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2"/>
  </p:notesMasterIdLst>
  <p:sldIdLst>
    <p:sldId id="256" r:id="rId2"/>
    <p:sldId id="257" r:id="rId3"/>
    <p:sldId id="259" r:id="rId4"/>
    <p:sldId id="260" r:id="rId5"/>
    <p:sldId id="264" r:id="rId6"/>
    <p:sldId id="267" r:id="rId7"/>
    <p:sldId id="268" r:id="rId8"/>
    <p:sldId id="266" r:id="rId9"/>
    <p:sldId id="263" r:id="rId10"/>
    <p:sldId id="269" r:id="rId11"/>
    <p:sldId id="289" r:id="rId12"/>
    <p:sldId id="271" r:id="rId13"/>
    <p:sldId id="300" r:id="rId14"/>
    <p:sldId id="272" r:id="rId15"/>
    <p:sldId id="301" r:id="rId16"/>
    <p:sldId id="273" r:id="rId17"/>
    <p:sldId id="302" r:id="rId18"/>
    <p:sldId id="274" r:id="rId19"/>
    <p:sldId id="303" r:id="rId20"/>
    <p:sldId id="275" r:id="rId21"/>
    <p:sldId id="296" r:id="rId22"/>
    <p:sldId id="304" r:id="rId23"/>
    <p:sldId id="276" r:id="rId24"/>
    <p:sldId id="298" r:id="rId25"/>
    <p:sldId id="278" r:id="rId26"/>
    <p:sldId id="280" r:id="rId27"/>
    <p:sldId id="281" r:id="rId28"/>
    <p:sldId id="282" r:id="rId29"/>
    <p:sldId id="283" r:id="rId30"/>
    <p:sldId id="284" r:id="rId31"/>
    <p:sldId id="285" r:id="rId32"/>
    <p:sldId id="286" r:id="rId33"/>
    <p:sldId id="291" r:id="rId34"/>
    <p:sldId id="292" r:id="rId35"/>
    <p:sldId id="293" r:id="rId36"/>
    <p:sldId id="288" r:id="rId37"/>
    <p:sldId id="294" r:id="rId38"/>
    <p:sldId id="295" r:id="rId39"/>
    <p:sldId id="297" r:id="rId40"/>
    <p:sldId id="299"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0C6D2"/>
    <a:srgbClr val="828FA6"/>
    <a:srgbClr val="FFE8D6"/>
    <a:srgbClr val="EFD5DB"/>
    <a:srgbClr val="E8C2CA"/>
    <a:srgbClr val="CBC0D3"/>
    <a:srgbClr val="CDB4DB"/>
    <a:srgbClr val="D88C9A"/>
    <a:srgbClr val="003399"/>
    <a:srgbClr val="B4868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651" autoAdjust="0"/>
    <p:restoredTop sz="95190" autoAdjust="0"/>
  </p:normalViewPr>
  <p:slideViewPr>
    <p:cSldViewPr snapToGrid="0">
      <p:cViewPr varScale="1">
        <p:scale>
          <a:sx n="85" d="100"/>
          <a:sy n="85" d="100"/>
        </p:scale>
        <p:origin x="744"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5D3E8DC-392B-4E3C-98D9-BAF19CEEEECC}" type="datetimeFigureOut">
              <a:rPr lang="en-US" smtClean="0"/>
              <a:t>9/30/2022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F096F81-12F5-4D8B-A0A7-9A8EEC4D0E53}" type="slidenum">
              <a:rPr lang="en-US" smtClean="0"/>
              <a:t>‹#›</a:t>
            </a:fld>
            <a:endParaRPr lang="en-US"/>
          </a:p>
        </p:txBody>
      </p:sp>
    </p:spTree>
    <p:extLst>
      <p:ext uri="{BB962C8B-B14F-4D97-AF65-F5344CB8AC3E}">
        <p14:creationId xmlns:p14="http://schemas.microsoft.com/office/powerpoint/2010/main" val="2900506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F096F81-12F5-4D8B-A0A7-9A8EEC4D0E53}" type="slidenum">
              <a:rPr lang="en-US" smtClean="0"/>
              <a:t>1</a:t>
            </a:fld>
            <a:endParaRPr lang="en-US"/>
          </a:p>
        </p:txBody>
      </p:sp>
    </p:spTree>
    <p:extLst>
      <p:ext uri="{BB962C8B-B14F-4D97-AF65-F5344CB8AC3E}">
        <p14:creationId xmlns:p14="http://schemas.microsoft.com/office/powerpoint/2010/main" val="31620459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F096F81-12F5-4D8B-A0A7-9A8EEC4D0E53}" type="slidenum">
              <a:rPr lang="en-US" smtClean="0"/>
              <a:t>10</a:t>
            </a:fld>
            <a:endParaRPr lang="en-US"/>
          </a:p>
        </p:txBody>
      </p:sp>
    </p:spTree>
    <p:extLst>
      <p:ext uri="{BB962C8B-B14F-4D97-AF65-F5344CB8AC3E}">
        <p14:creationId xmlns:p14="http://schemas.microsoft.com/office/powerpoint/2010/main" val="6999053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F096F81-12F5-4D8B-A0A7-9A8EEC4D0E53}" type="slidenum">
              <a:rPr lang="en-US" smtClean="0"/>
              <a:t>11</a:t>
            </a:fld>
            <a:endParaRPr lang="en-US"/>
          </a:p>
        </p:txBody>
      </p:sp>
    </p:spTree>
    <p:extLst>
      <p:ext uri="{BB962C8B-B14F-4D97-AF65-F5344CB8AC3E}">
        <p14:creationId xmlns:p14="http://schemas.microsoft.com/office/powerpoint/2010/main" val="33613089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F096F81-12F5-4D8B-A0A7-9A8EEC4D0E53}" type="slidenum">
              <a:rPr lang="en-US" smtClean="0"/>
              <a:t>12</a:t>
            </a:fld>
            <a:endParaRPr lang="en-US"/>
          </a:p>
        </p:txBody>
      </p:sp>
    </p:spTree>
    <p:extLst>
      <p:ext uri="{BB962C8B-B14F-4D97-AF65-F5344CB8AC3E}">
        <p14:creationId xmlns:p14="http://schemas.microsoft.com/office/powerpoint/2010/main" val="34258071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F096F81-12F5-4D8B-A0A7-9A8EEC4D0E53}" type="slidenum">
              <a:rPr lang="en-US" smtClean="0"/>
              <a:t>13</a:t>
            </a:fld>
            <a:endParaRPr lang="en-US"/>
          </a:p>
        </p:txBody>
      </p:sp>
    </p:spTree>
    <p:extLst>
      <p:ext uri="{BB962C8B-B14F-4D97-AF65-F5344CB8AC3E}">
        <p14:creationId xmlns:p14="http://schemas.microsoft.com/office/powerpoint/2010/main" val="13925906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F096F81-12F5-4D8B-A0A7-9A8EEC4D0E53}" type="slidenum">
              <a:rPr lang="en-US" smtClean="0"/>
              <a:t>14</a:t>
            </a:fld>
            <a:endParaRPr lang="en-US"/>
          </a:p>
        </p:txBody>
      </p:sp>
    </p:spTree>
    <p:extLst>
      <p:ext uri="{BB962C8B-B14F-4D97-AF65-F5344CB8AC3E}">
        <p14:creationId xmlns:p14="http://schemas.microsoft.com/office/powerpoint/2010/main" val="41419338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F096F81-12F5-4D8B-A0A7-9A8EEC4D0E53}" type="slidenum">
              <a:rPr lang="en-US" smtClean="0"/>
              <a:t>15</a:t>
            </a:fld>
            <a:endParaRPr lang="en-US"/>
          </a:p>
        </p:txBody>
      </p:sp>
    </p:spTree>
    <p:extLst>
      <p:ext uri="{BB962C8B-B14F-4D97-AF65-F5344CB8AC3E}">
        <p14:creationId xmlns:p14="http://schemas.microsoft.com/office/powerpoint/2010/main" val="32895677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F096F81-12F5-4D8B-A0A7-9A8EEC4D0E53}" type="slidenum">
              <a:rPr lang="en-US" smtClean="0"/>
              <a:t>16</a:t>
            </a:fld>
            <a:endParaRPr lang="en-US"/>
          </a:p>
        </p:txBody>
      </p:sp>
    </p:spTree>
    <p:extLst>
      <p:ext uri="{BB962C8B-B14F-4D97-AF65-F5344CB8AC3E}">
        <p14:creationId xmlns:p14="http://schemas.microsoft.com/office/powerpoint/2010/main" val="22896899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F096F81-12F5-4D8B-A0A7-9A8EEC4D0E53}" type="slidenum">
              <a:rPr lang="en-US" smtClean="0"/>
              <a:t>17</a:t>
            </a:fld>
            <a:endParaRPr lang="en-US"/>
          </a:p>
        </p:txBody>
      </p:sp>
    </p:spTree>
    <p:extLst>
      <p:ext uri="{BB962C8B-B14F-4D97-AF65-F5344CB8AC3E}">
        <p14:creationId xmlns:p14="http://schemas.microsoft.com/office/powerpoint/2010/main" val="38839326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F096F81-12F5-4D8B-A0A7-9A8EEC4D0E53}" type="slidenum">
              <a:rPr lang="en-US" smtClean="0"/>
              <a:t>18</a:t>
            </a:fld>
            <a:endParaRPr lang="en-US"/>
          </a:p>
        </p:txBody>
      </p:sp>
    </p:spTree>
    <p:extLst>
      <p:ext uri="{BB962C8B-B14F-4D97-AF65-F5344CB8AC3E}">
        <p14:creationId xmlns:p14="http://schemas.microsoft.com/office/powerpoint/2010/main" val="2783475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F096F81-12F5-4D8B-A0A7-9A8EEC4D0E53}" type="slidenum">
              <a:rPr lang="en-US" smtClean="0"/>
              <a:t>19</a:t>
            </a:fld>
            <a:endParaRPr lang="en-US"/>
          </a:p>
        </p:txBody>
      </p:sp>
    </p:spTree>
    <p:extLst>
      <p:ext uri="{BB962C8B-B14F-4D97-AF65-F5344CB8AC3E}">
        <p14:creationId xmlns:p14="http://schemas.microsoft.com/office/powerpoint/2010/main" val="36168568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F096F81-12F5-4D8B-A0A7-9A8EEC4D0E53}" type="slidenum">
              <a:rPr lang="en-US" smtClean="0"/>
              <a:t>2</a:t>
            </a:fld>
            <a:endParaRPr lang="en-US"/>
          </a:p>
        </p:txBody>
      </p:sp>
    </p:spTree>
    <p:extLst>
      <p:ext uri="{BB962C8B-B14F-4D97-AF65-F5344CB8AC3E}">
        <p14:creationId xmlns:p14="http://schemas.microsoft.com/office/powerpoint/2010/main" val="49530944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F096F81-12F5-4D8B-A0A7-9A8EEC4D0E53}" type="slidenum">
              <a:rPr lang="en-US" smtClean="0"/>
              <a:t>20</a:t>
            </a:fld>
            <a:endParaRPr lang="en-US"/>
          </a:p>
        </p:txBody>
      </p:sp>
    </p:spTree>
    <p:extLst>
      <p:ext uri="{BB962C8B-B14F-4D97-AF65-F5344CB8AC3E}">
        <p14:creationId xmlns:p14="http://schemas.microsoft.com/office/powerpoint/2010/main" val="3121958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F096F81-12F5-4D8B-A0A7-9A8EEC4D0E53}" type="slidenum">
              <a:rPr lang="en-US" smtClean="0"/>
              <a:t>21</a:t>
            </a:fld>
            <a:endParaRPr lang="en-US"/>
          </a:p>
        </p:txBody>
      </p:sp>
    </p:spTree>
    <p:extLst>
      <p:ext uri="{BB962C8B-B14F-4D97-AF65-F5344CB8AC3E}">
        <p14:creationId xmlns:p14="http://schemas.microsoft.com/office/powerpoint/2010/main" val="19676728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F096F81-12F5-4D8B-A0A7-9A8EEC4D0E53}" type="slidenum">
              <a:rPr lang="en-US" smtClean="0"/>
              <a:t>22</a:t>
            </a:fld>
            <a:endParaRPr lang="en-US"/>
          </a:p>
        </p:txBody>
      </p:sp>
    </p:spTree>
    <p:extLst>
      <p:ext uri="{BB962C8B-B14F-4D97-AF65-F5344CB8AC3E}">
        <p14:creationId xmlns:p14="http://schemas.microsoft.com/office/powerpoint/2010/main" val="314782414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F096F81-12F5-4D8B-A0A7-9A8EEC4D0E53}" type="slidenum">
              <a:rPr lang="en-US" smtClean="0"/>
              <a:t>23</a:t>
            </a:fld>
            <a:endParaRPr lang="en-US"/>
          </a:p>
        </p:txBody>
      </p:sp>
    </p:spTree>
    <p:extLst>
      <p:ext uri="{BB962C8B-B14F-4D97-AF65-F5344CB8AC3E}">
        <p14:creationId xmlns:p14="http://schemas.microsoft.com/office/powerpoint/2010/main" val="10249300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F096F81-12F5-4D8B-A0A7-9A8EEC4D0E53}" type="slidenum">
              <a:rPr lang="en-US" smtClean="0"/>
              <a:t>24</a:t>
            </a:fld>
            <a:endParaRPr lang="en-US"/>
          </a:p>
        </p:txBody>
      </p:sp>
    </p:spTree>
    <p:extLst>
      <p:ext uri="{BB962C8B-B14F-4D97-AF65-F5344CB8AC3E}">
        <p14:creationId xmlns:p14="http://schemas.microsoft.com/office/powerpoint/2010/main" val="227627090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F096F81-12F5-4D8B-A0A7-9A8EEC4D0E53}" type="slidenum">
              <a:rPr lang="en-US" smtClean="0"/>
              <a:t>25</a:t>
            </a:fld>
            <a:endParaRPr lang="en-US"/>
          </a:p>
        </p:txBody>
      </p:sp>
    </p:spTree>
    <p:extLst>
      <p:ext uri="{BB962C8B-B14F-4D97-AF65-F5344CB8AC3E}">
        <p14:creationId xmlns:p14="http://schemas.microsoft.com/office/powerpoint/2010/main" val="127494431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F096F81-12F5-4D8B-A0A7-9A8EEC4D0E53}" type="slidenum">
              <a:rPr lang="en-US" smtClean="0"/>
              <a:t>26</a:t>
            </a:fld>
            <a:endParaRPr lang="en-US"/>
          </a:p>
        </p:txBody>
      </p:sp>
    </p:spTree>
    <p:extLst>
      <p:ext uri="{BB962C8B-B14F-4D97-AF65-F5344CB8AC3E}">
        <p14:creationId xmlns:p14="http://schemas.microsoft.com/office/powerpoint/2010/main" val="68332902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F096F81-12F5-4D8B-A0A7-9A8EEC4D0E53}" type="slidenum">
              <a:rPr lang="en-US" smtClean="0"/>
              <a:t>27</a:t>
            </a:fld>
            <a:endParaRPr lang="en-US"/>
          </a:p>
        </p:txBody>
      </p:sp>
    </p:spTree>
    <p:extLst>
      <p:ext uri="{BB962C8B-B14F-4D97-AF65-F5344CB8AC3E}">
        <p14:creationId xmlns:p14="http://schemas.microsoft.com/office/powerpoint/2010/main" val="38967001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F096F81-12F5-4D8B-A0A7-9A8EEC4D0E53}" type="slidenum">
              <a:rPr lang="en-US" smtClean="0"/>
              <a:t>28</a:t>
            </a:fld>
            <a:endParaRPr lang="en-US"/>
          </a:p>
        </p:txBody>
      </p:sp>
    </p:spTree>
    <p:extLst>
      <p:ext uri="{BB962C8B-B14F-4D97-AF65-F5344CB8AC3E}">
        <p14:creationId xmlns:p14="http://schemas.microsoft.com/office/powerpoint/2010/main" val="57815596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F096F81-12F5-4D8B-A0A7-9A8EEC4D0E53}" type="slidenum">
              <a:rPr lang="en-US" smtClean="0"/>
              <a:t>29</a:t>
            </a:fld>
            <a:endParaRPr lang="en-US"/>
          </a:p>
        </p:txBody>
      </p:sp>
    </p:spTree>
    <p:extLst>
      <p:ext uri="{BB962C8B-B14F-4D97-AF65-F5344CB8AC3E}">
        <p14:creationId xmlns:p14="http://schemas.microsoft.com/office/powerpoint/2010/main" val="10375570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F096F81-12F5-4D8B-A0A7-9A8EEC4D0E53}" type="slidenum">
              <a:rPr lang="en-US" smtClean="0"/>
              <a:t>3</a:t>
            </a:fld>
            <a:endParaRPr lang="en-US"/>
          </a:p>
        </p:txBody>
      </p:sp>
    </p:spTree>
    <p:extLst>
      <p:ext uri="{BB962C8B-B14F-4D97-AF65-F5344CB8AC3E}">
        <p14:creationId xmlns:p14="http://schemas.microsoft.com/office/powerpoint/2010/main" val="148241840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F096F81-12F5-4D8B-A0A7-9A8EEC4D0E53}" type="slidenum">
              <a:rPr lang="en-US" smtClean="0"/>
              <a:t>30</a:t>
            </a:fld>
            <a:endParaRPr lang="en-US"/>
          </a:p>
        </p:txBody>
      </p:sp>
    </p:spTree>
    <p:extLst>
      <p:ext uri="{BB962C8B-B14F-4D97-AF65-F5344CB8AC3E}">
        <p14:creationId xmlns:p14="http://schemas.microsoft.com/office/powerpoint/2010/main" val="315320214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F096F81-12F5-4D8B-A0A7-9A8EEC4D0E53}" type="slidenum">
              <a:rPr lang="en-US" smtClean="0"/>
              <a:t>31</a:t>
            </a:fld>
            <a:endParaRPr lang="en-US"/>
          </a:p>
        </p:txBody>
      </p:sp>
    </p:spTree>
    <p:extLst>
      <p:ext uri="{BB962C8B-B14F-4D97-AF65-F5344CB8AC3E}">
        <p14:creationId xmlns:p14="http://schemas.microsoft.com/office/powerpoint/2010/main" val="232493749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F096F81-12F5-4D8B-A0A7-9A8EEC4D0E53}" type="slidenum">
              <a:rPr lang="en-US" smtClean="0"/>
              <a:t>32</a:t>
            </a:fld>
            <a:endParaRPr lang="en-US"/>
          </a:p>
        </p:txBody>
      </p:sp>
    </p:spTree>
    <p:extLst>
      <p:ext uri="{BB962C8B-B14F-4D97-AF65-F5344CB8AC3E}">
        <p14:creationId xmlns:p14="http://schemas.microsoft.com/office/powerpoint/2010/main" val="243421781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F096F81-12F5-4D8B-A0A7-9A8EEC4D0E53}" type="slidenum">
              <a:rPr lang="en-US" smtClean="0"/>
              <a:t>33</a:t>
            </a:fld>
            <a:endParaRPr lang="en-US"/>
          </a:p>
        </p:txBody>
      </p:sp>
    </p:spTree>
    <p:extLst>
      <p:ext uri="{BB962C8B-B14F-4D97-AF65-F5344CB8AC3E}">
        <p14:creationId xmlns:p14="http://schemas.microsoft.com/office/powerpoint/2010/main" val="217037871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F096F81-12F5-4D8B-A0A7-9A8EEC4D0E53}" type="slidenum">
              <a:rPr lang="en-US" smtClean="0"/>
              <a:t>34</a:t>
            </a:fld>
            <a:endParaRPr lang="en-US"/>
          </a:p>
        </p:txBody>
      </p:sp>
    </p:spTree>
    <p:extLst>
      <p:ext uri="{BB962C8B-B14F-4D97-AF65-F5344CB8AC3E}">
        <p14:creationId xmlns:p14="http://schemas.microsoft.com/office/powerpoint/2010/main" val="27752847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F096F81-12F5-4D8B-A0A7-9A8EEC4D0E53}" type="slidenum">
              <a:rPr lang="en-US" smtClean="0"/>
              <a:t>35</a:t>
            </a:fld>
            <a:endParaRPr lang="en-US"/>
          </a:p>
        </p:txBody>
      </p:sp>
    </p:spTree>
    <p:extLst>
      <p:ext uri="{BB962C8B-B14F-4D97-AF65-F5344CB8AC3E}">
        <p14:creationId xmlns:p14="http://schemas.microsoft.com/office/powerpoint/2010/main" val="427777030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F096F81-12F5-4D8B-A0A7-9A8EEC4D0E53}" type="slidenum">
              <a:rPr lang="en-US" smtClean="0"/>
              <a:t>36</a:t>
            </a:fld>
            <a:endParaRPr lang="en-US"/>
          </a:p>
        </p:txBody>
      </p:sp>
    </p:spTree>
    <p:extLst>
      <p:ext uri="{BB962C8B-B14F-4D97-AF65-F5344CB8AC3E}">
        <p14:creationId xmlns:p14="http://schemas.microsoft.com/office/powerpoint/2010/main" val="62363030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F096F81-12F5-4D8B-A0A7-9A8EEC4D0E53}" type="slidenum">
              <a:rPr lang="en-US" smtClean="0"/>
              <a:t>37</a:t>
            </a:fld>
            <a:endParaRPr lang="en-US"/>
          </a:p>
        </p:txBody>
      </p:sp>
    </p:spTree>
    <p:extLst>
      <p:ext uri="{BB962C8B-B14F-4D97-AF65-F5344CB8AC3E}">
        <p14:creationId xmlns:p14="http://schemas.microsoft.com/office/powerpoint/2010/main" val="210969067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F096F81-12F5-4D8B-A0A7-9A8EEC4D0E53}" type="slidenum">
              <a:rPr lang="en-US" smtClean="0"/>
              <a:t>38</a:t>
            </a:fld>
            <a:endParaRPr lang="en-US"/>
          </a:p>
        </p:txBody>
      </p:sp>
    </p:spTree>
    <p:extLst>
      <p:ext uri="{BB962C8B-B14F-4D97-AF65-F5344CB8AC3E}">
        <p14:creationId xmlns:p14="http://schemas.microsoft.com/office/powerpoint/2010/main" val="52341466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F096F81-12F5-4D8B-A0A7-9A8EEC4D0E53}" type="slidenum">
              <a:rPr lang="en-US" smtClean="0"/>
              <a:t>39</a:t>
            </a:fld>
            <a:endParaRPr lang="en-US"/>
          </a:p>
        </p:txBody>
      </p:sp>
    </p:spTree>
    <p:extLst>
      <p:ext uri="{BB962C8B-B14F-4D97-AF65-F5344CB8AC3E}">
        <p14:creationId xmlns:p14="http://schemas.microsoft.com/office/powerpoint/2010/main" val="41091344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F096F81-12F5-4D8B-A0A7-9A8EEC4D0E53}" type="slidenum">
              <a:rPr lang="en-US" smtClean="0"/>
              <a:t>4</a:t>
            </a:fld>
            <a:endParaRPr lang="en-US"/>
          </a:p>
        </p:txBody>
      </p:sp>
    </p:spTree>
    <p:extLst>
      <p:ext uri="{BB962C8B-B14F-4D97-AF65-F5344CB8AC3E}">
        <p14:creationId xmlns:p14="http://schemas.microsoft.com/office/powerpoint/2010/main" val="401446196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F096F81-12F5-4D8B-A0A7-9A8EEC4D0E53}" type="slidenum">
              <a:rPr lang="en-US" smtClean="0"/>
              <a:t>40</a:t>
            </a:fld>
            <a:endParaRPr lang="en-US"/>
          </a:p>
        </p:txBody>
      </p:sp>
    </p:spTree>
    <p:extLst>
      <p:ext uri="{BB962C8B-B14F-4D97-AF65-F5344CB8AC3E}">
        <p14:creationId xmlns:p14="http://schemas.microsoft.com/office/powerpoint/2010/main" val="856246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F096F81-12F5-4D8B-A0A7-9A8EEC4D0E53}" type="slidenum">
              <a:rPr lang="en-US" smtClean="0"/>
              <a:t>5</a:t>
            </a:fld>
            <a:endParaRPr lang="en-US"/>
          </a:p>
        </p:txBody>
      </p:sp>
    </p:spTree>
    <p:extLst>
      <p:ext uri="{BB962C8B-B14F-4D97-AF65-F5344CB8AC3E}">
        <p14:creationId xmlns:p14="http://schemas.microsoft.com/office/powerpoint/2010/main" val="32673230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F096F81-12F5-4D8B-A0A7-9A8EEC4D0E53}" type="slidenum">
              <a:rPr lang="en-US" smtClean="0"/>
              <a:t>6</a:t>
            </a:fld>
            <a:endParaRPr lang="en-US"/>
          </a:p>
        </p:txBody>
      </p:sp>
    </p:spTree>
    <p:extLst>
      <p:ext uri="{BB962C8B-B14F-4D97-AF65-F5344CB8AC3E}">
        <p14:creationId xmlns:p14="http://schemas.microsoft.com/office/powerpoint/2010/main" val="7960928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F096F81-12F5-4D8B-A0A7-9A8EEC4D0E53}" type="slidenum">
              <a:rPr lang="en-US" smtClean="0"/>
              <a:t>7</a:t>
            </a:fld>
            <a:endParaRPr lang="en-US"/>
          </a:p>
        </p:txBody>
      </p:sp>
    </p:spTree>
    <p:extLst>
      <p:ext uri="{BB962C8B-B14F-4D97-AF65-F5344CB8AC3E}">
        <p14:creationId xmlns:p14="http://schemas.microsoft.com/office/powerpoint/2010/main" val="14531477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F096F81-12F5-4D8B-A0A7-9A8EEC4D0E53}" type="slidenum">
              <a:rPr lang="en-US" smtClean="0"/>
              <a:t>8</a:t>
            </a:fld>
            <a:endParaRPr lang="en-US"/>
          </a:p>
        </p:txBody>
      </p:sp>
    </p:spTree>
    <p:extLst>
      <p:ext uri="{BB962C8B-B14F-4D97-AF65-F5344CB8AC3E}">
        <p14:creationId xmlns:p14="http://schemas.microsoft.com/office/powerpoint/2010/main" val="17872627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838C95"/>
                </a:solidFill>
                <a:effectLst/>
                <a:latin typeface="notosans-regular"/>
              </a:rPr>
              <a:t>Media Research Lab (MRL) is a team of people (teachers and students) at the Department of Computer Science, Faculty of Electrical Engineering and Computer Science, VSB - Technical University of Ostrava. The main fields of our professional interests include digital image processing, visualization, GPU computing, and mobile systems. Since we are at the university, we must stress the research features of what we work on. But we do believe that everything what we do should also be inspired by practice and useful for somebody, e.g., for industrial companies</a:t>
            </a:r>
            <a:endParaRPr lang="en-US" dirty="0"/>
          </a:p>
        </p:txBody>
      </p:sp>
      <p:sp>
        <p:nvSpPr>
          <p:cNvPr id="4" name="Slide Number Placeholder 3"/>
          <p:cNvSpPr>
            <a:spLocks noGrp="1"/>
          </p:cNvSpPr>
          <p:nvPr>
            <p:ph type="sldNum" sz="quarter" idx="10"/>
          </p:nvPr>
        </p:nvSpPr>
        <p:spPr/>
        <p:txBody>
          <a:bodyPr/>
          <a:lstStyle/>
          <a:p>
            <a:fld id="{5F096F81-12F5-4D8B-A0A7-9A8EEC4D0E53}" type="slidenum">
              <a:rPr lang="en-US" smtClean="0"/>
              <a:t>9</a:t>
            </a:fld>
            <a:endParaRPr lang="en-US"/>
          </a:p>
        </p:txBody>
      </p:sp>
    </p:spTree>
    <p:extLst>
      <p:ext uri="{BB962C8B-B14F-4D97-AF65-F5344CB8AC3E}">
        <p14:creationId xmlns:p14="http://schemas.microsoft.com/office/powerpoint/2010/main" val="6910288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05314971-5964-493C-BB5A-E83429CBDF31}" type="datetimeFigureOut">
              <a:rPr lang="en-US" smtClean="0"/>
              <a:t>9/30/2022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8E2FEBA-6308-40F3-B02C-8027C2D7A3C6}" type="slidenum">
              <a:rPr lang="en-US" smtClean="0"/>
              <a:t>‹#›</a:t>
            </a:fld>
            <a:endParaRPr lang="en-US"/>
          </a:p>
        </p:txBody>
      </p:sp>
    </p:spTree>
    <p:extLst>
      <p:ext uri="{BB962C8B-B14F-4D97-AF65-F5344CB8AC3E}">
        <p14:creationId xmlns:p14="http://schemas.microsoft.com/office/powerpoint/2010/main" val="40183640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5314971-5964-493C-BB5A-E83429CBDF31}" type="datetimeFigureOut">
              <a:rPr lang="en-US" smtClean="0"/>
              <a:t>9/30/2022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8E2FEBA-6308-40F3-B02C-8027C2D7A3C6}" type="slidenum">
              <a:rPr lang="en-US" smtClean="0"/>
              <a:t>‹#›</a:t>
            </a:fld>
            <a:endParaRPr lang="en-US"/>
          </a:p>
        </p:txBody>
      </p:sp>
    </p:spTree>
    <p:extLst>
      <p:ext uri="{BB962C8B-B14F-4D97-AF65-F5344CB8AC3E}">
        <p14:creationId xmlns:p14="http://schemas.microsoft.com/office/powerpoint/2010/main" val="23709708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5314971-5964-493C-BB5A-E83429CBDF31}" type="datetimeFigureOut">
              <a:rPr lang="en-US" smtClean="0"/>
              <a:t>9/30/2022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8E2FEBA-6308-40F3-B02C-8027C2D7A3C6}" type="slidenum">
              <a:rPr lang="en-US" smtClean="0"/>
              <a:t>‹#›</a:t>
            </a:fld>
            <a:endParaRPr lang="en-US"/>
          </a:p>
        </p:txBody>
      </p:sp>
    </p:spTree>
    <p:extLst>
      <p:ext uri="{BB962C8B-B14F-4D97-AF65-F5344CB8AC3E}">
        <p14:creationId xmlns:p14="http://schemas.microsoft.com/office/powerpoint/2010/main" val="8900954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5314971-5964-493C-BB5A-E83429CBDF31}" type="datetimeFigureOut">
              <a:rPr lang="en-US" smtClean="0"/>
              <a:t>9/30/2022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8E2FEBA-6308-40F3-B02C-8027C2D7A3C6}" type="slidenum">
              <a:rPr lang="en-US" smtClean="0"/>
              <a:t>‹#›</a:t>
            </a:fld>
            <a:endParaRPr lang="en-US"/>
          </a:p>
        </p:txBody>
      </p:sp>
    </p:spTree>
    <p:extLst>
      <p:ext uri="{BB962C8B-B14F-4D97-AF65-F5344CB8AC3E}">
        <p14:creationId xmlns:p14="http://schemas.microsoft.com/office/powerpoint/2010/main" val="27642956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5314971-5964-493C-BB5A-E83429CBDF31}" type="datetimeFigureOut">
              <a:rPr lang="en-US" smtClean="0"/>
              <a:t>9/30/2022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8E2FEBA-6308-40F3-B02C-8027C2D7A3C6}" type="slidenum">
              <a:rPr lang="en-US" smtClean="0"/>
              <a:t>‹#›</a:t>
            </a:fld>
            <a:endParaRPr lang="en-US"/>
          </a:p>
        </p:txBody>
      </p:sp>
    </p:spTree>
    <p:extLst>
      <p:ext uri="{BB962C8B-B14F-4D97-AF65-F5344CB8AC3E}">
        <p14:creationId xmlns:p14="http://schemas.microsoft.com/office/powerpoint/2010/main" val="10400361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5314971-5964-493C-BB5A-E83429CBDF31}" type="datetimeFigureOut">
              <a:rPr lang="en-US" smtClean="0"/>
              <a:t>9/30/2022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8E2FEBA-6308-40F3-B02C-8027C2D7A3C6}" type="slidenum">
              <a:rPr lang="en-US" smtClean="0"/>
              <a:t>‹#›</a:t>
            </a:fld>
            <a:endParaRPr lang="en-US"/>
          </a:p>
        </p:txBody>
      </p:sp>
    </p:spTree>
    <p:extLst>
      <p:ext uri="{BB962C8B-B14F-4D97-AF65-F5344CB8AC3E}">
        <p14:creationId xmlns:p14="http://schemas.microsoft.com/office/powerpoint/2010/main" val="30013774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5314971-5964-493C-BB5A-E83429CBDF31}" type="datetimeFigureOut">
              <a:rPr lang="en-US" smtClean="0"/>
              <a:t>9/30/2022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8E2FEBA-6308-40F3-B02C-8027C2D7A3C6}" type="slidenum">
              <a:rPr lang="en-US" smtClean="0"/>
              <a:t>‹#›</a:t>
            </a:fld>
            <a:endParaRPr lang="en-US"/>
          </a:p>
        </p:txBody>
      </p:sp>
    </p:spTree>
    <p:extLst>
      <p:ext uri="{BB962C8B-B14F-4D97-AF65-F5344CB8AC3E}">
        <p14:creationId xmlns:p14="http://schemas.microsoft.com/office/powerpoint/2010/main" val="5267415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5314971-5964-493C-BB5A-E83429CBDF31}" type="datetimeFigureOut">
              <a:rPr lang="en-US" smtClean="0"/>
              <a:t>9/30/2022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8E2FEBA-6308-40F3-B02C-8027C2D7A3C6}" type="slidenum">
              <a:rPr lang="en-US" smtClean="0"/>
              <a:t>‹#›</a:t>
            </a:fld>
            <a:endParaRPr lang="en-US"/>
          </a:p>
        </p:txBody>
      </p:sp>
    </p:spTree>
    <p:extLst>
      <p:ext uri="{BB962C8B-B14F-4D97-AF65-F5344CB8AC3E}">
        <p14:creationId xmlns:p14="http://schemas.microsoft.com/office/powerpoint/2010/main" val="22950501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5314971-5964-493C-BB5A-E83429CBDF31}" type="datetimeFigureOut">
              <a:rPr lang="en-US" smtClean="0"/>
              <a:t>9/30/2022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8E2FEBA-6308-40F3-B02C-8027C2D7A3C6}" type="slidenum">
              <a:rPr lang="en-US" smtClean="0"/>
              <a:t>‹#›</a:t>
            </a:fld>
            <a:endParaRPr lang="en-US"/>
          </a:p>
        </p:txBody>
      </p:sp>
    </p:spTree>
    <p:extLst>
      <p:ext uri="{BB962C8B-B14F-4D97-AF65-F5344CB8AC3E}">
        <p14:creationId xmlns:p14="http://schemas.microsoft.com/office/powerpoint/2010/main" val="25749418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5314971-5964-493C-BB5A-E83429CBDF31}" type="datetimeFigureOut">
              <a:rPr lang="en-US" smtClean="0"/>
              <a:t>9/30/2022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8E2FEBA-6308-40F3-B02C-8027C2D7A3C6}" type="slidenum">
              <a:rPr lang="en-US" smtClean="0"/>
              <a:t>‹#›</a:t>
            </a:fld>
            <a:endParaRPr lang="en-US"/>
          </a:p>
        </p:txBody>
      </p:sp>
    </p:spTree>
    <p:extLst>
      <p:ext uri="{BB962C8B-B14F-4D97-AF65-F5344CB8AC3E}">
        <p14:creationId xmlns:p14="http://schemas.microsoft.com/office/powerpoint/2010/main" val="10000563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5314971-5964-493C-BB5A-E83429CBDF31}" type="datetimeFigureOut">
              <a:rPr lang="en-US" smtClean="0"/>
              <a:t>9/30/2022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8E2FEBA-6308-40F3-B02C-8027C2D7A3C6}" type="slidenum">
              <a:rPr lang="en-US" smtClean="0"/>
              <a:t>‹#›</a:t>
            </a:fld>
            <a:endParaRPr lang="en-US"/>
          </a:p>
        </p:txBody>
      </p:sp>
    </p:spTree>
    <p:extLst>
      <p:ext uri="{BB962C8B-B14F-4D97-AF65-F5344CB8AC3E}">
        <p14:creationId xmlns:p14="http://schemas.microsoft.com/office/powerpoint/2010/main" val="12778835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5314971-5964-493C-BB5A-E83429CBDF31}" type="datetimeFigureOut">
              <a:rPr lang="en-US" smtClean="0"/>
              <a:t>9/30/2022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8E2FEBA-6308-40F3-B02C-8027C2D7A3C6}" type="slidenum">
              <a:rPr lang="en-US" smtClean="0"/>
              <a:t>‹#›</a:t>
            </a:fld>
            <a:endParaRPr lang="en-US"/>
          </a:p>
        </p:txBody>
      </p:sp>
    </p:spTree>
    <p:extLst>
      <p:ext uri="{BB962C8B-B14F-4D97-AF65-F5344CB8AC3E}">
        <p14:creationId xmlns:p14="http://schemas.microsoft.com/office/powerpoint/2010/main" val="222687655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7.xml"/><Relationship Id="rId5" Type="http://schemas.openxmlformats.org/officeDocument/2006/relationships/image" Target="../media/image28.png"/><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3.xml"/><Relationship Id="rId1" Type="http://schemas.openxmlformats.org/officeDocument/2006/relationships/slideLayout" Target="../slideLayouts/slideLayout7.xml"/><Relationship Id="rId5" Type="http://schemas.openxmlformats.org/officeDocument/2006/relationships/image" Target="../media/image32.png"/><Relationship Id="rId4" Type="http://schemas.openxmlformats.org/officeDocument/2006/relationships/image" Target="../media/image31.png"/></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34.png"/><Relationship Id="rId4" Type="http://schemas.openxmlformats.org/officeDocument/2006/relationships/image" Target="../media/image35.png"/></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6.xml"/><Relationship Id="rId1" Type="http://schemas.openxmlformats.org/officeDocument/2006/relationships/slideLayout" Target="../slideLayouts/slideLayout7.xml"/><Relationship Id="rId5" Type="http://schemas.openxmlformats.org/officeDocument/2006/relationships/image" Target="../media/image39.png"/><Relationship Id="rId4" Type="http://schemas.openxmlformats.org/officeDocument/2006/relationships/image" Target="../media/image38.png"/></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0.xml"/><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45.png"/><Relationship Id="rId4"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image" Target="../media/image47.png"/></Relationships>
</file>

<file path=ppt/slides/_rels/slide3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openxmlformats.org/officeDocument/2006/relationships/image" Target="../media/image50.png"/></Relationships>
</file>

<file path=ppt/slides/_rels/slide3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openxmlformats.org/officeDocument/2006/relationships/image" Target="../media/image52.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hyperlink" Target="https://pyinstaller.org/en/stable/" TargetMode="External"/><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ight Triangle 2"/>
          <p:cNvSpPr/>
          <p:nvPr/>
        </p:nvSpPr>
        <p:spPr>
          <a:xfrm rot="10800000">
            <a:off x="8386354" y="-1"/>
            <a:ext cx="3805646" cy="2690949"/>
          </a:xfrm>
          <a:prstGeom prst="rtTriangle">
            <a:avLst/>
          </a:prstGeom>
          <a:solidFill>
            <a:srgbClr val="B5838D">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21" name="Right Triangle 20"/>
          <p:cNvSpPr/>
          <p:nvPr/>
        </p:nvSpPr>
        <p:spPr>
          <a:xfrm rot="10365137">
            <a:off x="8309819" y="86657"/>
            <a:ext cx="3805646" cy="2690950"/>
          </a:xfrm>
          <a:prstGeom prst="rtTriangle">
            <a:avLst/>
          </a:prstGeom>
          <a:solidFill>
            <a:srgbClr val="DDC5CA">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22" name="Right Triangle 21"/>
          <p:cNvSpPr/>
          <p:nvPr/>
        </p:nvSpPr>
        <p:spPr>
          <a:xfrm rot="9873422">
            <a:off x="8261425" y="176957"/>
            <a:ext cx="3805646" cy="2690949"/>
          </a:xfrm>
          <a:prstGeom prst="rtTriangle">
            <a:avLst/>
          </a:prstGeom>
          <a:solidFill>
            <a:srgbClr val="FFEDE1">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23" name="Right Triangle 22"/>
          <p:cNvSpPr/>
          <p:nvPr/>
        </p:nvSpPr>
        <p:spPr>
          <a:xfrm>
            <a:off x="-1" y="4066903"/>
            <a:ext cx="3884023" cy="2791097"/>
          </a:xfrm>
          <a:prstGeom prst="rtTriangle">
            <a:avLst/>
          </a:prstGeom>
          <a:solidFill>
            <a:srgbClr val="B5838D">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24" name="Right Triangle 23"/>
          <p:cNvSpPr/>
          <p:nvPr/>
        </p:nvSpPr>
        <p:spPr>
          <a:xfrm rot="21165137">
            <a:off x="-106300" y="4114859"/>
            <a:ext cx="3884023" cy="2791098"/>
          </a:xfrm>
          <a:prstGeom prst="rtTriangle">
            <a:avLst/>
          </a:prstGeom>
          <a:solidFill>
            <a:srgbClr val="DDC5CA">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25" name="Right Triangle 24"/>
          <p:cNvSpPr/>
          <p:nvPr/>
        </p:nvSpPr>
        <p:spPr>
          <a:xfrm rot="20673422">
            <a:off x="-193917" y="4166321"/>
            <a:ext cx="3884023" cy="2791097"/>
          </a:xfrm>
          <a:prstGeom prst="rtTriangle">
            <a:avLst/>
          </a:prstGeom>
          <a:solidFill>
            <a:srgbClr val="FFEDE1">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pic>
        <p:nvPicPr>
          <p:cNvPr id="8" name="Picture 7" descr="https://lh5.googleusercontent.com/Rhr5p7k7rNa2XDEQrQnzihWMQjWo2bsPZD8dZ9FSvpMayhkiLl-9fw72pIPwl7mK5c2G7ZbhPEDPNV116GyFq6Y-_Fh3IsoaTSPfsEVOjgUpbw5wwyWDBVQTPwcr7zorZG1bxamW"/>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8564" y="197032"/>
            <a:ext cx="1291590" cy="1832066"/>
          </a:xfrm>
          <a:prstGeom prst="rect">
            <a:avLst/>
          </a:prstGeom>
          <a:noFill/>
          <a:ln>
            <a:noFill/>
          </a:ln>
        </p:spPr>
      </p:pic>
      <p:sp>
        <p:nvSpPr>
          <p:cNvPr id="2" name="Rectangle 1"/>
          <p:cNvSpPr/>
          <p:nvPr/>
        </p:nvSpPr>
        <p:spPr>
          <a:xfrm>
            <a:off x="1272989" y="2029098"/>
            <a:ext cx="10311938" cy="4031873"/>
          </a:xfrm>
          <a:prstGeom prst="rect">
            <a:avLst/>
          </a:prstGeom>
        </p:spPr>
        <p:txBody>
          <a:bodyPr wrap="square">
            <a:spAutoFit/>
          </a:bodyPr>
          <a:lstStyle/>
          <a:p>
            <a:pPr algn="ctr" rtl="1"/>
            <a:r>
              <a:rPr lang="fa-IR" sz="4800" dirty="0">
                <a:latin typeface="B Nazanin,Bold"/>
                <a:cs typeface="B Nazanin" panose="00000400000000000000" pitchFamily="2" charset="-78"/>
              </a:rPr>
              <a:t>تشخیص خواب‌آلودگی رانندگان به کمک</a:t>
            </a:r>
          </a:p>
          <a:p>
            <a:pPr algn="ctr" rtl="1"/>
            <a:r>
              <a:rPr lang="fa-IR" sz="4800" dirty="0">
                <a:latin typeface="B Nazanin,Bold"/>
                <a:cs typeface="B Nazanin" panose="00000400000000000000" pitchFamily="2" charset="-78"/>
              </a:rPr>
              <a:t> شبکه عصبی پیچشی</a:t>
            </a:r>
          </a:p>
          <a:p>
            <a:pPr algn="ctr" rtl="1"/>
            <a:endParaRPr lang="fa-IR" sz="3200" dirty="0">
              <a:latin typeface="B Nazanin,Bold"/>
              <a:cs typeface="B Nazanin" panose="00000400000000000000" pitchFamily="2" charset="-78"/>
            </a:endParaRPr>
          </a:p>
          <a:p>
            <a:pPr algn="r" rtl="1"/>
            <a:endParaRPr lang="fa-IR" sz="3200" dirty="0">
              <a:latin typeface="B Nazanin,Bold"/>
              <a:cs typeface="B Nazanin" panose="00000400000000000000" pitchFamily="2" charset="-78"/>
            </a:endParaRPr>
          </a:p>
          <a:p>
            <a:pPr algn="r" rtl="1"/>
            <a:r>
              <a:rPr lang="fa-IR" sz="3200" dirty="0">
                <a:latin typeface="B Nazanin,Bold"/>
                <a:cs typeface="B Nazanin" panose="00000400000000000000" pitchFamily="2" charset="-78"/>
              </a:rPr>
              <a:t>گردآورنده: یاسمن حق‌بین</a:t>
            </a:r>
          </a:p>
          <a:p>
            <a:pPr algn="r" rtl="1"/>
            <a:r>
              <a:rPr lang="fa-IR" sz="3200" dirty="0">
                <a:latin typeface="B Nazanin,Bold"/>
                <a:cs typeface="B Nazanin" panose="00000400000000000000" pitchFamily="2" charset="-78"/>
              </a:rPr>
              <a:t>استاد راهنما: دکتر رحمتی</a:t>
            </a:r>
          </a:p>
          <a:p>
            <a:pPr algn="r" rtl="1"/>
            <a:endParaRPr lang="fa-IR" sz="3200" dirty="0">
              <a:latin typeface="B Nazanin,Bold"/>
              <a:cs typeface="B Nazanin" panose="00000400000000000000" pitchFamily="2" charset="-78"/>
            </a:endParaRPr>
          </a:p>
        </p:txBody>
      </p:sp>
      <p:sp>
        <p:nvSpPr>
          <p:cNvPr id="7" name="TextBox 6"/>
          <p:cNvSpPr txBox="1"/>
          <p:nvPr/>
        </p:nvSpPr>
        <p:spPr>
          <a:xfrm>
            <a:off x="5468983" y="6129793"/>
            <a:ext cx="2502869" cy="461665"/>
          </a:xfrm>
          <a:prstGeom prst="rect">
            <a:avLst/>
          </a:prstGeom>
          <a:noFill/>
        </p:spPr>
        <p:txBody>
          <a:bodyPr wrap="square" rtlCol="1">
            <a:spAutoFit/>
          </a:bodyPr>
          <a:lstStyle/>
          <a:p>
            <a:pPr algn="ctr"/>
            <a:r>
              <a:rPr lang="fa-IR" sz="2400" dirty="0">
                <a:latin typeface="B Nazanin,Bold"/>
                <a:cs typeface="B Nazanin" panose="00000400000000000000" pitchFamily="2" charset="-78"/>
              </a:rPr>
              <a:t>مهر 1401</a:t>
            </a:r>
            <a:endParaRPr lang="fa-IR" sz="2400" dirty="0"/>
          </a:p>
        </p:txBody>
      </p:sp>
    </p:spTree>
    <p:extLst>
      <p:ext uri="{BB962C8B-B14F-4D97-AF65-F5344CB8AC3E}">
        <p14:creationId xmlns:p14="http://schemas.microsoft.com/office/powerpoint/2010/main" val="2667519351"/>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ight Triangle 7"/>
          <p:cNvSpPr/>
          <p:nvPr/>
        </p:nvSpPr>
        <p:spPr>
          <a:xfrm>
            <a:off x="2407918" y="190245"/>
            <a:ext cx="721362" cy="869451"/>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cs typeface="B Nazanin" panose="00000400000000000000" pitchFamily="2" charset="-78"/>
            </a:endParaRPr>
          </a:p>
        </p:txBody>
      </p:sp>
      <p:sp>
        <p:nvSpPr>
          <p:cNvPr id="78" name="Parallelogram 77"/>
          <p:cNvSpPr/>
          <p:nvPr/>
        </p:nvSpPr>
        <p:spPr>
          <a:xfrm>
            <a:off x="-345440" y="6350000"/>
            <a:ext cx="1432560" cy="508000"/>
          </a:xfrm>
          <a:prstGeom prst="parallelogram">
            <a:avLst>
              <a:gd name="adj" fmla="val 47000"/>
            </a:avLst>
          </a:prstGeom>
          <a:solidFill>
            <a:srgbClr val="FFEDE1"/>
          </a:solidFill>
          <a:ln>
            <a:solidFill>
              <a:srgbClr val="FFED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B Nazanin" panose="00000400000000000000" pitchFamily="2" charset="-78"/>
            </a:endParaRPr>
          </a:p>
        </p:txBody>
      </p:sp>
      <p:sp>
        <p:nvSpPr>
          <p:cNvPr id="79" name="Parallelogram 78"/>
          <p:cNvSpPr/>
          <p:nvPr/>
        </p:nvSpPr>
        <p:spPr>
          <a:xfrm>
            <a:off x="-254000" y="6451600"/>
            <a:ext cx="1539240" cy="264160"/>
          </a:xfrm>
          <a:prstGeom prst="parallelogram">
            <a:avLst/>
          </a:prstGeom>
          <a:solidFill>
            <a:srgbClr val="B5838D"/>
          </a:solidFill>
          <a:ln>
            <a:solidFill>
              <a:srgbClr val="B583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a-IR" dirty="0">
                <a:solidFill>
                  <a:schemeClr val="tx1"/>
                </a:solidFill>
                <a:cs typeface="B Nazanin" panose="00000400000000000000" pitchFamily="2" charset="-78"/>
              </a:rPr>
              <a:t>10/31</a:t>
            </a:r>
            <a:endParaRPr lang="en-US" dirty="0">
              <a:solidFill>
                <a:schemeClr val="tx1"/>
              </a:solidFill>
              <a:cs typeface="B Nazanin" panose="00000400000000000000" pitchFamily="2" charset="-78"/>
            </a:endParaRPr>
          </a:p>
        </p:txBody>
      </p:sp>
      <p:sp>
        <p:nvSpPr>
          <p:cNvPr id="34" name="Flowchart: Manual Input 33"/>
          <p:cNvSpPr/>
          <p:nvPr/>
        </p:nvSpPr>
        <p:spPr>
          <a:xfrm rot="16200000">
            <a:off x="7097565" y="-4065142"/>
            <a:ext cx="1055033" cy="9133841"/>
          </a:xfrm>
          <a:prstGeom prst="flowChartManualInput">
            <a:avLst/>
          </a:prstGeom>
          <a:solidFill>
            <a:srgbClr val="828F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B Nazanin" panose="00000400000000000000" pitchFamily="2" charset="-78"/>
            </a:endParaRPr>
          </a:p>
        </p:txBody>
      </p:sp>
      <p:sp>
        <p:nvSpPr>
          <p:cNvPr id="38" name="Rectangle 37"/>
          <p:cNvSpPr/>
          <p:nvPr/>
        </p:nvSpPr>
        <p:spPr>
          <a:xfrm>
            <a:off x="2407920" y="154662"/>
            <a:ext cx="9784080" cy="685643"/>
          </a:xfrm>
          <a:prstGeom prst="rect">
            <a:avLst/>
          </a:prstGeom>
          <a:solidFill>
            <a:srgbClr val="FFED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rtl="1"/>
            <a:r>
              <a:rPr lang="fa-IR" sz="4000" dirty="0">
                <a:solidFill>
                  <a:schemeClr val="tx1"/>
                </a:solidFill>
                <a:cs typeface="B Nazanin" panose="00000400000000000000" pitchFamily="2" charset="-78"/>
              </a:rPr>
              <a:t>	تعداد داده‌ها</a:t>
            </a:r>
            <a:endParaRPr lang="en-US" sz="4000" dirty="0">
              <a:solidFill>
                <a:schemeClr val="tx1"/>
              </a:solidFill>
              <a:cs typeface="B Nazanin" panose="00000400000000000000" pitchFamily="2" charset="-78"/>
            </a:endParaRPr>
          </a:p>
        </p:txBody>
      </p:sp>
      <p:sp>
        <p:nvSpPr>
          <p:cNvPr id="54" name="Flowchart: Connector 53">
            <a:extLst>
              <a:ext uri="{FF2B5EF4-FFF2-40B4-BE49-F238E27FC236}">
                <a16:creationId xmlns:a16="http://schemas.microsoft.com/office/drawing/2014/main" id="{3B048D29-D07E-4377-AF2B-2752562EC6B4}"/>
              </a:ext>
            </a:extLst>
          </p:cNvPr>
          <p:cNvSpPr/>
          <p:nvPr/>
        </p:nvSpPr>
        <p:spPr>
          <a:xfrm>
            <a:off x="4516063" y="6134406"/>
            <a:ext cx="269946" cy="284979"/>
          </a:xfrm>
          <a:prstGeom prst="flowChartConnector">
            <a:avLst/>
          </a:prstGeom>
          <a:solidFill>
            <a:srgbClr val="828F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cs typeface="B Nazanin" panose="00000400000000000000" pitchFamily="2" charset="-78"/>
            </a:endParaRPr>
          </a:p>
        </p:txBody>
      </p:sp>
      <p:sp>
        <p:nvSpPr>
          <p:cNvPr id="55" name="Flowchart: Connector 54">
            <a:extLst>
              <a:ext uri="{FF2B5EF4-FFF2-40B4-BE49-F238E27FC236}">
                <a16:creationId xmlns:a16="http://schemas.microsoft.com/office/drawing/2014/main" id="{CD85DB92-8BC2-4271-9BA7-9DBEF30E3A84}"/>
              </a:ext>
            </a:extLst>
          </p:cNvPr>
          <p:cNvSpPr/>
          <p:nvPr/>
        </p:nvSpPr>
        <p:spPr>
          <a:xfrm>
            <a:off x="11762949" y="6126807"/>
            <a:ext cx="269946" cy="284979"/>
          </a:xfrm>
          <a:prstGeom prst="flowChartConnector">
            <a:avLst/>
          </a:prstGeom>
          <a:solidFill>
            <a:srgbClr val="828F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cs typeface="B Nazanin" panose="00000400000000000000" pitchFamily="2" charset="-78"/>
            </a:endParaRPr>
          </a:p>
        </p:txBody>
      </p:sp>
      <p:cxnSp>
        <p:nvCxnSpPr>
          <p:cNvPr id="56" name="Straight Connector 55">
            <a:extLst>
              <a:ext uri="{FF2B5EF4-FFF2-40B4-BE49-F238E27FC236}">
                <a16:creationId xmlns:a16="http://schemas.microsoft.com/office/drawing/2014/main" id="{59067910-03E3-48B4-8415-91504B3E1430}"/>
              </a:ext>
            </a:extLst>
          </p:cNvPr>
          <p:cNvCxnSpPr>
            <a:stCxn id="54" idx="6"/>
            <a:endCxn id="55" idx="2"/>
          </p:cNvCxnSpPr>
          <p:nvPr/>
        </p:nvCxnSpPr>
        <p:spPr>
          <a:xfrm flipV="1">
            <a:off x="4786009" y="6269297"/>
            <a:ext cx="6976940" cy="7599"/>
          </a:xfrm>
          <a:prstGeom prst="line">
            <a:avLst/>
          </a:prstGeom>
          <a:ln w="57150">
            <a:solidFill>
              <a:srgbClr val="828FA6"/>
            </a:solidFill>
          </a:ln>
        </p:spPr>
        <p:style>
          <a:lnRef idx="1">
            <a:schemeClr val="accent1"/>
          </a:lnRef>
          <a:fillRef idx="0">
            <a:schemeClr val="accent1"/>
          </a:fillRef>
          <a:effectRef idx="0">
            <a:schemeClr val="accent1"/>
          </a:effectRef>
          <a:fontRef idx="minor">
            <a:schemeClr val="tx1"/>
          </a:fontRef>
        </p:style>
      </p:cxnSp>
      <p:sp>
        <p:nvSpPr>
          <p:cNvPr id="57" name="Flowchart: Connector 56">
            <a:extLst>
              <a:ext uri="{FF2B5EF4-FFF2-40B4-BE49-F238E27FC236}">
                <a16:creationId xmlns:a16="http://schemas.microsoft.com/office/drawing/2014/main" id="{C710D54B-04E1-4C82-9324-AF8DEE4730EE}"/>
              </a:ext>
            </a:extLst>
          </p:cNvPr>
          <p:cNvSpPr/>
          <p:nvPr/>
        </p:nvSpPr>
        <p:spPr>
          <a:xfrm>
            <a:off x="10673994" y="5801852"/>
            <a:ext cx="993916" cy="934890"/>
          </a:xfrm>
          <a:prstGeom prst="flowChartConnector">
            <a:avLst/>
          </a:prstGeom>
          <a:solidFill>
            <a:srgbClr val="FFFFFF"/>
          </a:solidFill>
          <a:ln w="28575">
            <a:solidFill>
              <a:srgbClr val="E8C2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a-IR" sz="1400" dirty="0">
                <a:solidFill>
                  <a:srgbClr val="212121"/>
                </a:solidFill>
                <a:cs typeface="B Nazanin" panose="00000400000000000000" pitchFamily="2" charset="-78"/>
              </a:rPr>
              <a:t>مقدمه</a:t>
            </a:r>
            <a:endParaRPr lang="en-US" sz="1400" dirty="0">
              <a:solidFill>
                <a:srgbClr val="212121"/>
              </a:solidFill>
              <a:cs typeface="B Nazanin" panose="00000400000000000000" pitchFamily="2" charset="-78"/>
            </a:endParaRPr>
          </a:p>
        </p:txBody>
      </p:sp>
      <p:sp>
        <p:nvSpPr>
          <p:cNvPr id="58" name="Flowchart: Connector 57">
            <a:extLst>
              <a:ext uri="{FF2B5EF4-FFF2-40B4-BE49-F238E27FC236}">
                <a16:creationId xmlns:a16="http://schemas.microsoft.com/office/drawing/2014/main" id="{605A9779-11A5-4F9F-ACCB-AEE46AE9BAF7}"/>
              </a:ext>
            </a:extLst>
          </p:cNvPr>
          <p:cNvSpPr/>
          <p:nvPr/>
        </p:nvSpPr>
        <p:spPr>
          <a:xfrm>
            <a:off x="9546898" y="5809451"/>
            <a:ext cx="993916" cy="934890"/>
          </a:xfrm>
          <a:prstGeom prst="flowChartConnector">
            <a:avLst/>
          </a:prstGeom>
          <a:solidFill>
            <a:srgbClr val="FFFFFF"/>
          </a:solidFill>
          <a:ln w="28575">
            <a:solidFill>
              <a:srgbClr val="E8C2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212121"/>
              </a:solidFill>
              <a:cs typeface="B Nazanin" panose="00000400000000000000" pitchFamily="2" charset="-78"/>
            </a:endParaRPr>
          </a:p>
        </p:txBody>
      </p:sp>
      <p:sp>
        <p:nvSpPr>
          <p:cNvPr id="59" name="Flowchart: Connector 58">
            <a:extLst>
              <a:ext uri="{FF2B5EF4-FFF2-40B4-BE49-F238E27FC236}">
                <a16:creationId xmlns:a16="http://schemas.microsoft.com/office/drawing/2014/main" id="{698F8C42-C52F-41D1-9306-30420182BFF1}"/>
              </a:ext>
            </a:extLst>
          </p:cNvPr>
          <p:cNvSpPr/>
          <p:nvPr/>
        </p:nvSpPr>
        <p:spPr>
          <a:xfrm>
            <a:off x="8400556" y="5801851"/>
            <a:ext cx="993916" cy="934890"/>
          </a:xfrm>
          <a:prstGeom prst="flowChartConnector">
            <a:avLst/>
          </a:prstGeom>
          <a:solidFill>
            <a:srgbClr val="FFFFFF"/>
          </a:solidFill>
          <a:ln w="28575">
            <a:solidFill>
              <a:srgbClr val="E8C2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a-IR" sz="1200" dirty="0">
              <a:solidFill>
                <a:srgbClr val="212121"/>
              </a:solidFill>
              <a:cs typeface="B Nazanin" panose="00000400000000000000" pitchFamily="2" charset="-78"/>
            </a:endParaRPr>
          </a:p>
        </p:txBody>
      </p:sp>
      <p:sp>
        <p:nvSpPr>
          <p:cNvPr id="60" name="Flowchart: Connector 59">
            <a:extLst>
              <a:ext uri="{FF2B5EF4-FFF2-40B4-BE49-F238E27FC236}">
                <a16:creationId xmlns:a16="http://schemas.microsoft.com/office/drawing/2014/main" id="{59CF8786-D8F6-4EEA-8DEB-4BE6BFBBB571}"/>
              </a:ext>
            </a:extLst>
          </p:cNvPr>
          <p:cNvSpPr/>
          <p:nvPr/>
        </p:nvSpPr>
        <p:spPr>
          <a:xfrm>
            <a:off x="7248278" y="5801851"/>
            <a:ext cx="993916" cy="934890"/>
          </a:xfrm>
          <a:prstGeom prst="flowChartConnector">
            <a:avLst/>
          </a:prstGeom>
          <a:solidFill>
            <a:srgbClr val="FFFFFF"/>
          </a:solidFill>
          <a:ln w="28575">
            <a:solidFill>
              <a:srgbClr val="E8C2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endParaRPr lang="en-US" sz="1400" dirty="0">
              <a:solidFill>
                <a:srgbClr val="212121"/>
              </a:solidFill>
              <a:cs typeface="B Nazanin" panose="00000400000000000000" pitchFamily="2" charset="-78"/>
            </a:endParaRPr>
          </a:p>
        </p:txBody>
      </p:sp>
      <p:sp>
        <p:nvSpPr>
          <p:cNvPr id="61" name="Flowchart: Connector 60">
            <a:extLst>
              <a:ext uri="{FF2B5EF4-FFF2-40B4-BE49-F238E27FC236}">
                <a16:creationId xmlns:a16="http://schemas.microsoft.com/office/drawing/2014/main" id="{53AA1A91-3EEC-4348-8DBE-A2BB7E880B7A}"/>
              </a:ext>
            </a:extLst>
          </p:cNvPr>
          <p:cNvSpPr/>
          <p:nvPr/>
        </p:nvSpPr>
        <p:spPr>
          <a:xfrm>
            <a:off x="6096000" y="5812314"/>
            <a:ext cx="993916" cy="934890"/>
          </a:xfrm>
          <a:prstGeom prst="flowChartConnector">
            <a:avLst/>
          </a:prstGeom>
          <a:solidFill>
            <a:srgbClr val="FFFFFF"/>
          </a:solidFill>
          <a:ln w="28575">
            <a:solidFill>
              <a:srgbClr val="E8C2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212121"/>
              </a:solidFill>
              <a:cs typeface="B Nazanin" panose="00000400000000000000" pitchFamily="2" charset="-78"/>
            </a:endParaRPr>
          </a:p>
        </p:txBody>
      </p:sp>
      <p:sp>
        <p:nvSpPr>
          <p:cNvPr id="62" name="Flowchart: Connector 61">
            <a:extLst>
              <a:ext uri="{FF2B5EF4-FFF2-40B4-BE49-F238E27FC236}">
                <a16:creationId xmlns:a16="http://schemas.microsoft.com/office/drawing/2014/main" id="{46783FF3-3C76-40BF-A07B-F447C92CD5C6}"/>
              </a:ext>
            </a:extLst>
          </p:cNvPr>
          <p:cNvSpPr/>
          <p:nvPr/>
        </p:nvSpPr>
        <p:spPr>
          <a:xfrm>
            <a:off x="4959281" y="5813679"/>
            <a:ext cx="993916" cy="934890"/>
          </a:xfrm>
          <a:prstGeom prst="flowChartConnector">
            <a:avLst/>
          </a:prstGeom>
          <a:solidFill>
            <a:srgbClr val="FFFFFF"/>
          </a:solidFill>
          <a:ln w="28575">
            <a:solidFill>
              <a:srgbClr val="E8C2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a-IR" sz="1400" dirty="0">
              <a:solidFill>
                <a:srgbClr val="212121"/>
              </a:solidFill>
              <a:cs typeface="B Nazanin" panose="00000400000000000000" pitchFamily="2" charset="-78"/>
            </a:endParaRPr>
          </a:p>
        </p:txBody>
      </p:sp>
      <p:sp>
        <p:nvSpPr>
          <p:cNvPr id="63" name="TextBox 62">
            <a:extLst>
              <a:ext uri="{FF2B5EF4-FFF2-40B4-BE49-F238E27FC236}">
                <a16:creationId xmlns:a16="http://schemas.microsoft.com/office/drawing/2014/main" id="{0761316B-14F9-45AA-B8CA-CA013F6996FB}"/>
              </a:ext>
            </a:extLst>
          </p:cNvPr>
          <p:cNvSpPr txBox="1"/>
          <p:nvPr/>
        </p:nvSpPr>
        <p:spPr>
          <a:xfrm>
            <a:off x="9610493" y="6007686"/>
            <a:ext cx="857314" cy="523220"/>
          </a:xfrm>
          <a:prstGeom prst="rect">
            <a:avLst/>
          </a:prstGeom>
          <a:noFill/>
        </p:spPr>
        <p:txBody>
          <a:bodyPr wrap="square" rtlCol="1">
            <a:spAutoFit/>
          </a:bodyPr>
          <a:lstStyle/>
          <a:p>
            <a:pPr algn="ctr" rtl="1"/>
            <a:r>
              <a:rPr lang="fa-IR" sz="1400" dirty="0">
                <a:solidFill>
                  <a:srgbClr val="212121"/>
                </a:solidFill>
                <a:cs typeface="B Nazanin" panose="00000400000000000000" pitchFamily="2" charset="-78"/>
              </a:rPr>
              <a:t>روش‌ها و الگوریتم‌ها</a:t>
            </a:r>
            <a:endParaRPr lang="en-US" sz="1400" dirty="0">
              <a:solidFill>
                <a:srgbClr val="212121"/>
              </a:solidFill>
              <a:cs typeface="B Nazanin" panose="00000400000000000000" pitchFamily="2" charset="-78"/>
            </a:endParaRPr>
          </a:p>
        </p:txBody>
      </p:sp>
      <p:sp>
        <p:nvSpPr>
          <p:cNvPr id="64" name="TextBox 63">
            <a:extLst>
              <a:ext uri="{FF2B5EF4-FFF2-40B4-BE49-F238E27FC236}">
                <a16:creationId xmlns:a16="http://schemas.microsoft.com/office/drawing/2014/main" id="{E11EAF5F-0919-4D36-8859-C7EB02300C17}"/>
              </a:ext>
            </a:extLst>
          </p:cNvPr>
          <p:cNvSpPr txBox="1"/>
          <p:nvPr/>
        </p:nvSpPr>
        <p:spPr>
          <a:xfrm>
            <a:off x="7359747" y="5998216"/>
            <a:ext cx="768157" cy="523220"/>
          </a:xfrm>
          <a:prstGeom prst="rect">
            <a:avLst/>
          </a:prstGeom>
          <a:noFill/>
        </p:spPr>
        <p:txBody>
          <a:bodyPr wrap="square" rtlCol="1">
            <a:spAutoFit/>
          </a:bodyPr>
          <a:lstStyle/>
          <a:p>
            <a:pPr algn="ctr" rtl="1"/>
            <a:r>
              <a:rPr lang="fa-IR" sz="1400" dirty="0">
                <a:solidFill>
                  <a:srgbClr val="212121"/>
                </a:solidFill>
                <a:cs typeface="B Nazanin" panose="00000400000000000000" pitchFamily="2" charset="-78"/>
              </a:rPr>
              <a:t>مدل شبکه عصبی</a:t>
            </a:r>
            <a:endParaRPr lang="en-US" sz="1400" dirty="0">
              <a:solidFill>
                <a:srgbClr val="212121"/>
              </a:solidFill>
              <a:cs typeface="B Nazanin" panose="00000400000000000000" pitchFamily="2" charset="-78"/>
            </a:endParaRPr>
          </a:p>
        </p:txBody>
      </p:sp>
      <p:sp>
        <p:nvSpPr>
          <p:cNvPr id="65" name="TextBox 64">
            <a:extLst>
              <a:ext uri="{FF2B5EF4-FFF2-40B4-BE49-F238E27FC236}">
                <a16:creationId xmlns:a16="http://schemas.microsoft.com/office/drawing/2014/main" id="{AC22EB03-1E7E-4E86-A81E-D5FB40546502}"/>
              </a:ext>
            </a:extLst>
          </p:cNvPr>
          <p:cNvSpPr txBox="1"/>
          <p:nvPr/>
        </p:nvSpPr>
        <p:spPr>
          <a:xfrm>
            <a:off x="6081090" y="5895160"/>
            <a:ext cx="1052410" cy="738664"/>
          </a:xfrm>
          <a:prstGeom prst="rect">
            <a:avLst/>
          </a:prstGeom>
          <a:noFill/>
        </p:spPr>
        <p:txBody>
          <a:bodyPr wrap="square" rtlCol="1">
            <a:spAutoFit/>
          </a:bodyPr>
          <a:lstStyle/>
          <a:p>
            <a:pPr algn="ctr" rtl="1"/>
            <a:r>
              <a:rPr lang="fa-IR" sz="1400" dirty="0">
                <a:solidFill>
                  <a:srgbClr val="212121"/>
                </a:solidFill>
                <a:cs typeface="B Nazanin" panose="00000400000000000000" pitchFamily="2" charset="-78"/>
              </a:rPr>
              <a:t>سیستم تشخیص خواب‌آلودگی</a:t>
            </a:r>
            <a:endParaRPr lang="en-US" sz="1400" dirty="0">
              <a:solidFill>
                <a:srgbClr val="212121"/>
              </a:solidFill>
              <a:cs typeface="B Nazanin" panose="00000400000000000000" pitchFamily="2" charset="-78"/>
            </a:endParaRPr>
          </a:p>
        </p:txBody>
      </p:sp>
      <p:sp>
        <p:nvSpPr>
          <p:cNvPr id="66" name="TextBox 65">
            <a:extLst>
              <a:ext uri="{FF2B5EF4-FFF2-40B4-BE49-F238E27FC236}">
                <a16:creationId xmlns:a16="http://schemas.microsoft.com/office/drawing/2014/main" id="{DA000F32-4758-4311-8228-AB53CC5EF7F8}"/>
              </a:ext>
            </a:extLst>
          </p:cNvPr>
          <p:cNvSpPr txBox="1"/>
          <p:nvPr/>
        </p:nvSpPr>
        <p:spPr>
          <a:xfrm>
            <a:off x="5070079" y="5890494"/>
            <a:ext cx="800328" cy="738664"/>
          </a:xfrm>
          <a:prstGeom prst="rect">
            <a:avLst/>
          </a:prstGeom>
          <a:noFill/>
        </p:spPr>
        <p:txBody>
          <a:bodyPr wrap="square" rtlCol="1">
            <a:spAutoFit/>
          </a:bodyPr>
          <a:lstStyle/>
          <a:p>
            <a:pPr algn="ctr"/>
            <a:r>
              <a:rPr lang="fa-IR" sz="1400" dirty="0">
                <a:solidFill>
                  <a:srgbClr val="212121"/>
                </a:solidFill>
                <a:cs typeface="B Nazanin" panose="00000400000000000000" pitchFamily="2" charset="-78"/>
              </a:rPr>
              <a:t>نتیجه‌گیری و پیشنهادات</a:t>
            </a:r>
          </a:p>
        </p:txBody>
      </p:sp>
      <p:sp>
        <p:nvSpPr>
          <p:cNvPr id="67" name="TextBox 66">
            <a:extLst>
              <a:ext uri="{FF2B5EF4-FFF2-40B4-BE49-F238E27FC236}">
                <a16:creationId xmlns:a16="http://schemas.microsoft.com/office/drawing/2014/main" id="{88CFD4E5-6853-4747-A4B3-8C54D418F259}"/>
              </a:ext>
            </a:extLst>
          </p:cNvPr>
          <p:cNvSpPr txBox="1"/>
          <p:nvPr/>
        </p:nvSpPr>
        <p:spPr>
          <a:xfrm>
            <a:off x="8487205" y="5907563"/>
            <a:ext cx="797754" cy="738664"/>
          </a:xfrm>
          <a:prstGeom prst="rect">
            <a:avLst/>
          </a:prstGeom>
          <a:noFill/>
        </p:spPr>
        <p:txBody>
          <a:bodyPr wrap="square" rtlCol="1">
            <a:spAutoFit/>
          </a:bodyPr>
          <a:lstStyle/>
          <a:p>
            <a:pPr algn="ctr" rtl="1"/>
            <a:r>
              <a:rPr lang="fa-IR" sz="1400" dirty="0">
                <a:solidFill>
                  <a:srgbClr val="212121"/>
                </a:solidFill>
                <a:cs typeface="B Nazanin" panose="00000400000000000000" pitchFamily="2" charset="-78"/>
              </a:rPr>
              <a:t>ابزارها و مجموعه داده</a:t>
            </a:r>
          </a:p>
        </p:txBody>
      </p:sp>
      <p:sp>
        <p:nvSpPr>
          <p:cNvPr id="68" name="Flowchart: Connector 67">
            <a:extLst>
              <a:ext uri="{FF2B5EF4-FFF2-40B4-BE49-F238E27FC236}">
                <a16:creationId xmlns:a16="http://schemas.microsoft.com/office/drawing/2014/main" id="{1BE7DF81-8BEF-40ED-91EE-CF6ABFE57A1E}"/>
              </a:ext>
            </a:extLst>
          </p:cNvPr>
          <p:cNvSpPr/>
          <p:nvPr/>
        </p:nvSpPr>
        <p:spPr>
          <a:xfrm>
            <a:off x="4516063" y="6134406"/>
            <a:ext cx="269946" cy="284979"/>
          </a:xfrm>
          <a:prstGeom prst="flowChartConnector">
            <a:avLst/>
          </a:prstGeom>
          <a:solidFill>
            <a:srgbClr val="828F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cs typeface="B Nazanin" panose="00000400000000000000" pitchFamily="2" charset="-78"/>
            </a:endParaRPr>
          </a:p>
        </p:txBody>
      </p:sp>
      <p:sp>
        <p:nvSpPr>
          <p:cNvPr id="73" name="Flowchart: Connector 72">
            <a:extLst>
              <a:ext uri="{FF2B5EF4-FFF2-40B4-BE49-F238E27FC236}">
                <a16:creationId xmlns:a16="http://schemas.microsoft.com/office/drawing/2014/main" id="{EF01D7B4-0077-4876-BFF0-76A67825848E}"/>
              </a:ext>
            </a:extLst>
          </p:cNvPr>
          <p:cNvSpPr/>
          <p:nvPr/>
        </p:nvSpPr>
        <p:spPr>
          <a:xfrm>
            <a:off x="11762949" y="6126807"/>
            <a:ext cx="269946" cy="284979"/>
          </a:xfrm>
          <a:prstGeom prst="flowChartConnector">
            <a:avLst/>
          </a:prstGeom>
          <a:solidFill>
            <a:srgbClr val="828F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cs typeface="B Nazanin" panose="00000400000000000000" pitchFamily="2" charset="-78"/>
            </a:endParaRPr>
          </a:p>
        </p:txBody>
      </p:sp>
      <p:cxnSp>
        <p:nvCxnSpPr>
          <p:cNvPr id="74" name="Straight Connector 73">
            <a:extLst>
              <a:ext uri="{FF2B5EF4-FFF2-40B4-BE49-F238E27FC236}">
                <a16:creationId xmlns:a16="http://schemas.microsoft.com/office/drawing/2014/main" id="{81DA0DC9-B8FE-4D3A-9BB0-BA4823B03343}"/>
              </a:ext>
            </a:extLst>
          </p:cNvPr>
          <p:cNvCxnSpPr>
            <a:stCxn id="68" idx="6"/>
            <a:endCxn id="73" idx="2"/>
          </p:cNvCxnSpPr>
          <p:nvPr/>
        </p:nvCxnSpPr>
        <p:spPr>
          <a:xfrm flipV="1">
            <a:off x="4786009" y="6269297"/>
            <a:ext cx="6976940" cy="7599"/>
          </a:xfrm>
          <a:prstGeom prst="line">
            <a:avLst/>
          </a:prstGeom>
          <a:ln w="57150">
            <a:solidFill>
              <a:srgbClr val="828FA6"/>
            </a:solidFill>
          </a:ln>
        </p:spPr>
        <p:style>
          <a:lnRef idx="1">
            <a:schemeClr val="accent1"/>
          </a:lnRef>
          <a:fillRef idx="0">
            <a:schemeClr val="accent1"/>
          </a:fillRef>
          <a:effectRef idx="0">
            <a:schemeClr val="accent1"/>
          </a:effectRef>
          <a:fontRef idx="minor">
            <a:schemeClr val="tx1"/>
          </a:fontRef>
        </p:style>
      </p:cxnSp>
      <p:sp>
        <p:nvSpPr>
          <p:cNvPr id="75" name="Flowchart: Connector 74">
            <a:extLst>
              <a:ext uri="{FF2B5EF4-FFF2-40B4-BE49-F238E27FC236}">
                <a16:creationId xmlns:a16="http://schemas.microsoft.com/office/drawing/2014/main" id="{89BDBB10-E3C2-42A5-83F6-0C3AE2166FAF}"/>
              </a:ext>
            </a:extLst>
          </p:cNvPr>
          <p:cNvSpPr/>
          <p:nvPr/>
        </p:nvSpPr>
        <p:spPr>
          <a:xfrm>
            <a:off x="10673994" y="5801852"/>
            <a:ext cx="993916" cy="934890"/>
          </a:xfrm>
          <a:prstGeom prst="flowChartConnector">
            <a:avLst/>
          </a:prstGeom>
          <a:solidFill>
            <a:srgbClr val="FFFFFF"/>
          </a:solidFill>
          <a:ln w="28575">
            <a:solidFill>
              <a:srgbClr val="E8C2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a-IR" sz="1400" dirty="0">
                <a:solidFill>
                  <a:srgbClr val="212121"/>
                </a:solidFill>
                <a:cs typeface="B Nazanin" panose="00000400000000000000" pitchFamily="2" charset="-78"/>
              </a:rPr>
              <a:t>مقدمه</a:t>
            </a:r>
            <a:endParaRPr lang="en-US" sz="1400" dirty="0">
              <a:solidFill>
                <a:srgbClr val="212121"/>
              </a:solidFill>
              <a:cs typeface="B Nazanin" panose="00000400000000000000" pitchFamily="2" charset="-78"/>
            </a:endParaRPr>
          </a:p>
        </p:txBody>
      </p:sp>
      <p:sp>
        <p:nvSpPr>
          <p:cNvPr id="76" name="Flowchart: Connector 75">
            <a:extLst>
              <a:ext uri="{FF2B5EF4-FFF2-40B4-BE49-F238E27FC236}">
                <a16:creationId xmlns:a16="http://schemas.microsoft.com/office/drawing/2014/main" id="{C235E524-E416-4416-9D2C-18D18BBFC4E4}"/>
              </a:ext>
            </a:extLst>
          </p:cNvPr>
          <p:cNvSpPr/>
          <p:nvPr/>
        </p:nvSpPr>
        <p:spPr>
          <a:xfrm>
            <a:off x="9546898" y="5809451"/>
            <a:ext cx="993916" cy="934890"/>
          </a:xfrm>
          <a:prstGeom prst="flowChartConnector">
            <a:avLst/>
          </a:prstGeom>
          <a:solidFill>
            <a:srgbClr val="FFFFFF"/>
          </a:solidFill>
          <a:ln w="28575">
            <a:solidFill>
              <a:srgbClr val="E8C2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212121"/>
              </a:solidFill>
              <a:cs typeface="B Nazanin" panose="00000400000000000000" pitchFamily="2" charset="-78"/>
            </a:endParaRPr>
          </a:p>
        </p:txBody>
      </p:sp>
      <p:sp>
        <p:nvSpPr>
          <p:cNvPr id="77" name="Flowchart: Connector 76">
            <a:extLst>
              <a:ext uri="{FF2B5EF4-FFF2-40B4-BE49-F238E27FC236}">
                <a16:creationId xmlns:a16="http://schemas.microsoft.com/office/drawing/2014/main" id="{66E91D58-6B72-479D-A8D7-33FDD1CB2EB8}"/>
              </a:ext>
            </a:extLst>
          </p:cNvPr>
          <p:cNvSpPr/>
          <p:nvPr/>
        </p:nvSpPr>
        <p:spPr>
          <a:xfrm>
            <a:off x="8400556" y="5801851"/>
            <a:ext cx="993916" cy="934890"/>
          </a:xfrm>
          <a:prstGeom prst="flowChartConnector">
            <a:avLst/>
          </a:prstGeom>
          <a:solidFill>
            <a:srgbClr val="E8C2CA"/>
          </a:solidFill>
          <a:ln w="28575">
            <a:solidFill>
              <a:srgbClr val="E8C2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a-IR" sz="1200" dirty="0">
              <a:solidFill>
                <a:srgbClr val="212121"/>
              </a:solidFill>
              <a:cs typeface="B Nazanin" panose="00000400000000000000" pitchFamily="2" charset="-78"/>
            </a:endParaRPr>
          </a:p>
        </p:txBody>
      </p:sp>
      <p:sp>
        <p:nvSpPr>
          <p:cNvPr id="80" name="Flowchart: Connector 79">
            <a:extLst>
              <a:ext uri="{FF2B5EF4-FFF2-40B4-BE49-F238E27FC236}">
                <a16:creationId xmlns:a16="http://schemas.microsoft.com/office/drawing/2014/main" id="{EF45EB47-FC65-499A-9959-03B97D1D154D}"/>
              </a:ext>
            </a:extLst>
          </p:cNvPr>
          <p:cNvSpPr/>
          <p:nvPr/>
        </p:nvSpPr>
        <p:spPr>
          <a:xfrm>
            <a:off x="7248278" y="5801851"/>
            <a:ext cx="993916" cy="934890"/>
          </a:xfrm>
          <a:prstGeom prst="flowChartConnector">
            <a:avLst/>
          </a:prstGeom>
          <a:solidFill>
            <a:srgbClr val="FFFFFF"/>
          </a:solidFill>
          <a:ln w="28575">
            <a:solidFill>
              <a:srgbClr val="E8C2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endParaRPr lang="en-US" sz="1400" dirty="0">
              <a:solidFill>
                <a:srgbClr val="212121"/>
              </a:solidFill>
              <a:cs typeface="B Nazanin" panose="00000400000000000000" pitchFamily="2" charset="-78"/>
            </a:endParaRPr>
          </a:p>
        </p:txBody>
      </p:sp>
      <p:sp>
        <p:nvSpPr>
          <p:cNvPr id="81" name="Flowchart: Connector 80">
            <a:extLst>
              <a:ext uri="{FF2B5EF4-FFF2-40B4-BE49-F238E27FC236}">
                <a16:creationId xmlns:a16="http://schemas.microsoft.com/office/drawing/2014/main" id="{8BA8EA07-BBA4-4C3D-953D-01BDAC319E5C}"/>
              </a:ext>
            </a:extLst>
          </p:cNvPr>
          <p:cNvSpPr/>
          <p:nvPr/>
        </p:nvSpPr>
        <p:spPr>
          <a:xfrm>
            <a:off x="6096000" y="5812314"/>
            <a:ext cx="993916" cy="934890"/>
          </a:xfrm>
          <a:prstGeom prst="flowChartConnector">
            <a:avLst/>
          </a:prstGeom>
          <a:solidFill>
            <a:srgbClr val="FFFFFF"/>
          </a:solidFill>
          <a:ln w="28575">
            <a:solidFill>
              <a:srgbClr val="E8C2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212121"/>
              </a:solidFill>
              <a:cs typeface="B Nazanin" panose="00000400000000000000" pitchFamily="2" charset="-78"/>
            </a:endParaRPr>
          </a:p>
        </p:txBody>
      </p:sp>
      <p:sp>
        <p:nvSpPr>
          <p:cNvPr id="82" name="Flowchart: Connector 81">
            <a:extLst>
              <a:ext uri="{FF2B5EF4-FFF2-40B4-BE49-F238E27FC236}">
                <a16:creationId xmlns:a16="http://schemas.microsoft.com/office/drawing/2014/main" id="{028B650D-39D4-4012-90CF-F57BE01B9139}"/>
              </a:ext>
            </a:extLst>
          </p:cNvPr>
          <p:cNvSpPr/>
          <p:nvPr/>
        </p:nvSpPr>
        <p:spPr>
          <a:xfrm>
            <a:off x="4959281" y="5813679"/>
            <a:ext cx="993916" cy="934890"/>
          </a:xfrm>
          <a:prstGeom prst="flowChartConnector">
            <a:avLst/>
          </a:prstGeom>
          <a:solidFill>
            <a:srgbClr val="FFFFFF"/>
          </a:solidFill>
          <a:ln w="28575">
            <a:solidFill>
              <a:srgbClr val="E8C2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a-IR" sz="1400" dirty="0">
              <a:solidFill>
                <a:srgbClr val="212121"/>
              </a:solidFill>
              <a:cs typeface="B Nazanin" panose="00000400000000000000" pitchFamily="2" charset="-78"/>
            </a:endParaRPr>
          </a:p>
        </p:txBody>
      </p:sp>
      <p:sp>
        <p:nvSpPr>
          <p:cNvPr id="83" name="TextBox 82">
            <a:extLst>
              <a:ext uri="{FF2B5EF4-FFF2-40B4-BE49-F238E27FC236}">
                <a16:creationId xmlns:a16="http://schemas.microsoft.com/office/drawing/2014/main" id="{EF8D852E-E646-432A-AE46-77A59F13409E}"/>
              </a:ext>
            </a:extLst>
          </p:cNvPr>
          <p:cNvSpPr txBox="1"/>
          <p:nvPr/>
        </p:nvSpPr>
        <p:spPr>
          <a:xfrm>
            <a:off x="9610493" y="6007686"/>
            <a:ext cx="857314" cy="523220"/>
          </a:xfrm>
          <a:prstGeom prst="rect">
            <a:avLst/>
          </a:prstGeom>
          <a:noFill/>
        </p:spPr>
        <p:txBody>
          <a:bodyPr wrap="square" rtlCol="1">
            <a:spAutoFit/>
          </a:bodyPr>
          <a:lstStyle/>
          <a:p>
            <a:pPr algn="ctr" rtl="1"/>
            <a:r>
              <a:rPr lang="fa-IR" sz="1400" dirty="0">
                <a:solidFill>
                  <a:srgbClr val="212121"/>
                </a:solidFill>
                <a:cs typeface="B Nazanin" panose="00000400000000000000" pitchFamily="2" charset="-78"/>
              </a:rPr>
              <a:t>روش‌ها و الگوریتم‌ها</a:t>
            </a:r>
            <a:endParaRPr lang="en-US" sz="1400" dirty="0">
              <a:solidFill>
                <a:srgbClr val="212121"/>
              </a:solidFill>
              <a:cs typeface="B Nazanin" panose="00000400000000000000" pitchFamily="2" charset="-78"/>
            </a:endParaRPr>
          </a:p>
        </p:txBody>
      </p:sp>
      <p:sp>
        <p:nvSpPr>
          <p:cNvPr id="84" name="TextBox 83">
            <a:extLst>
              <a:ext uri="{FF2B5EF4-FFF2-40B4-BE49-F238E27FC236}">
                <a16:creationId xmlns:a16="http://schemas.microsoft.com/office/drawing/2014/main" id="{CDA587ED-1829-4125-8792-6DDB4D7E861A}"/>
              </a:ext>
            </a:extLst>
          </p:cNvPr>
          <p:cNvSpPr txBox="1"/>
          <p:nvPr/>
        </p:nvSpPr>
        <p:spPr>
          <a:xfrm>
            <a:off x="7359747" y="5998216"/>
            <a:ext cx="768157" cy="523220"/>
          </a:xfrm>
          <a:prstGeom prst="rect">
            <a:avLst/>
          </a:prstGeom>
          <a:noFill/>
        </p:spPr>
        <p:txBody>
          <a:bodyPr wrap="square" rtlCol="1">
            <a:spAutoFit/>
          </a:bodyPr>
          <a:lstStyle/>
          <a:p>
            <a:pPr algn="ctr" rtl="1"/>
            <a:r>
              <a:rPr lang="fa-IR" sz="1400" dirty="0">
                <a:solidFill>
                  <a:srgbClr val="212121"/>
                </a:solidFill>
                <a:cs typeface="B Nazanin" panose="00000400000000000000" pitchFamily="2" charset="-78"/>
              </a:rPr>
              <a:t>مدل شبکه عصبی</a:t>
            </a:r>
            <a:endParaRPr lang="en-US" sz="1400" dirty="0">
              <a:solidFill>
                <a:srgbClr val="212121"/>
              </a:solidFill>
              <a:cs typeface="B Nazanin" panose="00000400000000000000" pitchFamily="2" charset="-78"/>
            </a:endParaRPr>
          </a:p>
        </p:txBody>
      </p:sp>
      <p:sp>
        <p:nvSpPr>
          <p:cNvPr id="85" name="TextBox 84">
            <a:extLst>
              <a:ext uri="{FF2B5EF4-FFF2-40B4-BE49-F238E27FC236}">
                <a16:creationId xmlns:a16="http://schemas.microsoft.com/office/drawing/2014/main" id="{7A86BB72-9726-410A-AFAC-F1D79410F866}"/>
              </a:ext>
            </a:extLst>
          </p:cNvPr>
          <p:cNvSpPr txBox="1"/>
          <p:nvPr/>
        </p:nvSpPr>
        <p:spPr>
          <a:xfrm>
            <a:off x="6081090" y="5895160"/>
            <a:ext cx="1052410" cy="738664"/>
          </a:xfrm>
          <a:prstGeom prst="rect">
            <a:avLst/>
          </a:prstGeom>
          <a:noFill/>
        </p:spPr>
        <p:txBody>
          <a:bodyPr wrap="square" rtlCol="1">
            <a:spAutoFit/>
          </a:bodyPr>
          <a:lstStyle/>
          <a:p>
            <a:pPr algn="ctr" rtl="1"/>
            <a:r>
              <a:rPr lang="fa-IR" sz="1400" dirty="0">
                <a:solidFill>
                  <a:srgbClr val="212121"/>
                </a:solidFill>
                <a:cs typeface="B Nazanin" panose="00000400000000000000" pitchFamily="2" charset="-78"/>
              </a:rPr>
              <a:t>سیستم تشخیص خواب‌آلودگی</a:t>
            </a:r>
            <a:endParaRPr lang="en-US" sz="1400" dirty="0">
              <a:solidFill>
                <a:srgbClr val="212121"/>
              </a:solidFill>
              <a:cs typeface="B Nazanin" panose="00000400000000000000" pitchFamily="2" charset="-78"/>
            </a:endParaRPr>
          </a:p>
        </p:txBody>
      </p:sp>
      <p:sp>
        <p:nvSpPr>
          <p:cNvPr id="86" name="TextBox 85">
            <a:extLst>
              <a:ext uri="{FF2B5EF4-FFF2-40B4-BE49-F238E27FC236}">
                <a16:creationId xmlns:a16="http://schemas.microsoft.com/office/drawing/2014/main" id="{F13A61F5-14A1-4CF9-94AF-45BD9A40C4B7}"/>
              </a:ext>
            </a:extLst>
          </p:cNvPr>
          <p:cNvSpPr txBox="1"/>
          <p:nvPr/>
        </p:nvSpPr>
        <p:spPr>
          <a:xfrm>
            <a:off x="5070079" y="5890494"/>
            <a:ext cx="800328" cy="738664"/>
          </a:xfrm>
          <a:prstGeom prst="rect">
            <a:avLst/>
          </a:prstGeom>
          <a:noFill/>
        </p:spPr>
        <p:txBody>
          <a:bodyPr wrap="square" rtlCol="1">
            <a:spAutoFit/>
          </a:bodyPr>
          <a:lstStyle/>
          <a:p>
            <a:pPr algn="ctr"/>
            <a:r>
              <a:rPr lang="fa-IR" sz="1400" dirty="0">
                <a:solidFill>
                  <a:srgbClr val="212121"/>
                </a:solidFill>
                <a:cs typeface="B Nazanin" panose="00000400000000000000" pitchFamily="2" charset="-78"/>
              </a:rPr>
              <a:t>نتیجه‌گیری و پیشنهادات</a:t>
            </a:r>
          </a:p>
        </p:txBody>
      </p:sp>
      <p:sp>
        <p:nvSpPr>
          <p:cNvPr id="87" name="TextBox 86">
            <a:extLst>
              <a:ext uri="{FF2B5EF4-FFF2-40B4-BE49-F238E27FC236}">
                <a16:creationId xmlns:a16="http://schemas.microsoft.com/office/drawing/2014/main" id="{E7771BE8-903F-4430-87DE-796C3A003164}"/>
              </a:ext>
            </a:extLst>
          </p:cNvPr>
          <p:cNvSpPr txBox="1"/>
          <p:nvPr/>
        </p:nvSpPr>
        <p:spPr>
          <a:xfrm>
            <a:off x="8384997" y="5964105"/>
            <a:ext cx="975315" cy="523220"/>
          </a:xfrm>
          <a:prstGeom prst="rect">
            <a:avLst/>
          </a:prstGeom>
          <a:noFill/>
        </p:spPr>
        <p:txBody>
          <a:bodyPr wrap="square" rtlCol="1">
            <a:spAutoFit/>
          </a:bodyPr>
          <a:lstStyle/>
          <a:p>
            <a:pPr algn="ctr" rtl="1"/>
            <a:r>
              <a:rPr lang="fa-IR" sz="1400" dirty="0">
                <a:solidFill>
                  <a:srgbClr val="212121"/>
                </a:solidFill>
                <a:cs typeface="B Nazanin" panose="00000400000000000000" pitchFamily="2" charset="-78"/>
              </a:rPr>
              <a:t>ابزارها و مجموعه داده</a:t>
            </a:r>
          </a:p>
        </p:txBody>
      </p:sp>
      <p:graphicFrame>
        <p:nvGraphicFramePr>
          <p:cNvPr id="3" name="Table 2">
            <a:extLst>
              <a:ext uri="{FF2B5EF4-FFF2-40B4-BE49-F238E27FC236}">
                <a16:creationId xmlns:a16="http://schemas.microsoft.com/office/drawing/2014/main" id="{1EE1A45D-B203-473F-9FAC-61585C980DBD}"/>
              </a:ext>
            </a:extLst>
          </p:cNvPr>
          <p:cNvGraphicFramePr>
            <a:graphicFrameLocks noGrp="1"/>
          </p:cNvGraphicFramePr>
          <p:nvPr>
            <p:extLst>
              <p:ext uri="{D42A27DB-BD31-4B8C-83A1-F6EECF244321}">
                <p14:modId xmlns:p14="http://schemas.microsoft.com/office/powerpoint/2010/main" val="1297709498"/>
              </p:ext>
            </p:extLst>
          </p:nvPr>
        </p:nvGraphicFramePr>
        <p:xfrm>
          <a:off x="3401834" y="2270756"/>
          <a:ext cx="7138980" cy="2007946"/>
        </p:xfrm>
        <a:graphic>
          <a:graphicData uri="http://schemas.openxmlformats.org/drawingml/2006/table">
            <a:tbl>
              <a:tblPr rtl="1" firstRow="1" firstCol="1" bandRow="1">
                <a:tableStyleId>{5C22544A-7EE6-4342-B048-85BDC9FD1C3A}</a:tableStyleId>
              </a:tblPr>
              <a:tblGrid>
                <a:gridCol w="1318359">
                  <a:extLst>
                    <a:ext uri="{9D8B030D-6E8A-4147-A177-3AD203B41FA5}">
                      <a16:colId xmlns:a16="http://schemas.microsoft.com/office/drawing/2014/main" val="2276933899"/>
                    </a:ext>
                  </a:extLst>
                </a:gridCol>
                <a:gridCol w="1319134">
                  <a:extLst>
                    <a:ext uri="{9D8B030D-6E8A-4147-A177-3AD203B41FA5}">
                      <a16:colId xmlns:a16="http://schemas.microsoft.com/office/drawing/2014/main" val="3241627627"/>
                    </a:ext>
                  </a:extLst>
                </a:gridCol>
                <a:gridCol w="1891121">
                  <a:extLst>
                    <a:ext uri="{9D8B030D-6E8A-4147-A177-3AD203B41FA5}">
                      <a16:colId xmlns:a16="http://schemas.microsoft.com/office/drawing/2014/main" val="3314692292"/>
                    </a:ext>
                  </a:extLst>
                </a:gridCol>
                <a:gridCol w="2610366">
                  <a:extLst>
                    <a:ext uri="{9D8B030D-6E8A-4147-A177-3AD203B41FA5}">
                      <a16:colId xmlns:a16="http://schemas.microsoft.com/office/drawing/2014/main" val="2936517170"/>
                    </a:ext>
                  </a:extLst>
                </a:gridCol>
              </a:tblGrid>
              <a:tr h="665908">
                <a:tc>
                  <a:txBody>
                    <a:bodyPr/>
                    <a:lstStyle/>
                    <a:p>
                      <a:pPr marL="0" marR="0" algn="ctr" rtl="0">
                        <a:lnSpc>
                          <a:spcPct val="200000"/>
                        </a:lnSpc>
                        <a:spcBef>
                          <a:spcPts val="0"/>
                        </a:spcBef>
                        <a:spcAft>
                          <a:spcPts val="0"/>
                        </a:spcAft>
                      </a:pPr>
                      <a:r>
                        <a:rPr lang="fa-IR" sz="1800" dirty="0">
                          <a:solidFill>
                            <a:schemeClr val="tx1"/>
                          </a:solidFill>
                          <a:effectLst/>
                          <a:cs typeface="B Nazanin" panose="00000400000000000000" pitchFamily="2" charset="-78"/>
                        </a:rPr>
                        <a:t>کل</a:t>
                      </a:r>
                      <a:endParaRPr lang="en-US" sz="1800" dirty="0">
                        <a:solidFill>
                          <a:schemeClr val="tx1"/>
                        </a:solidFill>
                        <a:effectLst/>
                        <a:latin typeface="Calibri" panose="020F0502020204030204" pitchFamily="34" charset="0"/>
                        <a:ea typeface="Calibri" panose="020F0502020204030204" pitchFamily="34" charset="0"/>
                        <a:cs typeface="B Nazanin" panose="00000400000000000000" pitchFamily="2" charset="-78"/>
                      </a:endParaRPr>
                    </a:p>
                  </a:txBody>
                  <a:tcPr marL="68580" marR="68580" marT="0" marB="0">
                    <a:solidFill>
                      <a:srgbClr val="E8C2CA"/>
                    </a:solidFill>
                  </a:tcPr>
                </a:tc>
                <a:tc>
                  <a:txBody>
                    <a:bodyPr/>
                    <a:lstStyle/>
                    <a:p>
                      <a:pPr marL="0" marR="0" algn="ctr" rtl="0">
                        <a:lnSpc>
                          <a:spcPct val="200000"/>
                        </a:lnSpc>
                        <a:spcBef>
                          <a:spcPts val="0"/>
                        </a:spcBef>
                        <a:spcAft>
                          <a:spcPts val="0"/>
                        </a:spcAft>
                      </a:pPr>
                      <a:r>
                        <a:rPr lang="fa-IR" sz="1800" dirty="0">
                          <a:solidFill>
                            <a:schemeClr val="tx1"/>
                          </a:solidFill>
                          <a:effectLst/>
                          <a:cs typeface="B Nazanin" panose="00000400000000000000" pitchFamily="2" charset="-78"/>
                        </a:rPr>
                        <a:t>غیر خواب‌آلود</a:t>
                      </a:r>
                      <a:endParaRPr lang="en-US" sz="1800" dirty="0">
                        <a:solidFill>
                          <a:schemeClr val="tx1"/>
                        </a:solidFill>
                        <a:effectLst/>
                        <a:latin typeface="Calibri" panose="020F0502020204030204" pitchFamily="34" charset="0"/>
                        <a:ea typeface="Calibri" panose="020F0502020204030204" pitchFamily="34" charset="0"/>
                        <a:cs typeface="B Nazanin" panose="00000400000000000000" pitchFamily="2" charset="-78"/>
                      </a:endParaRPr>
                    </a:p>
                  </a:txBody>
                  <a:tcPr marL="68580" marR="68580" marT="0" marB="0">
                    <a:solidFill>
                      <a:srgbClr val="E8C2CA"/>
                    </a:solidFill>
                  </a:tcPr>
                </a:tc>
                <a:tc>
                  <a:txBody>
                    <a:bodyPr/>
                    <a:lstStyle/>
                    <a:p>
                      <a:pPr marL="0" marR="0" algn="ctr" rtl="0">
                        <a:lnSpc>
                          <a:spcPct val="200000"/>
                        </a:lnSpc>
                        <a:spcBef>
                          <a:spcPts val="0"/>
                        </a:spcBef>
                        <a:spcAft>
                          <a:spcPts val="0"/>
                        </a:spcAft>
                      </a:pPr>
                      <a:r>
                        <a:rPr lang="fa-IR" sz="1800" dirty="0">
                          <a:solidFill>
                            <a:schemeClr val="tx1"/>
                          </a:solidFill>
                          <a:effectLst/>
                          <a:cs typeface="B Nazanin" panose="00000400000000000000" pitchFamily="2" charset="-78"/>
                        </a:rPr>
                        <a:t>خواب‌آلود</a:t>
                      </a:r>
                      <a:endParaRPr lang="en-US" sz="1800" dirty="0">
                        <a:solidFill>
                          <a:schemeClr val="tx1"/>
                        </a:solidFill>
                        <a:effectLst/>
                        <a:latin typeface="Calibri" panose="020F0502020204030204" pitchFamily="34" charset="0"/>
                        <a:ea typeface="Calibri" panose="020F0502020204030204" pitchFamily="34" charset="0"/>
                        <a:cs typeface="B Nazanin" panose="00000400000000000000" pitchFamily="2" charset="-78"/>
                      </a:endParaRPr>
                    </a:p>
                  </a:txBody>
                  <a:tcPr marL="68580" marR="68580" marT="0" marB="0">
                    <a:solidFill>
                      <a:srgbClr val="E8C2CA"/>
                    </a:solidFill>
                  </a:tcPr>
                </a:tc>
                <a:tc>
                  <a:txBody>
                    <a:bodyPr/>
                    <a:lstStyle/>
                    <a:p>
                      <a:pPr marL="0" marR="0" algn="ctr" rtl="0">
                        <a:lnSpc>
                          <a:spcPct val="200000"/>
                        </a:lnSpc>
                        <a:spcBef>
                          <a:spcPts val="0"/>
                        </a:spcBef>
                        <a:spcAft>
                          <a:spcPts val="0"/>
                        </a:spcAft>
                      </a:pPr>
                      <a:r>
                        <a:rPr lang="fa-IR" sz="1800" dirty="0">
                          <a:solidFill>
                            <a:schemeClr val="tx1"/>
                          </a:solidFill>
                          <a:effectLst/>
                          <a:cs typeface="B Nazanin" panose="00000400000000000000" pitchFamily="2" charset="-78"/>
                        </a:rPr>
                        <a:t>مجموعه داده</a:t>
                      </a:r>
                      <a:endParaRPr lang="en-US" sz="1800" dirty="0">
                        <a:solidFill>
                          <a:schemeClr val="tx1"/>
                        </a:solidFill>
                        <a:effectLst/>
                        <a:latin typeface="Calibri" panose="020F0502020204030204" pitchFamily="34" charset="0"/>
                        <a:ea typeface="Calibri" panose="020F0502020204030204" pitchFamily="34" charset="0"/>
                        <a:cs typeface="B Nazanin" panose="00000400000000000000" pitchFamily="2" charset="-78"/>
                      </a:endParaRPr>
                    </a:p>
                  </a:txBody>
                  <a:tcPr marL="68580" marR="68580" marT="0" marB="0">
                    <a:solidFill>
                      <a:srgbClr val="E8C2CA"/>
                    </a:solidFill>
                  </a:tcPr>
                </a:tc>
                <a:extLst>
                  <a:ext uri="{0D108BD9-81ED-4DB2-BD59-A6C34878D82A}">
                    <a16:rowId xmlns:a16="http://schemas.microsoft.com/office/drawing/2014/main" val="3576885387"/>
                  </a:ext>
                </a:extLst>
              </a:tr>
              <a:tr h="671019">
                <a:tc>
                  <a:txBody>
                    <a:bodyPr/>
                    <a:lstStyle/>
                    <a:p>
                      <a:pPr marL="0" marR="0" algn="ctr" rtl="0">
                        <a:lnSpc>
                          <a:spcPct val="200000"/>
                        </a:lnSpc>
                        <a:spcBef>
                          <a:spcPts val="0"/>
                        </a:spcBef>
                        <a:spcAft>
                          <a:spcPts val="0"/>
                        </a:spcAft>
                      </a:pPr>
                      <a:r>
                        <a:rPr lang="fa-IR" sz="1800" b="0" dirty="0">
                          <a:solidFill>
                            <a:schemeClr val="tx1"/>
                          </a:solidFill>
                          <a:effectLst/>
                          <a:cs typeface="B Nazanin" panose="00000400000000000000" pitchFamily="2" charset="-78"/>
                        </a:rPr>
                        <a:t>12000</a:t>
                      </a:r>
                      <a:endParaRPr lang="en-US" sz="1800" b="0" dirty="0">
                        <a:solidFill>
                          <a:schemeClr val="tx1"/>
                        </a:solidFill>
                        <a:effectLst/>
                        <a:latin typeface="Calibri" panose="020F0502020204030204" pitchFamily="34" charset="0"/>
                        <a:ea typeface="Calibri" panose="020F0502020204030204" pitchFamily="34" charset="0"/>
                        <a:cs typeface="B Nazanin" panose="00000400000000000000" pitchFamily="2" charset="-78"/>
                      </a:endParaRPr>
                    </a:p>
                  </a:txBody>
                  <a:tcPr marL="68580" marR="68580" marT="0" marB="0">
                    <a:solidFill>
                      <a:srgbClr val="FFE8D6"/>
                    </a:solidFill>
                  </a:tcPr>
                </a:tc>
                <a:tc>
                  <a:txBody>
                    <a:bodyPr/>
                    <a:lstStyle/>
                    <a:p>
                      <a:pPr marL="0" marR="0" algn="ctr" rtl="0">
                        <a:lnSpc>
                          <a:spcPct val="200000"/>
                        </a:lnSpc>
                        <a:spcBef>
                          <a:spcPts val="0"/>
                        </a:spcBef>
                        <a:spcAft>
                          <a:spcPts val="0"/>
                        </a:spcAft>
                      </a:pPr>
                      <a:r>
                        <a:rPr lang="fa-IR" sz="1800" b="0" dirty="0">
                          <a:solidFill>
                            <a:schemeClr val="tx1"/>
                          </a:solidFill>
                          <a:effectLst/>
                          <a:cs typeface="B Nazanin" panose="00000400000000000000" pitchFamily="2" charset="-78"/>
                        </a:rPr>
                        <a:t>5845</a:t>
                      </a:r>
                      <a:endParaRPr lang="en-US" sz="1800" b="0" dirty="0">
                        <a:solidFill>
                          <a:schemeClr val="tx1"/>
                        </a:solidFill>
                        <a:effectLst/>
                        <a:latin typeface="Calibri" panose="020F0502020204030204" pitchFamily="34" charset="0"/>
                        <a:ea typeface="Calibri" panose="020F0502020204030204" pitchFamily="34" charset="0"/>
                        <a:cs typeface="B Nazanin" panose="00000400000000000000" pitchFamily="2" charset="-78"/>
                      </a:endParaRPr>
                    </a:p>
                  </a:txBody>
                  <a:tcPr marL="68580" marR="68580" marT="0" marB="0">
                    <a:solidFill>
                      <a:srgbClr val="FFE8D6"/>
                    </a:solidFill>
                  </a:tcPr>
                </a:tc>
                <a:tc>
                  <a:txBody>
                    <a:bodyPr/>
                    <a:lstStyle/>
                    <a:p>
                      <a:pPr marL="0" marR="0" algn="ctr" rtl="0">
                        <a:lnSpc>
                          <a:spcPct val="200000"/>
                        </a:lnSpc>
                        <a:spcBef>
                          <a:spcPts val="0"/>
                        </a:spcBef>
                        <a:spcAft>
                          <a:spcPts val="0"/>
                        </a:spcAft>
                      </a:pPr>
                      <a:r>
                        <a:rPr lang="fa-IR" sz="1800" b="0" dirty="0">
                          <a:solidFill>
                            <a:schemeClr val="tx1"/>
                          </a:solidFill>
                          <a:effectLst/>
                          <a:cs typeface="B Nazanin" panose="00000400000000000000" pitchFamily="2" charset="-78"/>
                        </a:rPr>
                        <a:t>6155</a:t>
                      </a:r>
                      <a:endParaRPr lang="en-US" sz="1800" b="0" dirty="0">
                        <a:solidFill>
                          <a:schemeClr val="tx1"/>
                        </a:solidFill>
                        <a:effectLst/>
                        <a:latin typeface="Calibri" panose="020F0502020204030204" pitchFamily="34" charset="0"/>
                        <a:ea typeface="Calibri" panose="020F0502020204030204" pitchFamily="34" charset="0"/>
                        <a:cs typeface="B Nazanin" panose="00000400000000000000" pitchFamily="2" charset="-78"/>
                      </a:endParaRPr>
                    </a:p>
                  </a:txBody>
                  <a:tcPr marL="68580" marR="68580" marT="0" marB="0">
                    <a:solidFill>
                      <a:srgbClr val="FFE8D6"/>
                    </a:solidFill>
                  </a:tcPr>
                </a:tc>
                <a:tc>
                  <a:txBody>
                    <a:bodyPr/>
                    <a:lstStyle/>
                    <a:p>
                      <a:pPr marL="0" marR="0" algn="ctr" rtl="0">
                        <a:lnSpc>
                          <a:spcPct val="200000"/>
                        </a:lnSpc>
                        <a:spcBef>
                          <a:spcPts val="0"/>
                        </a:spcBef>
                        <a:spcAft>
                          <a:spcPts val="0"/>
                        </a:spcAft>
                      </a:pPr>
                      <a:r>
                        <a:rPr lang="fa-IR" sz="1800" dirty="0">
                          <a:effectLst/>
                          <a:cs typeface="B Nazanin" panose="00000400000000000000" pitchFamily="2" charset="-78"/>
                        </a:rPr>
                        <a:t>داده آموزش</a:t>
                      </a:r>
                      <a:endParaRPr lang="en-US" sz="1800" dirty="0">
                        <a:effectLst/>
                        <a:latin typeface="Calibri" panose="020F0502020204030204" pitchFamily="34" charset="0"/>
                        <a:ea typeface="Calibri" panose="020F0502020204030204" pitchFamily="34" charset="0"/>
                        <a:cs typeface="B Nazanin" panose="00000400000000000000" pitchFamily="2" charset="-78"/>
                      </a:endParaRPr>
                    </a:p>
                  </a:txBody>
                  <a:tcPr marL="68580" marR="68580" marT="0" marB="0">
                    <a:solidFill>
                      <a:srgbClr val="E8C2CA"/>
                    </a:solidFill>
                  </a:tcPr>
                </a:tc>
                <a:extLst>
                  <a:ext uri="{0D108BD9-81ED-4DB2-BD59-A6C34878D82A}">
                    <a16:rowId xmlns:a16="http://schemas.microsoft.com/office/drawing/2014/main" val="3617024023"/>
                  </a:ext>
                </a:extLst>
              </a:tr>
              <a:tr h="671019">
                <a:tc>
                  <a:txBody>
                    <a:bodyPr/>
                    <a:lstStyle/>
                    <a:p>
                      <a:pPr marL="0" marR="0" algn="ctr" rtl="0">
                        <a:lnSpc>
                          <a:spcPct val="200000"/>
                        </a:lnSpc>
                        <a:spcBef>
                          <a:spcPts val="0"/>
                        </a:spcBef>
                        <a:spcAft>
                          <a:spcPts val="0"/>
                        </a:spcAft>
                      </a:pPr>
                      <a:r>
                        <a:rPr lang="fa-IR" sz="1800" b="0" dirty="0">
                          <a:solidFill>
                            <a:schemeClr val="tx1"/>
                          </a:solidFill>
                          <a:effectLst/>
                          <a:cs typeface="B Nazanin" panose="00000400000000000000" pitchFamily="2" charset="-78"/>
                        </a:rPr>
                        <a:t>2500</a:t>
                      </a:r>
                      <a:endParaRPr lang="en-US" sz="1800" b="0" dirty="0">
                        <a:solidFill>
                          <a:schemeClr val="tx1"/>
                        </a:solidFill>
                        <a:effectLst/>
                        <a:latin typeface="Calibri" panose="020F0502020204030204" pitchFamily="34" charset="0"/>
                        <a:ea typeface="Calibri" panose="020F0502020204030204" pitchFamily="34" charset="0"/>
                        <a:cs typeface="B Nazanin" panose="00000400000000000000" pitchFamily="2" charset="-78"/>
                      </a:endParaRPr>
                    </a:p>
                  </a:txBody>
                  <a:tcPr marL="68580" marR="68580" marT="0" marB="0">
                    <a:solidFill>
                      <a:srgbClr val="FFE8D6"/>
                    </a:solidFill>
                  </a:tcPr>
                </a:tc>
                <a:tc>
                  <a:txBody>
                    <a:bodyPr/>
                    <a:lstStyle/>
                    <a:p>
                      <a:pPr marL="0" marR="0" algn="ctr" rtl="0">
                        <a:lnSpc>
                          <a:spcPct val="200000"/>
                        </a:lnSpc>
                        <a:spcBef>
                          <a:spcPts val="0"/>
                        </a:spcBef>
                        <a:spcAft>
                          <a:spcPts val="0"/>
                        </a:spcAft>
                      </a:pPr>
                      <a:r>
                        <a:rPr lang="fa-IR" sz="1800" b="0">
                          <a:solidFill>
                            <a:schemeClr val="tx1"/>
                          </a:solidFill>
                          <a:effectLst/>
                          <a:cs typeface="B Nazanin" panose="00000400000000000000" pitchFamily="2" charset="-78"/>
                        </a:rPr>
                        <a:t>1200</a:t>
                      </a:r>
                      <a:endParaRPr lang="en-US" sz="1800" b="0">
                        <a:solidFill>
                          <a:schemeClr val="tx1"/>
                        </a:solidFill>
                        <a:effectLst/>
                        <a:latin typeface="Calibri" panose="020F0502020204030204" pitchFamily="34" charset="0"/>
                        <a:ea typeface="Calibri" panose="020F0502020204030204" pitchFamily="34" charset="0"/>
                        <a:cs typeface="B Nazanin" panose="00000400000000000000" pitchFamily="2" charset="-78"/>
                      </a:endParaRPr>
                    </a:p>
                  </a:txBody>
                  <a:tcPr marL="68580" marR="68580" marT="0" marB="0">
                    <a:solidFill>
                      <a:srgbClr val="FFE8D6"/>
                    </a:solidFill>
                  </a:tcPr>
                </a:tc>
                <a:tc>
                  <a:txBody>
                    <a:bodyPr/>
                    <a:lstStyle/>
                    <a:p>
                      <a:pPr marL="0" marR="0" algn="ctr" rtl="0">
                        <a:lnSpc>
                          <a:spcPct val="200000"/>
                        </a:lnSpc>
                        <a:spcBef>
                          <a:spcPts val="0"/>
                        </a:spcBef>
                        <a:spcAft>
                          <a:spcPts val="0"/>
                        </a:spcAft>
                      </a:pPr>
                      <a:r>
                        <a:rPr lang="fa-IR" sz="1800" b="0" dirty="0">
                          <a:solidFill>
                            <a:schemeClr val="tx1"/>
                          </a:solidFill>
                          <a:effectLst/>
                          <a:cs typeface="B Nazanin" panose="00000400000000000000" pitchFamily="2" charset="-78"/>
                        </a:rPr>
                        <a:t>1300</a:t>
                      </a:r>
                      <a:endParaRPr lang="en-US" sz="1800" b="0" dirty="0">
                        <a:solidFill>
                          <a:schemeClr val="tx1"/>
                        </a:solidFill>
                        <a:effectLst/>
                        <a:latin typeface="Calibri" panose="020F0502020204030204" pitchFamily="34" charset="0"/>
                        <a:ea typeface="Calibri" panose="020F0502020204030204" pitchFamily="34" charset="0"/>
                        <a:cs typeface="B Nazanin" panose="00000400000000000000" pitchFamily="2" charset="-78"/>
                      </a:endParaRPr>
                    </a:p>
                  </a:txBody>
                  <a:tcPr marL="68580" marR="68580" marT="0" marB="0">
                    <a:solidFill>
                      <a:srgbClr val="FFE8D6"/>
                    </a:solidFill>
                  </a:tcPr>
                </a:tc>
                <a:tc>
                  <a:txBody>
                    <a:bodyPr/>
                    <a:lstStyle/>
                    <a:p>
                      <a:pPr marL="0" marR="0" algn="ctr" rtl="0">
                        <a:lnSpc>
                          <a:spcPct val="200000"/>
                        </a:lnSpc>
                        <a:spcBef>
                          <a:spcPts val="0"/>
                        </a:spcBef>
                        <a:spcAft>
                          <a:spcPts val="0"/>
                        </a:spcAft>
                      </a:pPr>
                      <a:r>
                        <a:rPr lang="fa-IR" sz="1800" dirty="0">
                          <a:effectLst/>
                          <a:cs typeface="B Nazanin" panose="00000400000000000000" pitchFamily="2" charset="-78"/>
                        </a:rPr>
                        <a:t>داده آزمایش</a:t>
                      </a:r>
                      <a:endParaRPr lang="en-US" sz="1800" dirty="0">
                        <a:effectLst/>
                        <a:latin typeface="Calibri" panose="020F0502020204030204" pitchFamily="34" charset="0"/>
                        <a:ea typeface="Calibri" panose="020F0502020204030204" pitchFamily="34" charset="0"/>
                        <a:cs typeface="B Nazanin" panose="00000400000000000000" pitchFamily="2" charset="-78"/>
                      </a:endParaRPr>
                    </a:p>
                  </a:txBody>
                  <a:tcPr marL="68580" marR="68580" marT="0" marB="0">
                    <a:solidFill>
                      <a:srgbClr val="E8C2CA"/>
                    </a:solidFill>
                  </a:tcPr>
                </a:tc>
                <a:extLst>
                  <a:ext uri="{0D108BD9-81ED-4DB2-BD59-A6C34878D82A}">
                    <a16:rowId xmlns:a16="http://schemas.microsoft.com/office/drawing/2014/main" val="4098132952"/>
                  </a:ext>
                </a:extLst>
              </a:tr>
            </a:tbl>
          </a:graphicData>
        </a:graphic>
      </p:graphicFrame>
      <p:pic>
        <p:nvPicPr>
          <p:cNvPr id="3075" name="Picture 3" descr="Statistics free vector icons designed by Freepik | Free icons, Marketing  icon, Website icons">
            <a:extLst>
              <a:ext uri="{FF2B5EF4-FFF2-40B4-BE49-F238E27FC236}">
                <a16:creationId xmlns:a16="http://schemas.microsoft.com/office/drawing/2014/main" id="{E38CE7DE-3FDE-457F-9817-7E46F3BF01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4493" y="3849880"/>
            <a:ext cx="2157806" cy="21578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7499502"/>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ight Triangle 7"/>
          <p:cNvSpPr/>
          <p:nvPr/>
        </p:nvSpPr>
        <p:spPr>
          <a:xfrm>
            <a:off x="2407918" y="190245"/>
            <a:ext cx="721362" cy="869451"/>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cs typeface="B Nazanin" panose="00000400000000000000" pitchFamily="2" charset="-78"/>
            </a:endParaRPr>
          </a:p>
        </p:txBody>
      </p:sp>
      <p:sp>
        <p:nvSpPr>
          <p:cNvPr id="78" name="Parallelogram 77"/>
          <p:cNvSpPr/>
          <p:nvPr/>
        </p:nvSpPr>
        <p:spPr>
          <a:xfrm>
            <a:off x="-345440" y="6350000"/>
            <a:ext cx="1432560" cy="508000"/>
          </a:xfrm>
          <a:prstGeom prst="parallelogram">
            <a:avLst>
              <a:gd name="adj" fmla="val 47000"/>
            </a:avLst>
          </a:prstGeom>
          <a:solidFill>
            <a:srgbClr val="FFEDE1"/>
          </a:solidFill>
          <a:ln>
            <a:solidFill>
              <a:srgbClr val="FFED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B Nazanin" panose="00000400000000000000" pitchFamily="2" charset="-78"/>
            </a:endParaRPr>
          </a:p>
        </p:txBody>
      </p:sp>
      <p:sp>
        <p:nvSpPr>
          <p:cNvPr id="79" name="Parallelogram 78"/>
          <p:cNvSpPr/>
          <p:nvPr/>
        </p:nvSpPr>
        <p:spPr>
          <a:xfrm>
            <a:off x="-254000" y="6451600"/>
            <a:ext cx="1539240" cy="264160"/>
          </a:xfrm>
          <a:prstGeom prst="parallelogram">
            <a:avLst/>
          </a:prstGeom>
          <a:solidFill>
            <a:srgbClr val="B5838D"/>
          </a:solidFill>
          <a:ln>
            <a:solidFill>
              <a:srgbClr val="B583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a-IR" dirty="0">
                <a:solidFill>
                  <a:schemeClr val="tx1"/>
                </a:solidFill>
                <a:cs typeface="B Nazanin" panose="00000400000000000000" pitchFamily="2" charset="-78"/>
              </a:rPr>
              <a:t>11/31</a:t>
            </a:r>
            <a:endParaRPr lang="en-US" dirty="0">
              <a:solidFill>
                <a:schemeClr val="tx1"/>
              </a:solidFill>
              <a:cs typeface="B Nazanin" panose="00000400000000000000" pitchFamily="2" charset="-78"/>
            </a:endParaRPr>
          </a:p>
        </p:txBody>
      </p:sp>
      <p:sp>
        <p:nvSpPr>
          <p:cNvPr id="34" name="Flowchart: Manual Input 33"/>
          <p:cNvSpPr/>
          <p:nvPr/>
        </p:nvSpPr>
        <p:spPr>
          <a:xfrm rot="16200000">
            <a:off x="7097565" y="-4065142"/>
            <a:ext cx="1055033" cy="9133841"/>
          </a:xfrm>
          <a:prstGeom prst="flowChartManualInput">
            <a:avLst/>
          </a:prstGeom>
          <a:solidFill>
            <a:srgbClr val="828F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B Nazanin" panose="00000400000000000000" pitchFamily="2" charset="-78"/>
            </a:endParaRPr>
          </a:p>
        </p:txBody>
      </p:sp>
      <p:sp>
        <p:nvSpPr>
          <p:cNvPr id="38" name="Rectangle 37"/>
          <p:cNvSpPr/>
          <p:nvPr/>
        </p:nvSpPr>
        <p:spPr>
          <a:xfrm>
            <a:off x="2407920" y="154662"/>
            <a:ext cx="9784080" cy="685643"/>
          </a:xfrm>
          <a:prstGeom prst="rect">
            <a:avLst/>
          </a:prstGeom>
          <a:solidFill>
            <a:srgbClr val="FFED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rtl="1"/>
            <a:r>
              <a:rPr lang="fa-IR" sz="4000" dirty="0">
                <a:solidFill>
                  <a:schemeClr val="tx1"/>
                </a:solidFill>
                <a:cs typeface="B Nazanin" panose="00000400000000000000" pitchFamily="2" charset="-78"/>
              </a:rPr>
              <a:t>	پیش‌پردازش</a:t>
            </a:r>
            <a:endParaRPr lang="en-US" sz="4000" dirty="0">
              <a:solidFill>
                <a:schemeClr val="tx1"/>
              </a:solidFill>
              <a:cs typeface="B Nazanin" panose="00000400000000000000" pitchFamily="2" charset="-78"/>
            </a:endParaRPr>
          </a:p>
        </p:txBody>
      </p:sp>
      <p:sp>
        <p:nvSpPr>
          <p:cNvPr id="54" name="Flowchart: Connector 53">
            <a:extLst>
              <a:ext uri="{FF2B5EF4-FFF2-40B4-BE49-F238E27FC236}">
                <a16:creationId xmlns:a16="http://schemas.microsoft.com/office/drawing/2014/main" id="{3B048D29-D07E-4377-AF2B-2752562EC6B4}"/>
              </a:ext>
            </a:extLst>
          </p:cNvPr>
          <p:cNvSpPr/>
          <p:nvPr/>
        </p:nvSpPr>
        <p:spPr>
          <a:xfrm>
            <a:off x="4516063" y="6134406"/>
            <a:ext cx="269946" cy="284979"/>
          </a:xfrm>
          <a:prstGeom prst="flowChartConnector">
            <a:avLst/>
          </a:prstGeom>
          <a:solidFill>
            <a:srgbClr val="828F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cs typeface="B Nazanin" panose="00000400000000000000" pitchFamily="2" charset="-78"/>
            </a:endParaRPr>
          </a:p>
        </p:txBody>
      </p:sp>
      <p:sp>
        <p:nvSpPr>
          <p:cNvPr id="55" name="Flowchart: Connector 54">
            <a:extLst>
              <a:ext uri="{FF2B5EF4-FFF2-40B4-BE49-F238E27FC236}">
                <a16:creationId xmlns:a16="http://schemas.microsoft.com/office/drawing/2014/main" id="{CD85DB92-8BC2-4271-9BA7-9DBEF30E3A84}"/>
              </a:ext>
            </a:extLst>
          </p:cNvPr>
          <p:cNvSpPr/>
          <p:nvPr/>
        </p:nvSpPr>
        <p:spPr>
          <a:xfrm>
            <a:off x="11762949" y="6126807"/>
            <a:ext cx="269946" cy="284979"/>
          </a:xfrm>
          <a:prstGeom prst="flowChartConnector">
            <a:avLst/>
          </a:prstGeom>
          <a:solidFill>
            <a:srgbClr val="828F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cs typeface="B Nazanin" panose="00000400000000000000" pitchFamily="2" charset="-78"/>
            </a:endParaRPr>
          </a:p>
        </p:txBody>
      </p:sp>
      <p:cxnSp>
        <p:nvCxnSpPr>
          <p:cNvPr id="56" name="Straight Connector 55">
            <a:extLst>
              <a:ext uri="{FF2B5EF4-FFF2-40B4-BE49-F238E27FC236}">
                <a16:creationId xmlns:a16="http://schemas.microsoft.com/office/drawing/2014/main" id="{59067910-03E3-48B4-8415-91504B3E1430}"/>
              </a:ext>
            </a:extLst>
          </p:cNvPr>
          <p:cNvCxnSpPr>
            <a:stCxn id="54" idx="6"/>
            <a:endCxn id="55" idx="2"/>
          </p:cNvCxnSpPr>
          <p:nvPr/>
        </p:nvCxnSpPr>
        <p:spPr>
          <a:xfrm flipV="1">
            <a:off x="4786009" y="6269297"/>
            <a:ext cx="6976940" cy="7599"/>
          </a:xfrm>
          <a:prstGeom prst="line">
            <a:avLst/>
          </a:prstGeom>
          <a:ln w="57150">
            <a:solidFill>
              <a:srgbClr val="828FA6"/>
            </a:solidFill>
          </a:ln>
        </p:spPr>
        <p:style>
          <a:lnRef idx="1">
            <a:schemeClr val="accent1"/>
          </a:lnRef>
          <a:fillRef idx="0">
            <a:schemeClr val="accent1"/>
          </a:fillRef>
          <a:effectRef idx="0">
            <a:schemeClr val="accent1"/>
          </a:effectRef>
          <a:fontRef idx="minor">
            <a:schemeClr val="tx1"/>
          </a:fontRef>
        </p:style>
      </p:cxnSp>
      <p:sp>
        <p:nvSpPr>
          <p:cNvPr id="57" name="Flowchart: Connector 56">
            <a:extLst>
              <a:ext uri="{FF2B5EF4-FFF2-40B4-BE49-F238E27FC236}">
                <a16:creationId xmlns:a16="http://schemas.microsoft.com/office/drawing/2014/main" id="{C710D54B-04E1-4C82-9324-AF8DEE4730EE}"/>
              </a:ext>
            </a:extLst>
          </p:cNvPr>
          <p:cNvSpPr/>
          <p:nvPr/>
        </p:nvSpPr>
        <p:spPr>
          <a:xfrm>
            <a:off x="10673994" y="5801852"/>
            <a:ext cx="993916" cy="934890"/>
          </a:xfrm>
          <a:prstGeom prst="flowChartConnector">
            <a:avLst/>
          </a:prstGeom>
          <a:solidFill>
            <a:srgbClr val="FFFFFF"/>
          </a:solidFill>
          <a:ln w="28575">
            <a:solidFill>
              <a:srgbClr val="E8C2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a-IR" sz="1400" dirty="0">
                <a:solidFill>
                  <a:srgbClr val="212121"/>
                </a:solidFill>
                <a:cs typeface="B Nazanin" panose="00000400000000000000" pitchFamily="2" charset="-78"/>
              </a:rPr>
              <a:t>مقدمه</a:t>
            </a:r>
            <a:endParaRPr lang="en-US" sz="1400" dirty="0">
              <a:solidFill>
                <a:srgbClr val="212121"/>
              </a:solidFill>
              <a:cs typeface="B Nazanin" panose="00000400000000000000" pitchFamily="2" charset="-78"/>
            </a:endParaRPr>
          </a:p>
        </p:txBody>
      </p:sp>
      <p:sp>
        <p:nvSpPr>
          <p:cNvPr id="58" name="Flowchart: Connector 57">
            <a:extLst>
              <a:ext uri="{FF2B5EF4-FFF2-40B4-BE49-F238E27FC236}">
                <a16:creationId xmlns:a16="http://schemas.microsoft.com/office/drawing/2014/main" id="{605A9779-11A5-4F9F-ACCB-AEE46AE9BAF7}"/>
              </a:ext>
            </a:extLst>
          </p:cNvPr>
          <p:cNvSpPr/>
          <p:nvPr/>
        </p:nvSpPr>
        <p:spPr>
          <a:xfrm>
            <a:off x="9546898" y="5809451"/>
            <a:ext cx="993916" cy="934890"/>
          </a:xfrm>
          <a:prstGeom prst="flowChartConnector">
            <a:avLst/>
          </a:prstGeom>
          <a:solidFill>
            <a:srgbClr val="FFFFFF"/>
          </a:solidFill>
          <a:ln w="28575">
            <a:solidFill>
              <a:srgbClr val="E8C2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212121"/>
              </a:solidFill>
              <a:cs typeface="B Nazanin" panose="00000400000000000000" pitchFamily="2" charset="-78"/>
            </a:endParaRPr>
          </a:p>
        </p:txBody>
      </p:sp>
      <p:sp>
        <p:nvSpPr>
          <p:cNvPr id="59" name="Flowchart: Connector 58">
            <a:extLst>
              <a:ext uri="{FF2B5EF4-FFF2-40B4-BE49-F238E27FC236}">
                <a16:creationId xmlns:a16="http://schemas.microsoft.com/office/drawing/2014/main" id="{698F8C42-C52F-41D1-9306-30420182BFF1}"/>
              </a:ext>
            </a:extLst>
          </p:cNvPr>
          <p:cNvSpPr/>
          <p:nvPr/>
        </p:nvSpPr>
        <p:spPr>
          <a:xfrm>
            <a:off x="8400556" y="5801851"/>
            <a:ext cx="993916" cy="934890"/>
          </a:xfrm>
          <a:prstGeom prst="flowChartConnector">
            <a:avLst/>
          </a:prstGeom>
          <a:solidFill>
            <a:srgbClr val="FFFFFF"/>
          </a:solidFill>
          <a:ln w="28575">
            <a:solidFill>
              <a:srgbClr val="E8C2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a-IR" sz="1200" dirty="0">
              <a:solidFill>
                <a:srgbClr val="212121"/>
              </a:solidFill>
              <a:cs typeface="B Nazanin" panose="00000400000000000000" pitchFamily="2" charset="-78"/>
            </a:endParaRPr>
          </a:p>
        </p:txBody>
      </p:sp>
      <p:sp>
        <p:nvSpPr>
          <p:cNvPr id="60" name="Flowchart: Connector 59">
            <a:extLst>
              <a:ext uri="{FF2B5EF4-FFF2-40B4-BE49-F238E27FC236}">
                <a16:creationId xmlns:a16="http://schemas.microsoft.com/office/drawing/2014/main" id="{59CF8786-D8F6-4EEA-8DEB-4BE6BFBBB571}"/>
              </a:ext>
            </a:extLst>
          </p:cNvPr>
          <p:cNvSpPr/>
          <p:nvPr/>
        </p:nvSpPr>
        <p:spPr>
          <a:xfrm>
            <a:off x="7248278" y="5801851"/>
            <a:ext cx="993916" cy="934890"/>
          </a:xfrm>
          <a:prstGeom prst="flowChartConnector">
            <a:avLst/>
          </a:prstGeom>
          <a:solidFill>
            <a:srgbClr val="FFFFFF"/>
          </a:solidFill>
          <a:ln w="28575">
            <a:solidFill>
              <a:srgbClr val="E8C2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endParaRPr lang="en-US" sz="1400" dirty="0">
              <a:solidFill>
                <a:srgbClr val="212121"/>
              </a:solidFill>
              <a:cs typeface="B Nazanin" panose="00000400000000000000" pitchFamily="2" charset="-78"/>
            </a:endParaRPr>
          </a:p>
        </p:txBody>
      </p:sp>
      <p:sp>
        <p:nvSpPr>
          <p:cNvPr id="61" name="Flowchart: Connector 60">
            <a:extLst>
              <a:ext uri="{FF2B5EF4-FFF2-40B4-BE49-F238E27FC236}">
                <a16:creationId xmlns:a16="http://schemas.microsoft.com/office/drawing/2014/main" id="{53AA1A91-3EEC-4348-8DBE-A2BB7E880B7A}"/>
              </a:ext>
            </a:extLst>
          </p:cNvPr>
          <p:cNvSpPr/>
          <p:nvPr/>
        </p:nvSpPr>
        <p:spPr>
          <a:xfrm>
            <a:off x="6096000" y="5812314"/>
            <a:ext cx="993916" cy="934890"/>
          </a:xfrm>
          <a:prstGeom prst="flowChartConnector">
            <a:avLst/>
          </a:prstGeom>
          <a:solidFill>
            <a:srgbClr val="FFFFFF"/>
          </a:solidFill>
          <a:ln w="28575">
            <a:solidFill>
              <a:srgbClr val="E8C2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212121"/>
              </a:solidFill>
              <a:cs typeface="B Nazanin" panose="00000400000000000000" pitchFamily="2" charset="-78"/>
            </a:endParaRPr>
          </a:p>
        </p:txBody>
      </p:sp>
      <p:sp>
        <p:nvSpPr>
          <p:cNvPr id="62" name="Flowchart: Connector 61">
            <a:extLst>
              <a:ext uri="{FF2B5EF4-FFF2-40B4-BE49-F238E27FC236}">
                <a16:creationId xmlns:a16="http://schemas.microsoft.com/office/drawing/2014/main" id="{46783FF3-3C76-40BF-A07B-F447C92CD5C6}"/>
              </a:ext>
            </a:extLst>
          </p:cNvPr>
          <p:cNvSpPr/>
          <p:nvPr/>
        </p:nvSpPr>
        <p:spPr>
          <a:xfrm>
            <a:off x="4959281" y="5813679"/>
            <a:ext cx="993916" cy="934890"/>
          </a:xfrm>
          <a:prstGeom prst="flowChartConnector">
            <a:avLst/>
          </a:prstGeom>
          <a:solidFill>
            <a:srgbClr val="FFFFFF"/>
          </a:solidFill>
          <a:ln w="28575">
            <a:solidFill>
              <a:srgbClr val="E8C2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a-IR" sz="1400" dirty="0">
              <a:solidFill>
                <a:srgbClr val="212121"/>
              </a:solidFill>
              <a:cs typeface="B Nazanin" panose="00000400000000000000" pitchFamily="2" charset="-78"/>
            </a:endParaRPr>
          </a:p>
        </p:txBody>
      </p:sp>
      <p:sp>
        <p:nvSpPr>
          <p:cNvPr id="63" name="TextBox 62">
            <a:extLst>
              <a:ext uri="{FF2B5EF4-FFF2-40B4-BE49-F238E27FC236}">
                <a16:creationId xmlns:a16="http://schemas.microsoft.com/office/drawing/2014/main" id="{0761316B-14F9-45AA-B8CA-CA013F6996FB}"/>
              </a:ext>
            </a:extLst>
          </p:cNvPr>
          <p:cNvSpPr txBox="1"/>
          <p:nvPr/>
        </p:nvSpPr>
        <p:spPr>
          <a:xfrm>
            <a:off x="9610493" y="6007686"/>
            <a:ext cx="857314" cy="523220"/>
          </a:xfrm>
          <a:prstGeom prst="rect">
            <a:avLst/>
          </a:prstGeom>
          <a:noFill/>
        </p:spPr>
        <p:txBody>
          <a:bodyPr wrap="square" rtlCol="1">
            <a:spAutoFit/>
          </a:bodyPr>
          <a:lstStyle/>
          <a:p>
            <a:pPr algn="ctr" rtl="1"/>
            <a:r>
              <a:rPr lang="fa-IR" sz="1400" dirty="0">
                <a:solidFill>
                  <a:srgbClr val="212121"/>
                </a:solidFill>
                <a:cs typeface="B Nazanin" panose="00000400000000000000" pitchFamily="2" charset="-78"/>
              </a:rPr>
              <a:t>روش‌ها و الگوریتم‌ها</a:t>
            </a:r>
            <a:endParaRPr lang="en-US" sz="1400" dirty="0">
              <a:solidFill>
                <a:srgbClr val="212121"/>
              </a:solidFill>
              <a:cs typeface="B Nazanin" panose="00000400000000000000" pitchFamily="2" charset="-78"/>
            </a:endParaRPr>
          </a:p>
        </p:txBody>
      </p:sp>
      <p:sp>
        <p:nvSpPr>
          <p:cNvPr id="64" name="TextBox 63">
            <a:extLst>
              <a:ext uri="{FF2B5EF4-FFF2-40B4-BE49-F238E27FC236}">
                <a16:creationId xmlns:a16="http://schemas.microsoft.com/office/drawing/2014/main" id="{E11EAF5F-0919-4D36-8859-C7EB02300C17}"/>
              </a:ext>
            </a:extLst>
          </p:cNvPr>
          <p:cNvSpPr txBox="1"/>
          <p:nvPr/>
        </p:nvSpPr>
        <p:spPr>
          <a:xfrm>
            <a:off x="7359747" y="5998216"/>
            <a:ext cx="768157" cy="523220"/>
          </a:xfrm>
          <a:prstGeom prst="rect">
            <a:avLst/>
          </a:prstGeom>
          <a:noFill/>
        </p:spPr>
        <p:txBody>
          <a:bodyPr wrap="square" rtlCol="1">
            <a:spAutoFit/>
          </a:bodyPr>
          <a:lstStyle/>
          <a:p>
            <a:pPr algn="ctr" rtl="1"/>
            <a:r>
              <a:rPr lang="fa-IR" sz="1400" dirty="0">
                <a:solidFill>
                  <a:srgbClr val="212121"/>
                </a:solidFill>
                <a:cs typeface="B Nazanin" panose="00000400000000000000" pitchFamily="2" charset="-78"/>
              </a:rPr>
              <a:t>مدل شبکه عصبی</a:t>
            </a:r>
            <a:endParaRPr lang="en-US" sz="1400" dirty="0">
              <a:solidFill>
                <a:srgbClr val="212121"/>
              </a:solidFill>
              <a:cs typeface="B Nazanin" panose="00000400000000000000" pitchFamily="2" charset="-78"/>
            </a:endParaRPr>
          </a:p>
        </p:txBody>
      </p:sp>
      <p:sp>
        <p:nvSpPr>
          <p:cNvPr id="65" name="TextBox 64">
            <a:extLst>
              <a:ext uri="{FF2B5EF4-FFF2-40B4-BE49-F238E27FC236}">
                <a16:creationId xmlns:a16="http://schemas.microsoft.com/office/drawing/2014/main" id="{AC22EB03-1E7E-4E86-A81E-D5FB40546502}"/>
              </a:ext>
            </a:extLst>
          </p:cNvPr>
          <p:cNvSpPr txBox="1"/>
          <p:nvPr/>
        </p:nvSpPr>
        <p:spPr>
          <a:xfrm>
            <a:off x="6081090" y="5895160"/>
            <a:ext cx="1052410" cy="738664"/>
          </a:xfrm>
          <a:prstGeom prst="rect">
            <a:avLst/>
          </a:prstGeom>
          <a:noFill/>
        </p:spPr>
        <p:txBody>
          <a:bodyPr wrap="square" rtlCol="1">
            <a:spAutoFit/>
          </a:bodyPr>
          <a:lstStyle/>
          <a:p>
            <a:pPr algn="ctr" rtl="1"/>
            <a:r>
              <a:rPr lang="fa-IR" sz="1400" dirty="0">
                <a:solidFill>
                  <a:srgbClr val="212121"/>
                </a:solidFill>
                <a:cs typeface="B Nazanin" panose="00000400000000000000" pitchFamily="2" charset="-78"/>
              </a:rPr>
              <a:t>سیستم تشخیص خواب‌آلودگی</a:t>
            </a:r>
            <a:endParaRPr lang="en-US" sz="1400" dirty="0">
              <a:solidFill>
                <a:srgbClr val="212121"/>
              </a:solidFill>
              <a:cs typeface="B Nazanin" panose="00000400000000000000" pitchFamily="2" charset="-78"/>
            </a:endParaRPr>
          </a:p>
        </p:txBody>
      </p:sp>
      <p:sp>
        <p:nvSpPr>
          <p:cNvPr id="66" name="TextBox 65">
            <a:extLst>
              <a:ext uri="{FF2B5EF4-FFF2-40B4-BE49-F238E27FC236}">
                <a16:creationId xmlns:a16="http://schemas.microsoft.com/office/drawing/2014/main" id="{DA000F32-4758-4311-8228-AB53CC5EF7F8}"/>
              </a:ext>
            </a:extLst>
          </p:cNvPr>
          <p:cNvSpPr txBox="1"/>
          <p:nvPr/>
        </p:nvSpPr>
        <p:spPr>
          <a:xfrm>
            <a:off x="5070079" y="5890494"/>
            <a:ext cx="800328" cy="738664"/>
          </a:xfrm>
          <a:prstGeom prst="rect">
            <a:avLst/>
          </a:prstGeom>
          <a:noFill/>
        </p:spPr>
        <p:txBody>
          <a:bodyPr wrap="square" rtlCol="1">
            <a:spAutoFit/>
          </a:bodyPr>
          <a:lstStyle/>
          <a:p>
            <a:pPr algn="ctr"/>
            <a:r>
              <a:rPr lang="fa-IR" sz="1400" dirty="0">
                <a:solidFill>
                  <a:srgbClr val="212121"/>
                </a:solidFill>
                <a:cs typeface="B Nazanin" panose="00000400000000000000" pitchFamily="2" charset="-78"/>
              </a:rPr>
              <a:t>نتیجه‌گیری و پیشنهادات</a:t>
            </a:r>
          </a:p>
        </p:txBody>
      </p:sp>
      <p:sp>
        <p:nvSpPr>
          <p:cNvPr id="67" name="TextBox 66">
            <a:extLst>
              <a:ext uri="{FF2B5EF4-FFF2-40B4-BE49-F238E27FC236}">
                <a16:creationId xmlns:a16="http://schemas.microsoft.com/office/drawing/2014/main" id="{88CFD4E5-6853-4747-A4B3-8C54D418F259}"/>
              </a:ext>
            </a:extLst>
          </p:cNvPr>
          <p:cNvSpPr txBox="1"/>
          <p:nvPr/>
        </p:nvSpPr>
        <p:spPr>
          <a:xfrm>
            <a:off x="8487205" y="5907563"/>
            <a:ext cx="797754" cy="738664"/>
          </a:xfrm>
          <a:prstGeom prst="rect">
            <a:avLst/>
          </a:prstGeom>
          <a:noFill/>
        </p:spPr>
        <p:txBody>
          <a:bodyPr wrap="square" rtlCol="1">
            <a:spAutoFit/>
          </a:bodyPr>
          <a:lstStyle/>
          <a:p>
            <a:pPr algn="ctr" rtl="1"/>
            <a:r>
              <a:rPr lang="fa-IR" sz="1400" dirty="0">
                <a:solidFill>
                  <a:srgbClr val="212121"/>
                </a:solidFill>
                <a:cs typeface="B Nazanin" panose="00000400000000000000" pitchFamily="2" charset="-78"/>
              </a:rPr>
              <a:t>ابزارها و مجموعه داده</a:t>
            </a:r>
          </a:p>
        </p:txBody>
      </p:sp>
      <p:sp>
        <p:nvSpPr>
          <p:cNvPr id="68" name="Flowchart: Connector 67">
            <a:extLst>
              <a:ext uri="{FF2B5EF4-FFF2-40B4-BE49-F238E27FC236}">
                <a16:creationId xmlns:a16="http://schemas.microsoft.com/office/drawing/2014/main" id="{1BE7DF81-8BEF-40ED-91EE-CF6ABFE57A1E}"/>
              </a:ext>
            </a:extLst>
          </p:cNvPr>
          <p:cNvSpPr/>
          <p:nvPr/>
        </p:nvSpPr>
        <p:spPr>
          <a:xfrm>
            <a:off x="4516063" y="6134406"/>
            <a:ext cx="269946" cy="284979"/>
          </a:xfrm>
          <a:prstGeom prst="flowChartConnector">
            <a:avLst/>
          </a:prstGeom>
          <a:solidFill>
            <a:srgbClr val="828F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cs typeface="B Nazanin" panose="00000400000000000000" pitchFamily="2" charset="-78"/>
            </a:endParaRPr>
          </a:p>
        </p:txBody>
      </p:sp>
      <p:sp>
        <p:nvSpPr>
          <p:cNvPr id="73" name="Flowchart: Connector 72">
            <a:extLst>
              <a:ext uri="{FF2B5EF4-FFF2-40B4-BE49-F238E27FC236}">
                <a16:creationId xmlns:a16="http://schemas.microsoft.com/office/drawing/2014/main" id="{EF01D7B4-0077-4876-BFF0-76A67825848E}"/>
              </a:ext>
            </a:extLst>
          </p:cNvPr>
          <p:cNvSpPr/>
          <p:nvPr/>
        </p:nvSpPr>
        <p:spPr>
          <a:xfrm>
            <a:off x="11762949" y="6126807"/>
            <a:ext cx="269946" cy="284979"/>
          </a:xfrm>
          <a:prstGeom prst="flowChartConnector">
            <a:avLst/>
          </a:prstGeom>
          <a:solidFill>
            <a:srgbClr val="828F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cs typeface="B Nazanin" panose="00000400000000000000" pitchFamily="2" charset="-78"/>
            </a:endParaRPr>
          </a:p>
        </p:txBody>
      </p:sp>
      <p:cxnSp>
        <p:nvCxnSpPr>
          <p:cNvPr id="74" name="Straight Connector 73">
            <a:extLst>
              <a:ext uri="{FF2B5EF4-FFF2-40B4-BE49-F238E27FC236}">
                <a16:creationId xmlns:a16="http://schemas.microsoft.com/office/drawing/2014/main" id="{81DA0DC9-B8FE-4D3A-9BB0-BA4823B03343}"/>
              </a:ext>
            </a:extLst>
          </p:cNvPr>
          <p:cNvCxnSpPr>
            <a:stCxn id="68" idx="6"/>
            <a:endCxn id="73" idx="2"/>
          </p:cNvCxnSpPr>
          <p:nvPr/>
        </p:nvCxnSpPr>
        <p:spPr>
          <a:xfrm flipV="1">
            <a:off x="4786009" y="6269297"/>
            <a:ext cx="6976940" cy="7599"/>
          </a:xfrm>
          <a:prstGeom prst="line">
            <a:avLst/>
          </a:prstGeom>
          <a:ln w="57150">
            <a:solidFill>
              <a:srgbClr val="828FA6"/>
            </a:solidFill>
          </a:ln>
        </p:spPr>
        <p:style>
          <a:lnRef idx="1">
            <a:schemeClr val="accent1"/>
          </a:lnRef>
          <a:fillRef idx="0">
            <a:schemeClr val="accent1"/>
          </a:fillRef>
          <a:effectRef idx="0">
            <a:schemeClr val="accent1"/>
          </a:effectRef>
          <a:fontRef idx="minor">
            <a:schemeClr val="tx1"/>
          </a:fontRef>
        </p:style>
      </p:cxnSp>
      <p:sp>
        <p:nvSpPr>
          <p:cNvPr id="75" name="Flowchart: Connector 74">
            <a:extLst>
              <a:ext uri="{FF2B5EF4-FFF2-40B4-BE49-F238E27FC236}">
                <a16:creationId xmlns:a16="http://schemas.microsoft.com/office/drawing/2014/main" id="{89BDBB10-E3C2-42A5-83F6-0C3AE2166FAF}"/>
              </a:ext>
            </a:extLst>
          </p:cNvPr>
          <p:cNvSpPr/>
          <p:nvPr/>
        </p:nvSpPr>
        <p:spPr>
          <a:xfrm>
            <a:off x="10673994" y="5801852"/>
            <a:ext cx="993916" cy="934890"/>
          </a:xfrm>
          <a:prstGeom prst="flowChartConnector">
            <a:avLst/>
          </a:prstGeom>
          <a:solidFill>
            <a:srgbClr val="FFFFFF"/>
          </a:solidFill>
          <a:ln w="28575">
            <a:solidFill>
              <a:srgbClr val="E8C2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a-IR" sz="1400" dirty="0">
                <a:solidFill>
                  <a:srgbClr val="212121"/>
                </a:solidFill>
                <a:cs typeface="B Nazanin" panose="00000400000000000000" pitchFamily="2" charset="-78"/>
              </a:rPr>
              <a:t>مقدمه</a:t>
            </a:r>
            <a:endParaRPr lang="en-US" sz="1400" dirty="0">
              <a:solidFill>
                <a:srgbClr val="212121"/>
              </a:solidFill>
              <a:cs typeface="B Nazanin" panose="00000400000000000000" pitchFamily="2" charset="-78"/>
            </a:endParaRPr>
          </a:p>
        </p:txBody>
      </p:sp>
      <p:sp>
        <p:nvSpPr>
          <p:cNvPr id="76" name="Flowchart: Connector 75">
            <a:extLst>
              <a:ext uri="{FF2B5EF4-FFF2-40B4-BE49-F238E27FC236}">
                <a16:creationId xmlns:a16="http://schemas.microsoft.com/office/drawing/2014/main" id="{C235E524-E416-4416-9D2C-18D18BBFC4E4}"/>
              </a:ext>
            </a:extLst>
          </p:cNvPr>
          <p:cNvSpPr/>
          <p:nvPr/>
        </p:nvSpPr>
        <p:spPr>
          <a:xfrm>
            <a:off x="9546898" y="5809451"/>
            <a:ext cx="993916" cy="934890"/>
          </a:xfrm>
          <a:prstGeom prst="flowChartConnector">
            <a:avLst/>
          </a:prstGeom>
          <a:solidFill>
            <a:srgbClr val="FFFFFF"/>
          </a:solidFill>
          <a:ln w="28575">
            <a:solidFill>
              <a:srgbClr val="E8C2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212121"/>
              </a:solidFill>
              <a:cs typeface="B Nazanin" panose="00000400000000000000" pitchFamily="2" charset="-78"/>
            </a:endParaRPr>
          </a:p>
        </p:txBody>
      </p:sp>
      <p:sp>
        <p:nvSpPr>
          <p:cNvPr id="77" name="Flowchart: Connector 76">
            <a:extLst>
              <a:ext uri="{FF2B5EF4-FFF2-40B4-BE49-F238E27FC236}">
                <a16:creationId xmlns:a16="http://schemas.microsoft.com/office/drawing/2014/main" id="{66E91D58-6B72-479D-A8D7-33FDD1CB2EB8}"/>
              </a:ext>
            </a:extLst>
          </p:cNvPr>
          <p:cNvSpPr/>
          <p:nvPr/>
        </p:nvSpPr>
        <p:spPr>
          <a:xfrm>
            <a:off x="8400556" y="5801851"/>
            <a:ext cx="993916" cy="934890"/>
          </a:xfrm>
          <a:prstGeom prst="flowChartConnector">
            <a:avLst/>
          </a:prstGeom>
          <a:solidFill>
            <a:schemeClr val="bg1"/>
          </a:solidFill>
          <a:ln w="28575">
            <a:solidFill>
              <a:srgbClr val="E8C2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a-IR" sz="1200" dirty="0">
              <a:solidFill>
                <a:srgbClr val="212121"/>
              </a:solidFill>
              <a:cs typeface="B Nazanin" panose="00000400000000000000" pitchFamily="2" charset="-78"/>
            </a:endParaRPr>
          </a:p>
        </p:txBody>
      </p:sp>
      <p:sp>
        <p:nvSpPr>
          <p:cNvPr id="80" name="Flowchart: Connector 79">
            <a:extLst>
              <a:ext uri="{FF2B5EF4-FFF2-40B4-BE49-F238E27FC236}">
                <a16:creationId xmlns:a16="http://schemas.microsoft.com/office/drawing/2014/main" id="{EF45EB47-FC65-499A-9959-03B97D1D154D}"/>
              </a:ext>
            </a:extLst>
          </p:cNvPr>
          <p:cNvSpPr/>
          <p:nvPr/>
        </p:nvSpPr>
        <p:spPr>
          <a:xfrm>
            <a:off x="7248278" y="5801851"/>
            <a:ext cx="993916" cy="934890"/>
          </a:xfrm>
          <a:prstGeom prst="flowChartConnector">
            <a:avLst/>
          </a:prstGeom>
          <a:solidFill>
            <a:srgbClr val="E8C2CA"/>
          </a:solidFill>
          <a:ln w="28575">
            <a:solidFill>
              <a:srgbClr val="E8C2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endParaRPr lang="en-US" sz="1400" dirty="0">
              <a:solidFill>
                <a:srgbClr val="212121"/>
              </a:solidFill>
              <a:cs typeface="B Nazanin" panose="00000400000000000000" pitchFamily="2" charset="-78"/>
            </a:endParaRPr>
          </a:p>
        </p:txBody>
      </p:sp>
      <p:sp>
        <p:nvSpPr>
          <p:cNvPr id="81" name="Flowchart: Connector 80">
            <a:extLst>
              <a:ext uri="{FF2B5EF4-FFF2-40B4-BE49-F238E27FC236}">
                <a16:creationId xmlns:a16="http://schemas.microsoft.com/office/drawing/2014/main" id="{8BA8EA07-BBA4-4C3D-953D-01BDAC319E5C}"/>
              </a:ext>
            </a:extLst>
          </p:cNvPr>
          <p:cNvSpPr/>
          <p:nvPr/>
        </p:nvSpPr>
        <p:spPr>
          <a:xfrm>
            <a:off x="6096000" y="5812314"/>
            <a:ext cx="993916" cy="934890"/>
          </a:xfrm>
          <a:prstGeom prst="flowChartConnector">
            <a:avLst/>
          </a:prstGeom>
          <a:solidFill>
            <a:srgbClr val="FFFFFF"/>
          </a:solidFill>
          <a:ln w="28575">
            <a:solidFill>
              <a:srgbClr val="E8C2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212121"/>
              </a:solidFill>
              <a:cs typeface="B Nazanin" panose="00000400000000000000" pitchFamily="2" charset="-78"/>
            </a:endParaRPr>
          </a:p>
        </p:txBody>
      </p:sp>
      <p:sp>
        <p:nvSpPr>
          <p:cNvPr id="82" name="Flowchart: Connector 81">
            <a:extLst>
              <a:ext uri="{FF2B5EF4-FFF2-40B4-BE49-F238E27FC236}">
                <a16:creationId xmlns:a16="http://schemas.microsoft.com/office/drawing/2014/main" id="{028B650D-39D4-4012-90CF-F57BE01B9139}"/>
              </a:ext>
            </a:extLst>
          </p:cNvPr>
          <p:cNvSpPr/>
          <p:nvPr/>
        </p:nvSpPr>
        <p:spPr>
          <a:xfrm>
            <a:off x="4959281" y="5813679"/>
            <a:ext cx="993916" cy="934890"/>
          </a:xfrm>
          <a:prstGeom prst="flowChartConnector">
            <a:avLst/>
          </a:prstGeom>
          <a:solidFill>
            <a:srgbClr val="FFFFFF"/>
          </a:solidFill>
          <a:ln w="28575">
            <a:solidFill>
              <a:srgbClr val="E8C2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a-IR" sz="1400" dirty="0">
              <a:solidFill>
                <a:srgbClr val="212121"/>
              </a:solidFill>
              <a:cs typeface="B Nazanin" panose="00000400000000000000" pitchFamily="2" charset="-78"/>
            </a:endParaRPr>
          </a:p>
        </p:txBody>
      </p:sp>
      <p:sp>
        <p:nvSpPr>
          <p:cNvPr id="83" name="TextBox 82">
            <a:extLst>
              <a:ext uri="{FF2B5EF4-FFF2-40B4-BE49-F238E27FC236}">
                <a16:creationId xmlns:a16="http://schemas.microsoft.com/office/drawing/2014/main" id="{EF8D852E-E646-432A-AE46-77A59F13409E}"/>
              </a:ext>
            </a:extLst>
          </p:cNvPr>
          <p:cNvSpPr txBox="1"/>
          <p:nvPr/>
        </p:nvSpPr>
        <p:spPr>
          <a:xfrm>
            <a:off x="9610493" y="6007686"/>
            <a:ext cx="857314" cy="523220"/>
          </a:xfrm>
          <a:prstGeom prst="rect">
            <a:avLst/>
          </a:prstGeom>
          <a:noFill/>
        </p:spPr>
        <p:txBody>
          <a:bodyPr wrap="square" rtlCol="1">
            <a:spAutoFit/>
          </a:bodyPr>
          <a:lstStyle/>
          <a:p>
            <a:pPr algn="ctr" rtl="1"/>
            <a:r>
              <a:rPr lang="fa-IR" sz="1400" dirty="0">
                <a:solidFill>
                  <a:srgbClr val="212121"/>
                </a:solidFill>
                <a:cs typeface="B Nazanin" panose="00000400000000000000" pitchFamily="2" charset="-78"/>
              </a:rPr>
              <a:t>روش‌ها و الگوریتم‌ها</a:t>
            </a:r>
            <a:endParaRPr lang="en-US" sz="1400" dirty="0">
              <a:solidFill>
                <a:srgbClr val="212121"/>
              </a:solidFill>
              <a:cs typeface="B Nazanin" panose="00000400000000000000" pitchFamily="2" charset="-78"/>
            </a:endParaRPr>
          </a:p>
        </p:txBody>
      </p:sp>
      <p:sp>
        <p:nvSpPr>
          <p:cNvPr id="84" name="TextBox 83">
            <a:extLst>
              <a:ext uri="{FF2B5EF4-FFF2-40B4-BE49-F238E27FC236}">
                <a16:creationId xmlns:a16="http://schemas.microsoft.com/office/drawing/2014/main" id="{CDA587ED-1829-4125-8792-6DDB4D7E861A}"/>
              </a:ext>
            </a:extLst>
          </p:cNvPr>
          <p:cNvSpPr txBox="1"/>
          <p:nvPr/>
        </p:nvSpPr>
        <p:spPr>
          <a:xfrm>
            <a:off x="7359747" y="5998216"/>
            <a:ext cx="768157" cy="523220"/>
          </a:xfrm>
          <a:prstGeom prst="rect">
            <a:avLst/>
          </a:prstGeom>
          <a:noFill/>
        </p:spPr>
        <p:txBody>
          <a:bodyPr wrap="square" rtlCol="1">
            <a:spAutoFit/>
          </a:bodyPr>
          <a:lstStyle/>
          <a:p>
            <a:pPr algn="ctr" rtl="1"/>
            <a:r>
              <a:rPr lang="fa-IR" sz="1400" dirty="0">
                <a:solidFill>
                  <a:srgbClr val="212121"/>
                </a:solidFill>
                <a:cs typeface="B Nazanin" panose="00000400000000000000" pitchFamily="2" charset="-78"/>
              </a:rPr>
              <a:t>مدل شبکه عصبی</a:t>
            </a:r>
            <a:endParaRPr lang="en-US" sz="1400" dirty="0">
              <a:solidFill>
                <a:srgbClr val="212121"/>
              </a:solidFill>
              <a:cs typeface="B Nazanin" panose="00000400000000000000" pitchFamily="2" charset="-78"/>
            </a:endParaRPr>
          </a:p>
        </p:txBody>
      </p:sp>
      <p:sp>
        <p:nvSpPr>
          <p:cNvPr id="85" name="TextBox 84">
            <a:extLst>
              <a:ext uri="{FF2B5EF4-FFF2-40B4-BE49-F238E27FC236}">
                <a16:creationId xmlns:a16="http://schemas.microsoft.com/office/drawing/2014/main" id="{7A86BB72-9726-410A-AFAC-F1D79410F866}"/>
              </a:ext>
            </a:extLst>
          </p:cNvPr>
          <p:cNvSpPr txBox="1"/>
          <p:nvPr/>
        </p:nvSpPr>
        <p:spPr>
          <a:xfrm>
            <a:off x="6081090" y="5895160"/>
            <a:ext cx="1052410" cy="738664"/>
          </a:xfrm>
          <a:prstGeom prst="rect">
            <a:avLst/>
          </a:prstGeom>
          <a:noFill/>
        </p:spPr>
        <p:txBody>
          <a:bodyPr wrap="square" rtlCol="1">
            <a:spAutoFit/>
          </a:bodyPr>
          <a:lstStyle/>
          <a:p>
            <a:pPr algn="ctr" rtl="1"/>
            <a:r>
              <a:rPr lang="fa-IR" sz="1400" dirty="0">
                <a:solidFill>
                  <a:srgbClr val="212121"/>
                </a:solidFill>
                <a:cs typeface="B Nazanin" panose="00000400000000000000" pitchFamily="2" charset="-78"/>
              </a:rPr>
              <a:t>سیستم تشخیص خواب‌آلودگی</a:t>
            </a:r>
            <a:endParaRPr lang="en-US" sz="1400" dirty="0">
              <a:solidFill>
                <a:srgbClr val="212121"/>
              </a:solidFill>
              <a:cs typeface="B Nazanin" panose="00000400000000000000" pitchFamily="2" charset="-78"/>
            </a:endParaRPr>
          </a:p>
        </p:txBody>
      </p:sp>
      <p:sp>
        <p:nvSpPr>
          <p:cNvPr id="86" name="TextBox 85">
            <a:extLst>
              <a:ext uri="{FF2B5EF4-FFF2-40B4-BE49-F238E27FC236}">
                <a16:creationId xmlns:a16="http://schemas.microsoft.com/office/drawing/2014/main" id="{F13A61F5-14A1-4CF9-94AF-45BD9A40C4B7}"/>
              </a:ext>
            </a:extLst>
          </p:cNvPr>
          <p:cNvSpPr txBox="1"/>
          <p:nvPr/>
        </p:nvSpPr>
        <p:spPr>
          <a:xfrm>
            <a:off x="5070079" y="5890494"/>
            <a:ext cx="800328" cy="738664"/>
          </a:xfrm>
          <a:prstGeom prst="rect">
            <a:avLst/>
          </a:prstGeom>
          <a:noFill/>
        </p:spPr>
        <p:txBody>
          <a:bodyPr wrap="square" rtlCol="1">
            <a:spAutoFit/>
          </a:bodyPr>
          <a:lstStyle/>
          <a:p>
            <a:pPr algn="ctr"/>
            <a:r>
              <a:rPr lang="fa-IR" sz="1400" dirty="0">
                <a:solidFill>
                  <a:srgbClr val="212121"/>
                </a:solidFill>
                <a:cs typeface="B Nazanin" panose="00000400000000000000" pitchFamily="2" charset="-78"/>
              </a:rPr>
              <a:t>نتیجه‌گیری و پیشنهادات</a:t>
            </a:r>
          </a:p>
        </p:txBody>
      </p:sp>
      <p:sp>
        <p:nvSpPr>
          <p:cNvPr id="87" name="TextBox 86">
            <a:extLst>
              <a:ext uri="{FF2B5EF4-FFF2-40B4-BE49-F238E27FC236}">
                <a16:creationId xmlns:a16="http://schemas.microsoft.com/office/drawing/2014/main" id="{E7771BE8-903F-4430-87DE-796C3A003164}"/>
              </a:ext>
            </a:extLst>
          </p:cNvPr>
          <p:cNvSpPr txBox="1"/>
          <p:nvPr/>
        </p:nvSpPr>
        <p:spPr>
          <a:xfrm>
            <a:off x="8384997" y="5983155"/>
            <a:ext cx="975315" cy="523220"/>
          </a:xfrm>
          <a:prstGeom prst="rect">
            <a:avLst/>
          </a:prstGeom>
          <a:noFill/>
        </p:spPr>
        <p:txBody>
          <a:bodyPr wrap="square" rtlCol="1">
            <a:spAutoFit/>
          </a:bodyPr>
          <a:lstStyle/>
          <a:p>
            <a:pPr algn="ctr" rtl="1"/>
            <a:r>
              <a:rPr lang="fa-IR" sz="1400" dirty="0">
                <a:solidFill>
                  <a:srgbClr val="212121"/>
                </a:solidFill>
                <a:cs typeface="B Nazanin" panose="00000400000000000000" pitchFamily="2" charset="-78"/>
              </a:rPr>
              <a:t>ابزارها و مجموعه داده</a:t>
            </a:r>
          </a:p>
        </p:txBody>
      </p:sp>
      <p:sp>
        <p:nvSpPr>
          <p:cNvPr id="69" name="Freeform 14">
            <a:extLst>
              <a:ext uri="{FF2B5EF4-FFF2-40B4-BE49-F238E27FC236}">
                <a16:creationId xmlns:a16="http://schemas.microsoft.com/office/drawing/2014/main" id="{E3A1E33C-7DAF-43C2-B25B-7105F73FA620}"/>
              </a:ext>
            </a:extLst>
          </p:cNvPr>
          <p:cNvSpPr/>
          <p:nvPr/>
        </p:nvSpPr>
        <p:spPr>
          <a:xfrm>
            <a:off x="6537211" y="1763364"/>
            <a:ext cx="1430114" cy="850335"/>
          </a:xfrm>
          <a:custGeom>
            <a:avLst/>
            <a:gdLst>
              <a:gd name="connsiteX0" fmla="*/ 255301 w 1430114"/>
              <a:gd name="connsiteY0" fmla="*/ 0 h 850335"/>
              <a:gd name="connsiteX1" fmla="*/ 345673 w 1430114"/>
              <a:gd name="connsiteY1" fmla="*/ 21256 h 850335"/>
              <a:gd name="connsiteX2" fmla="*/ 1418232 w 1430114"/>
              <a:gd name="connsiteY2" fmla="*/ 827773 h 850335"/>
              <a:gd name="connsiteX3" fmla="*/ 1430114 w 1430114"/>
              <a:gd name="connsiteY3" fmla="*/ 850335 h 850335"/>
              <a:gd name="connsiteX4" fmla="*/ 447675 w 1430114"/>
              <a:gd name="connsiteY4" fmla="*/ 850335 h 850335"/>
              <a:gd name="connsiteX5" fmla="*/ 0 w 1430114"/>
              <a:gd name="connsiteY5" fmla="*/ 402660 h 850335"/>
              <a:gd name="connsiteX6" fmla="*/ 197376 w 1430114"/>
              <a:gd name="connsiteY6" fmla="*/ 31441 h 850335"/>
              <a:gd name="connsiteX7" fmla="*/ 255301 w 1430114"/>
              <a:gd name="connsiteY7" fmla="*/ 0 h 850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30114" h="850335">
                <a:moveTo>
                  <a:pt x="255301" y="0"/>
                </a:moveTo>
                <a:lnTo>
                  <a:pt x="345673" y="21256"/>
                </a:lnTo>
                <a:cubicBezTo>
                  <a:pt x="807373" y="152614"/>
                  <a:pt x="1191245" y="445558"/>
                  <a:pt x="1418232" y="827773"/>
                </a:cubicBezTo>
                <a:lnTo>
                  <a:pt x="1430114" y="850335"/>
                </a:lnTo>
                <a:lnTo>
                  <a:pt x="447675" y="850335"/>
                </a:lnTo>
                <a:cubicBezTo>
                  <a:pt x="200431" y="850335"/>
                  <a:pt x="0" y="649904"/>
                  <a:pt x="0" y="402660"/>
                </a:cubicBezTo>
                <a:cubicBezTo>
                  <a:pt x="0" y="248132"/>
                  <a:pt x="78293" y="111891"/>
                  <a:pt x="197376" y="31441"/>
                </a:cubicBezTo>
                <a:lnTo>
                  <a:pt x="255301" y="0"/>
                </a:lnTo>
                <a:close/>
              </a:path>
            </a:pathLst>
          </a:custGeom>
          <a:solidFill>
            <a:srgbClr val="B58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a-IR" dirty="0"/>
              <a:t>  </a:t>
            </a:r>
            <a:endParaRPr lang="en-US" dirty="0"/>
          </a:p>
        </p:txBody>
      </p:sp>
      <p:sp>
        <p:nvSpPr>
          <p:cNvPr id="70" name="Freeform 15">
            <a:extLst>
              <a:ext uri="{FF2B5EF4-FFF2-40B4-BE49-F238E27FC236}">
                <a16:creationId xmlns:a16="http://schemas.microsoft.com/office/drawing/2014/main" id="{F7588AA0-9ECF-4EA5-B196-39EE5CBF82E8}"/>
              </a:ext>
            </a:extLst>
          </p:cNvPr>
          <p:cNvSpPr/>
          <p:nvPr/>
        </p:nvSpPr>
        <p:spPr>
          <a:xfrm>
            <a:off x="4707303" y="1783539"/>
            <a:ext cx="1284602" cy="820635"/>
          </a:xfrm>
          <a:custGeom>
            <a:avLst/>
            <a:gdLst>
              <a:gd name="connsiteX0" fmla="*/ 1084019 w 1284602"/>
              <a:gd name="connsiteY0" fmla="*/ 0 h 820635"/>
              <a:gd name="connsiteX1" fmla="*/ 1087226 w 1284602"/>
              <a:gd name="connsiteY1" fmla="*/ 1741 h 820635"/>
              <a:gd name="connsiteX2" fmla="*/ 1284602 w 1284602"/>
              <a:gd name="connsiteY2" fmla="*/ 372960 h 820635"/>
              <a:gd name="connsiteX3" fmla="*/ 836927 w 1284602"/>
              <a:gd name="connsiteY3" fmla="*/ 820635 h 820635"/>
              <a:gd name="connsiteX4" fmla="*/ 0 w 1284602"/>
              <a:gd name="connsiteY4" fmla="*/ 820635 h 820635"/>
              <a:gd name="connsiteX5" fmla="*/ 6866 w 1284602"/>
              <a:gd name="connsiteY5" fmla="*/ 807598 h 820635"/>
              <a:gd name="connsiteX6" fmla="*/ 1079425 w 1284602"/>
              <a:gd name="connsiteY6" fmla="*/ 1081 h 820635"/>
              <a:gd name="connsiteX7" fmla="*/ 1084019 w 1284602"/>
              <a:gd name="connsiteY7" fmla="*/ 0 h 820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84602" h="820635">
                <a:moveTo>
                  <a:pt x="1084019" y="0"/>
                </a:moveTo>
                <a:lnTo>
                  <a:pt x="1087226" y="1741"/>
                </a:lnTo>
                <a:cubicBezTo>
                  <a:pt x="1206309" y="82191"/>
                  <a:pt x="1284602" y="218432"/>
                  <a:pt x="1284602" y="372960"/>
                </a:cubicBezTo>
                <a:cubicBezTo>
                  <a:pt x="1284602" y="620204"/>
                  <a:pt x="1084171" y="820635"/>
                  <a:pt x="836927" y="820635"/>
                </a:cubicBezTo>
                <a:lnTo>
                  <a:pt x="0" y="820635"/>
                </a:lnTo>
                <a:lnTo>
                  <a:pt x="6866" y="807598"/>
                </a:lnTo>
                <a:cubicBezTo>
                  <a:pt x="233853" y="425383"/>
                  <a:pt x="617725" y="132439"/>
                  <a:pt x="1079425" y="1081"/>
                </a:cubicBezTo>
                <a:lnTo>
                  <a:pt x="1084019" y="0"/>
                </a:lnTo>
                <a:close/>
              </a:path>
            </a:pathLst>
          </a:custGeom>
          <a:solidFill>
            <a:srgbClr val="C17C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Freeform 16">
            <a:extLst>
              <a:ext uri="{FF2B5EF4-FFF2-40B4-BE49-F238E27FC236}">
                <a16:creationId xmlns:a16="http://schemas.microsoft.com/office/drawing/2014/main" id="{0FC3E450-73BF-40C5-AEF2-E9CE282ECED1}"/>
              </a:ext>
            </a:extLst>
          </p:cNvPr>
          <p:cNvSpPr/>
          <p:nvPr/>
        </p:nvSpPr>
        <p:spPr>
          <a:xfrm>
            <a:off x="4491718" y="3013748"/>
            <a:ext cx="862012" cy="895350"/>
          </a:xfrm>
          <a:custGeom>
            <a:avLst/>
            <a:gdLst>
              <a:gd name="connsiteX0" fmla="*/ 49034 w 862012"/>
              <a:gd name="connsiteY0" fmla="*/ 0 h 895350"/>
              <a:gd name="connsiteX1" fmla="*/ 414337 w 862012"/>
              <a:gd name="connsiteY1" fmla="*/ 0 h 895350"/>
              <a:gd name="connsiteX2" fmla="*/ 862012 w 862012"/>
              <a:gd name="connsiteY2" fmla="*/ 447675 h 895350"/>
              <a:gd name="connsiteX3" fmla="*/ 414337 w 862012"/>
              <a:gd name="connsiteY3" fmla="*/ 895350 h 895350"/>
              <a:gd name="connsiteX4" fmla="*/ 88067 w 862012"/>
              <a:gd name="connsiteY4" fmla="*/ 895350 h 895350"/>
              <a:gd name="connsiteX5" fmla="*/ 82862 w 862012"/>
              <a:gd name="connsiteY5" fmla="*/ 882343 h 895350"/>
              <a:gd name="connsiteX6" fmla="*/ 0 w 862012"/>
              <a:gd name="connsiteY6" fmla="*/ 381000 h 895350"/>
              <a:gd name="connsiteX7" fmla="*/ 37445 w 862012"/>
              <a:gd name="connsiteY7" fmla="*/ 41227 h 895350"/>
              <a:gd name="connsiteX8" fmla="*/ 49034 w 862012"/>
              <a:gd name="connsiteY8" fmla="*/ 0 h 895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62012" h="895350">
                <a:moveTo>
                  <a:pt x="49034" y="0"/>
                </a:moveTo>
                <a:lnTo>
                  <a:pt x="414337" y="0"/>
                </a:lnTo>
                <a:cubicBezTo>
                  <a:pt x="661581" y="0"/>
                  <a:pt x="862012" y="200431"/>
                  <a:pt x="862012" y="447675"/>
                </a:cubicBezTo>
                <a:cubicBezTo>
                  <a:pt x="862012" y="694919"/>
                  <a:pt x="661581" y="895350"/>
                  <a:pt x="414337" y="895350"/>
                </a:cubicBezTo>
                <a:lnTo>
                  <a:pt x="88067" y="895350"/>
                </a:lnTo>
                <a:lnTo>
                  <a:pt x="82862" y="882343"/>
                </a:lnTo>
                <a:cubicBezTo>
                  <a:pt x="29010" y="723969"/>
                  <a:pt x="0" y="555583"/>
                  <a:pt x="0" y="381000"/>
                </a:cubicBezTo>
                <a:cubicBezTo>
                  <a:pt x="0" y="264611"/>
                  <a:pt x="12893" y="150977"/>
                  <a:pt x="37445" y="41227"/>
                </a:cubicBezTo>
                <a:lnTo>
                  <a:pt x="49034" y="0"/>
                </a:lnTo>
                <a:close/>
              </a:path>
            </a:pathLst>
          </a:custGeom>
          <a:solidFill>
            <a:srgbClr val="828F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Freeform 17">
            <a:extLst>
              <a:ext uri="{FF2B5EF4-FFF2-40B4-BE49-F238E27FC236}">
                <a16:creationId xmlns:a16="http://schemas.microsoft.com/office/drawing/2014/main" id="{C094A638-3849-420F-9F16-362A9892E9B9}"/>
              </a:ext>
            </a:extLst>
          </p:cNvPr>
          <p:cNvSpPr/>
          <p:nvPr/>
        </p:nvSpPr>
        <p:spPr>
          <a:xfrm>
            <a:off x="6920593" y="3013748"/>
            <a:ext cx="1257301" cy="895350"/>
          </a:xfrm>
          <a:custGeom>
            <a:avLst/>
            <a:gdLst>
              <a:gd name="connsiteX0" fmla="*/ 447675 w 1257301"/>
              <a:gd name="connsiteY0" fmla="*/ 0 h 895350"/>
              <a:gd name="connsiteX1" fmla="*/ 1208267 w 1257301"/>
              <a:gd name="connsiteY1" fmla="*/ 0 h 895350"/>
              <a:gd name="connsiteX2" fmla="*/ 1219856 w 1257301"/>
              <a:gd name="connsiteY2" fmla="*/ 41227 h 895350"/>
              <a:gd name="connsiteX3" fmla="*/ 1257301 w 1257301"/>
              <a:gd name="connsiteY3" fmla="*/ 381000 h 895350"/>
              <a:gd name="connsiteX4" fmla="*/ 1174439 w 1257301"/>
              <a:gd name="connsiteY4" fmla="*/ 882343 h 895350"/>
              <a:gd name="connsiteX5" fmla="*/ 1169235 w 1257301"/>
              <a:gd name="connsiteY5" fmla="*/ 895350 h 895350"/>
              <a:gd name="connsiteX6" fmla="*/ 447675 w 1257301"/>
              <a:gd name="connsiteY6" fmla="*/ 895350 h 895350"/>
              <a:gd name="connsiteX7" fmla="*/ 0 w 1257301"/>
              <a:gd name="connsiteY7" fmla="*/ 447675 h 895350"/>
              <a:gd name="connsiteX8" fmla="*/ 447675 w 1257301"/>
              <a:gd name="connsiteY8" fmla="*/ 0 h 895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57301" h="895350">
                <a:moveTo>
                  <a:pt x="447675" y="0"/>
                </a:moveTo>
                <a:lnTo>
                  <a:pt x="1208267" y="0"/>
                </a:lnTo>
                <a:lnTo>
                  <a:pt x="1219856" y="41227"/>
                </a:lnTo>
                <a:cubicBezTo>
                  <a:pt x="1244408" y="150977"/>
                  <a:pt x="1257301" y="264611"/>
                  <a:pt x="1257301" y="381000"/>
                </a:cubicBezTo>
                <a:cubicBezTo>
                  <a:pt x="1257301" y="555583"/>
                  <a:pt x="1228291" y="723969"/>
                  <a:pt x="1174439" y="882343"/>
                </a:cubicBezTo>
                <a:lnTo>
                  <a:pt x="1169235" y="895350"/>
                </a:lnTo>
                <a:lnTo>
                  <a:pt x="447675" y="895350"/>
                </a:lnTo>
                <a:cubicBezTo>
                  <a:pt x="200431" y="895350"/>
                  <a:pt x="0" y="694919"/>
                  <a:pt x="0" y="447675"/>
                </a:cubicBezTo>
                <a:cubicBezTo>
                  <a:pt x="0" y="200431"/>
                  <a:pt x="200431" y="0"/>
                  <a:pt x="447675" y="0"/>
                </a:cubicBezTo>
                <a:close/>
              </a:path>
            </a:pathLst>
          </a:custGeom>
          <a:solidFill>
            <a:srgbClr val="828F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Freeform 18">
            <a:extLst>
              <a:ext uri="{FF2B5EF4-FFF2-40B4-BE49-F238E27FC236}">
                <a16:creationId xmlns:a16="http://schemas.microsoft.com/office/drawing/2014/main" id="{AC9B5F01-2C31-4CB5-B5BC-EE725466F814}"/>
              </a:ext>
            </a:extLst>
          </p:cNvPr>
          <p:cNvSpPr/>
          <p:nvPr/>
        </p:nvSpPr>
        <p:spPr>
          <a:xfrm>
            <a:off x="4707303" y="4185323"/>
            <a:ext cx="1191733" cy="799104"/>
          </a:xfrm>
          <a:custGeom>
            <a:avLst/>
            <a:gdLst>
              <a:gd name="connsiteX0" fmla="*/ 0 w 1191733"/>
              <a:gd name="connsiteY0" fmla="*/ 0 h 799104"/>
              <a:gd name="connsiteX1" fmla="*/ 744058 w 1191733"/>
              <a:gd name="connsiteY1" fmla="*/ 0 h 799104"/>
              <a:gd name="connsiteX2" fmla="*/ 1191733 w 1191733"/>
              <a:gd name="connsiteY2" fmla="*/ 447675 h 799104"/>
              <a:gd name="connsiteX3" fmla="*/ 1060612 w 1191733"/>
              <a:gd name="connsiteY3" fmla="*/ 764229 h 799104"/>
              <a:gd name="connsiteX4" fmla="*/ 1018343 w 1191733"/>
              <a:gd name="connsiteY4" fmla="*/ 799104 h 799104"/>
              <a:gd name="connsiteX5" fmla="*/ 910090 w 1191733"/>
              <a:gd name="connsiteY5" fmla="*/ 762862 h 799104"/>
              <a:gd name="connsiteX6" fmla="*/ 6866 w 1191733"/>
              <a:gd name="connsiteY6" fmla="*/ 13037 h 799104"/>
              <a:gd name="connsiteX7" fmla="*/ 0 w 1191733"/>
              <a:gd name="connsiteY7" fmla="*/ 0 h 799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91733" h="799104">
                <a:moveTo>
                  <a:pt x="0" y="0"/>
                </a:moveTo>
                <a:lnTo>
                  <a:pt x="744058" y="0"/>
                </a:lnTo>
                <a:cubicBezTo>
                  <a:pt x="991302" y="0"/>
                  <a:pt x="1191733" y="200431"/>
                  <a:pt x="1191733" y="447675"/>
                </a:cubicBezTo>
                <a:cubicBezTo>
                  <a:pt x="1191733" y="571297"/>
                  <a:pt x="1141625" y="683216"/>
                  <a:pt x="1060612" y="764229"/>
                </a:cubicBezTo>
                <a:lnTo>
                  <a:pt x="1018343" y="799104"/>
                </a:lnTo>
                <a:lnTo>
                  <a:pt x="910090" y="762862"/>
                </a:lnTo>
                <a:cubicBezTo>
                  <a:pt x="524208" y="613565"/>
                  <a:pt x="205480" y="347475"/>
                  <a:pt x="6866" y="13037"/>
                </a:cubicBezTo>
                <a:lnTo>
                  <a:pt x="0" y="0"/>
                </a:lnTo>
                <a:close/>
              </a:path>
            </a:pathLst>
          </a:custGeom>
          <a:solidFill>
            <a:srgbClr val="B58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Freeform 19">
            <a:extLst>
              <a:ext uri="{FF2B5EF4-FFF2-40B4-BE49-F238E27FC236}">
                <a16:creationId xmlns:a16="http://schemas.microsoft.com/office/drawing/2014/main" id="{4B4F2C47-A0C5-4701-B968-54C8D5442E67}"/>
              </a:ext>
            </a:extLst>
          </p:cNvPr>
          <p:cNvSpPr/>
          <p:nvPr/>
        </p:nvSpPr>
        <p:spPr>
          <a:xfrm>
            <a:off x="6557211" y="4326745"/>
            <a:ext cx="1344654" cy="744805"/>
          </a:xfrm>
          <a:custGeom>
            <a:avLst/>
            <a:gdLst>
              <a:gd name="connsiteX0" fmla="*/ 447675 w 1344654"/>
              <a:gd name="connsiteY0" fmla="*/ 0 h 744805"/>
              <a:gd name="connsiteX1" fmla="*/ 1344654 w 1344654"/>
              <a:gd name="connsiteY1" fmla="*/ 0 h 744805"/>
              <a:gd name="connsiteX2" fmla="*/ 1325913 w 1344654"/>
              <a:gd name="connsiteY2" fmla="*/ 28217 h 744805"/>
              <a:gd name="connsiteX3" fmla="*/ 169042 w 1344654"/>
              <a:gd name="connsiteY3" fmla="*/ 737273 h 744805"/>
              <a:gd name="connsiteX4" fmla="*/ 115094 w 1344654"/>
              <a:gd name="connsiteY4" fmla="*/ 744805 h 744805"/>
              <a:gd name="connsiteX5" fmla="*/ 76456 w 1344654"/>
              <a:gd name="connsiteY5" fmla="*/ 697974 h 744805"/>
              <a:gd name="connsiteX6" fmla="*/ 0 w 1344654"/>
              <a:gd name="connsiteY6" fmla="*/ 447675 h 744805"/>
              <a:gd name="connsiteX7" fmla="*/ 447675 w 1344654"/>
              <a:gd name="connsiteY7" fmla="*/ 0 h 744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44654" h="744805">
                <a:moveTo>
                  <a:pt x="447675" y="0"/>
                </a:moveTo>
                <a:lnTo>
                  <a:pt x="1344654" y="0"/>
                </a:lnTo>
                <a:lnTo>
                  <a:pt x="1325913" y="28217"/>
                </a:lnTo>
                <a:cubicBezTo>
                  <a:pt x="1060941" y="386984"/>
                  <a:pt x="648965" y="647441"/>
                  <a:pt x="169042" y="737273"/>
                </a:cubicBezTo>
                <a:lnTo>
                  <a:pt x="115094" y="744805"/>
                </a:lnTo>
                <a:lnTo>
                  <a:pt x="76456" y="697974"/>
                </a:lnTo>
                <a:cubicBezTo>
                  <a:pt x="28186" y="626525"/>
                  <a:pt x="0" y="540392"/>
                  <a:pt x="0" y="447675"/>
                </a:cubicBezTo>
                <a:cubicBezTo>
                  <a:pt x="0" y="200431"/>
                  <a:pt x="200431" y="0"/>
                  <a:pt x="447675" y="0"/>
                </a:cubicBezTo>
                <a:close/>
              </a:path>
            </a:pathLst>
          </a:custGeom>
          <a:solidFill>
            <a:srgbClr val="C17C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Freeform 20">
            <a:extLst>
              <a:ext uri="{FF2B5EF4-FFF2-40B4-BE49-F238E27FC236}">
                <a16:creationId xmlns:a16="http://schemas.microsoft.com/office/drawing/2014/main" id="{BDD0633C-8279-4F5A-BB4D-74D3A5302189}"/>
              </a:ext>
            </a:extLst>
          </p:cNvPr>
          <p:cNvSpPr/>
          <p:nvPr/>
        </p:nvSpPr>
        <p:spPr>
          <a:xfrm>
            <a:off x="3177268" y="1708823"/>
            <a:ext cx="2614054" cy="895350"/>
          </a:xfrm>
          <a:custGeom>
            <a:avLst/>
            <a:gdLst>
              <a:gd name="connsiteX0" fmla="*/ 447675 w 2614054"/>
              <a:gd name="connsiteY0" fmla="*/ 0 h 895350"/>
              <a:gd name="connsiteX1" fmla="*/ 2366962 w 2614054"/>
              <a:gd name="connsiteY1" fmla="*/ 0 h 895350"/>
              <a:gd name="connsiteX2" fmla="*/ 2541217 w 2614054"/>
              <a:gd name="connsiteY2" fmla="*/ 35181 h 895350"/>
              <a:gd name="connsiteX3" fmla="*/ 2614054 w 2614054"/>
              <a:gd name="connsiteY3" fmla="*/ 74715 h 895350"/>
              <a:gd name="connsiteX4" fmla="*/ 2609460 w 2614054"/>
              <a:gd name="connsiteY4" fmla="*/ 75796 h 895350"/>
              <a:gd name="connsiteX5" fmla="*/ 1536901 w 2614054"/>
              <a:gd name="connsiteY5" fmla="*/ 882313 h 895350"/>
              <a:gd name="connsiteX6" fmla="*/ 1530035 w 2614054"/>
              <a:gd name="connsiteY6" fmla="*/ 895350 h 895350"/>
              <a:gd name="connsiteX7" fmla="*/ 447675 w 2614054"/>
              <a:gd name="connsiteY7" fmla="*/ 895350 h 895350"/>
              <a:gd name="connsiteX8" fmla="*/ 0 w 2614054"/>
              <a:gd name="connsiteY8" fmla="*/ 447675 h 895350"/>
              <a:gd name="connsiteX9" fmla="*/ 447675 w 2614054"/>
              <a:gd name="connsiteY9" fmla="*/ 0 h 895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14054" h="895350">
                <a:moveTo>
                  <a:pt x="447675" y="0"/>
                </a:moveTo>
                <a:lnTo>
                  <a:pt x="2366962" y="0"/>
                </a:lnTo>
                <a:cubicBezTo>
                  <a:pt x="2428773" y="0"/>
                  <a:pt x="2487658" y="12527"/>
                  <a:pt x="2541217" y="35181"/>
                </a:cubicBezTo>
                <a:lnTo>
                  <a:pt x="2614054" y="74715"/>
                </a:lnTo>
                <a:lnTo>
                  <a:pt x="2609460" y="75796"/>
                </a:lnTo>
                <a:cubicBezTo>
                  <a:pt x="2147760" y="207154"/>
                  <a:pt x="1763888" y="500098"/>
                  <a:pt x="1536901" y="882313"/>
                </a:cubicBezTo>
                <a:lnTo>
                  <a:pt x="1530035" y="895350"/>
                </a:lnTo>
                <a:lnTo>
                  <a:pt x="447675" y="895350"/>
                </a:lnTo>
                <a:cubicBezTo>
                  <a:pt x="200431" y="895350"/>
                  <a:pt x="0" y="694919"/>
                  <a:pt x="0" y="447675"/>
                </a:cubicBezTo>
                <a:cubicBezTo>
                  <a:pt x="0" y="200431"/>
                  <a:pt x="200431" y="0"/>
                  <a:pt x="447675" y="0"/>
                </a:cubicBezTo>
                <a:close/>
              </a:path>
            </a:pathLst>
          </a:custGeom>
          <a:solidFill>
            <a:srgbClr val="FFED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rtl="1"/>
            <a:endParaRPr lang="fa-IR" sz="2000" dirty="0">
              <a:solidFill>
                <a:schemeClr val="tx1"/>
              </a:solidFill>
              <a:cs typeface="B Nazanin" panose="00000400000000000000" pitchFamily="2" charset="-78"/>
            </a:endParaRPr>
          </a:p>
        </p:txBody>
      </p:sp>
      <p:sp>
        <p:nvSpPr>
          <p:cNvPr id="97" name="Freeform 21">
            <a:extLst>
              <a:ext uri="{FF2B5EF4-FFF2-40B4-BE49-F238E27FC236}">
                <a16:creationId xmlns:a16="http://schemas.microsoft.com/office/drawing/2014/main" id="{8CAF080C-B226-438C-AAC1-653CA23B1E15}"/>
              </a:ext>
            </a:extLst>
          </p:cNvPr>
          <p:cNvSpPr/>
          <p:nvPr/>
        </p:nvSpPr>
        <p:spPr>
          <a:xfrm>
            <a:off x="4541922" y="1718347"/>
            <a:ext cx="3588108" cy="3371850"/>
          </a:xfrm>
          <a:custGeom>
            <a:avLst/>
            <a:gdLst>
              <a:gd name="connsiteX0" fmla="*/ 1794054 w 3588108"/>
              <a:gd name="connsiteY0" fmla="*/ 0 h 3371850"/>
              <a:gd name="connsiteX1" fmla="*/ 2165500 w 3588108"/>
              <a:gd name="connsiteY1" fmla="*/ 34252 h 3371850"/>
              <a:gd name="connsiteX2" fmla="*/ 2251760 w 3588108"/>
              <a:gd name="connsiteY2" fmla="*/ 54540 h 3371850"/>
              <a:gd name="connsiteX3" fmla="*/ 2193835 w 3588108"/>
              <a:gd name="connsiteY3" fmla="*/ 85981 h 3371850"/>
              <a:gd name="connsiteX4" fmla="*/ 1996459 w 3588108"/>
              <a:gd name="connsiteY4" fmla="*/ 457200 h 3371850"/>
              <a:gd name="connsiteX5" fmla="*/ 2444134 w 3588108"/>
              <a:gd name="connsiteY5" fmla="*/ 904875 h 3371850"/>
              <a:gd name="connsiteX6" fmla="*/ 3426573 w 3588108"/>
              <a:gd name="connsiteY6" fmla="*/ 904875 h 3371850"/>
              <a:gd name="connsiteX7" fmla="*/ 3492303 w 3588108"/>
              <a:gd name="connsiteY7" fmla="*/ 1029687 h 3371850"/>
              <a:gd name="connsiteX8" fmla="*/ 3554280 w 3588108"/>
              <a:gd name="connsiteY8" fmla="*/ 1184582 h 3371850"/>
              <a:gd name="connsiteX9" fmla="*/ 3588108 w 3588108"/>
              <a:gd name="connsiteY9" fmla="*/ 1304925 h 3371850"/>
              <a:gd name="connsiteX10" fmla="*/ 2827516 w 3588108"/>
              <a:gd name="connsiteY10" fmla="*/ 1304925 h 3371850"/>
              <a:gd name="connsiteX11" fmla="*/ 2379841 w 3588108"/>
              <a:gd name="connsiteY11" fmla="*/ 1752600 h 3371850"/>
              <a:gd name="connsiteX12" fmla="*/ 2827516 w 3588108"/>
              <a:gd name="connsiteY12" fmla="*/ 2200275 h 3371850"/>
              <a:gd name="connsiteX13" fmla="*/ 3549076 w 3588108"/>
              <a:gd name="connsiteY13" fmla="*/ 2200275 h 3371850"/>
              <a:gd name="connsiteX14" fmla="*/ 3492303 w 3588108"/>
              <a:gd name="connsiteY14" fmla="*/ 2342163 h 3371850"/>
              <a:gd name="connsiteX15" fmla="*/ 3414691 w 3588108"/>
              <a:gd name="connsiteY15" fmla="*/ 2489537 h 3371850"/>
              <a:gd name="connsiteX16" fmla="*/ 3341112 w 3588108"/>
              <a:gd name="connsiteY16" fmla="*/ 2600325 h 3371850"/>
              <a:gd name="connsiteX17" fmla="*/ 2444133 w 3588108"/>
              <a:gd name="connsiteY17" fmla="*/ 2600325 h 3371850"/>
              <a:gd name="connsiteX18" fmla="*/ 1996458 w 3588108"/>
              <a:gd name="connsiteY18" fmla="*/ 3048000 h 3371850"/>
              <a:gd name="connsiteX19" fmla="*/ 2072914 w 3588108"/>
              <a:gd name="connsiteY19" fmla="*/ 3298299 h 3371850"/>
              <a:gd name="connsiteX20" fmla="*/ 2111552 w 3588108"/>
              <a:gd name="connsiteY20" fmla="*/ 3345130 h 3371850"/>
              <a:gd name="connsiteX21" fmla="*/ 1982499 w 3588108"/>
              <a:gd name="connsiteY21" fmla="*/ 3363146 h 3371850"/>
              <a:gd name="connsiteX22" fmla="*/ 1794054 w 3588108"/>
              <a:gd name="connsiteY22" fmla="*/ 3371850 h 3371850"/>
              <a:gd name="connsiteX23" fmla="*/ 1245976 w 3588108"/>
              <a:gd name="connsiteY23" fmla="*/ 3296054 h 3371850"/>
              <a:gd name="connsiteX24" fmla="*/ 1184894 w 3588108"/>
              <a:gd name="connsiteY24" fmla="*/ 3275604 h 3371850"/>
              <a:gd name="connsiteX25" fmla="*/ 1227163 w 3588108"/>
              <a:gd name="connsiteY25" fmla="*/ 3240729 h 3371850"/>
              <a:gd name="connsiteX26" fmla="*/ 1358284 w 3588108"/>
              <a:gd name="connsiteY26" fmla="*/ 2924175 h 3371850"/>
              <a:gd name="connsiteX27" fmla="*/ 910609 w 3588108"/>
              <a:gd name="connsiteY27" fmla="*/ 2476500 h 3371850"/>
              <a:gd name="connsiteX28" fmla="*/ 166551 w 3588108"/>
              <a:gd name="connsiteY28" fmla="*/ 2476500 h 3371850"/>
              <a:gd name="connsiteX29" fmla="*/ 95805 w 3588108"/>
              <a:gd name="connsiteY29" fmla="*/ 2342163 h 3371850"/>
              <a:gd name="connsiteX30" fmla="*/ 39033 w 3588108"/>
              <a:gd name="connsiteY30" fmla="*/ 2200275 h 3371850"/>
              <a:gd name="connsiteX31" fmla="*/ 365303 w 3588108"/>
              <a:gd name="connsiteY31" fmla="*/ 2200275 h 3371850"/>
              <a:gd name="connsiteX32" fmla="*/ 812978 w 3588108"/>
              <a:gd name="connsiteY32" fmla="*/ 1752600 h 3371850"/>
              <a:gd name="connsiteX33" fmla="*/ 365303 w 3588108"/>
              <a:gd name="connsiteY33" fmla="*/ 1304925 h 3371850"/>
              <a:gd name="connsiteX34" fmla="*/ 0 w 3588108"/>
              <a:gd name="connsiteY34" fmla="*/ 1304925 h 3371850"/>
              <a:gd name="connsiteX35" fmla="*/ 33828 w 3588108"/>
              <a:gd name="connsiteY35" fmla="*/ 1184582 h 3371850"/>
              <a:gd name="connsiteX36" fmla="*/ 95805 w 3588108"/>
              <a:gd name="connsiteY36" fmla="*/ 1029687 h 3371850"/>
              <a:gd name="connsiteX37" fmla="*/ 166551 w 3588108"/>
              <a:gd name="connsiteY37" fmla="*/ 895350 h 3371850"/>
              <a:gd name="connsiteX38" fmla="*/ 1003478 w 3588108"/>
              <a:gd name="connsiteY38" fmla="*/ 895350 h 3371850"/>
              <a:gd name="connsiteX39" fmla="*/ 1451153 w 3588108"/>
              <a:gd name="connsiteY39" fmla="*/ 447675 h 3371850"/>
              <a:gd name="connsiteX40" fmla="*/ 1253777 w 3588108"/>
              <a:gd name="connsiteY40" fmla="*/ 76456 h 3371850"/>
              <a:gd name="connsiteX41" fmla="*/ 1250570 w 3588108"/>
              <a:gd name="connsiteY41" fmla="*/ 74715 h 3371850"/>
              <a:gd name="connsiteX42" fmla="*/ 1422608 w 3588108"/>
              <a:gd name="connsiteY42" fmla="*/ 34252 h 3371850"/>
              <a:gd name="connsiteX43" fmla="*/ 1794054 w 3588108"/>
              <a:gd name="connsiteY43" fmla="*/ 0 h 3371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3588108" h="3371850">
                <a:moveTo>
                  <a:pt x="1794054" y="0"/>
                </a:moveTo>
                <a:cubicBezTo>
                  <a:pt x="1921293" y="0"/>
                  <a:pt x="2045520" y="11794"/>
                  <a:pt x="2165500" y="34252"/>
                </a:cubicBezTo>
                <a:lnTo>
                  <a:pt x="2251760" y="54540"/>
                </a:lnTo>
                <a:lnTo>
                  <a:pt x="2193835" y="85981"/>
                </a:lnTo>
                <a:cubicBezTo>
                  <a:pt x="2074752" y="166431"/>
                  <a:pt x="1996459" y="302672"/>
                  <a:pt x="1996459" y="457200"/>
                </a:cubicBezTo>
                <a:cubicBezTo>
                  <a:pt x="1996459" y="704444"/>
                  <a:pt x="2196890" y="904875"/>
                  <a:pt x="2444134" y="904875"/>
                </a:cubicBezTo>
                <a:lnTo>
                  <a:pt x="3426573" y="904875"/>
                </a:lnTo>
                <a:lnTo>
                  <a:pt x="3492303" y="1029687"/>
                </a:lnTo>
                <a:cubicBezTo>
                  <a:pt x="3515620" y="1080112"/>
                  <a:pt x="3536330" y="1131791"/>
                  <a:pt x="3554280" y="1184582"/>
                </a:cubicBezTo>
                <a:lnTo>
                  <a:pt x="3588108" y="1304925"/>
                </a:lnTo>
                <a:lnTo>
                  <a:pt x="2827516" y="1304925"/>
                </a:lnTo>
                <a:cubicBezTo>
                  <a:pt x="2580272" y="1304925"/>
                  <a:pt x="2379841" y="1505356"/>
                  <a:pt x="2379841" y="1752600"/>
                </a:cubicBezTo>
                <a:cubicBezTo>
                  <a:pt x="2379841" y="1999844"/>
                  <a:pt x="2580272" y="2200275"/>
                  <a:pt x="2827516" y="2200275"/>
                </a:cubicBezTo>
                <a:lnTo>
                  <a:pt x="3549076" y="2200275"/>
                </a:lnTo>
                <a:lnTo>
                  <a:pt x="3492303" y="2342163"/>
                </a:lnTo>
                <a:cubicBezTo>
                  <a:pt x="3468987" y="2392588"/>
                  <a:pt x="3443065" y="2441760"/>
                  <a:pt x="3414691" y="2489537"/>
                </a:cubicBezTo>
                <a:lnTo>
                  <a:pt x="3341112" y="2600325"/>
                </a:lnTo>
                <a:lnTo>
                  <a:pt x="2444133" y="2600325"/>
                </a:lnTo>
                <a:cubicBezTo>
                  <a:pt x="2196889" y="2600325"/>
                  <a:pt x="1996458" y="2800756"/>
                  <a:pt x="1996458" y="3048000"/>
                </a:cubicBezTo>
                <a:cubicBezTo>
                  <a:pt x="1996458" y="3140717"/>
                  <a:pt x="2024644" y="3226850"/>
                  <a:pt x="2072914" y="3298299"/>
                </a:cubicBezTo>
                <a:lnTo>
                  <a:pt x="2111552" y="3345130"/>
                </a:lnTo>
                <a:lnTo>
                  <a:pt x="1982499" y="3363146"/>
                </a:lnTo>
                <a:cubicBezTo>
                  <a:pt x="1920540" y="3368902"/>
                  <a:pt x="1857673" y="3371850"/>
                  <a:pt x="1794054" y="3371850"/>
                </a:cubicBezTo>
                <a:cubicBezTo>
                  <a:pt x="1603196" y="3371850"/>
                  <a:pt x="1419114" y="3345314"/>
                  <a:pt x="1245976" y="3296054"/>
                </a:cubicBezTo>
                <a:lnTo>
                  <a:pt x="1184894" y="3275604"/>
                </a:lnTo>
                <a:lnTo>
                  <a:pt x="1227163" y="3240729"/>
                </a:lnTo>
                <a:cubicBezTo>
                  <a:pt x="1308176" y="3159716"/>
                  <a:pt x="1358284" y="3047797"/>
                  <a:pt x="1358284" y="2924175"/>
                </a:cubicBezTo>
                <a:cubicBezTo>
                  <a:pt x="1358284" y="2676931"/>
                  <a:pt x="1157853" y="2476500"/>
                  <a:pt x="910609" y="2476500"/>
                </a:cubicBezTo>
                <a:lnTo>
                  <a:pt x="166551" y="2476500"/>
                </a:lnTo>
                <a:lnTo>
                  <a:pt x="95805" y="2342163"/>
                </a:lnTo>
                <a:lnTo>
                  <a:pt x="39033" y="2200275"/>
                </a:lnTo>
                <a:lnTo>
                  <a:pt x="365303" y="2200275"/>
                </a:lnTo>
                <a:cubicBezTo>
                  <a:pt x="612547" y="2200275"/>
                  <a:pt x="812978" y="1999844"/>
                  <a:pt x="812978" y="1752600"/>
                </a:cubicBezTo>
                <a:cubicBezTo>
                  <a:pt x="812978" y="1505356"/>
                  <a:pt x="612547" y="1304925"/>
                  <a:pt x="365303" y="1304925"/>
                </a:cubicBezTo>
                <a:lnTo>
                  <a:pt x="0" y="1304925"/>
                </a:lnTo>
                <a:lnTo>
                  <a:pt x="33828" y="1184582"/>
                </a:lnTo>
                <a:cubicBezTo>
                  <a:pt x="51778" y="1131791"/>
                  <a:pt x="72489" y="1080112"/>
                  <a:pt x="95805" y="1029687"/>
                </a:cubicBezTo>
                <a:lnTo>
                  <a:pt x="166551" y="895350"/>
                </a:lnTo>
                <a:lnTo>
                  <a:pt x="1003478" y="895350"/>
                </a:lnTo>
                <a:cubicBezTo>
                  <a:pt x="1250722" y="895350"/>
                  <a:pt x="1451153" y="694919"/>
                  <a:pt x="1451153" y="447675"/>
                </a:cubicBezTo>
                <a:cubicBezTo>
                  <a:pt x="1451153" y="293147"/>
                  <a:pt x="1372860" y="156906"/>
                  <a:pt x="1253777" y="76456"/>
                </a:cubicBezTo>
                <a:lnTo>
                  <a:pt x="1250570" y="74715"/>
                </a:lnTo>
                <a:lnTo>
                  <a:pt x="1422608" y="34252"/>
                </a:lnTo>
                <a:cubicBezTo>
                  <a:pt x="1542588" y="11794"/>
                  <a:pt x="1666816" y="0"/>
                  <a:pt x="1794054" y="0"/>
                </a:cubicBezTo>
                <a:close/>
              </a:path>
            </a:pathLst>
          </a:custGeom>
          <a:solidFill>
            <a:srgbClr val="FFED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Freeform 22">
            <a:extLst>
              <a:ext uri="{FF2B5EF4-FFF2-40B4-BE49-F238E27FC236}">
                <a16:creationId xmlns:a16="http://schemas.microsoft.com/office/drawing/2014/main" id="{1A7EB35C-1BAC-41DA-8A42-63D7E8F80F6F}"/>
              </a:ext>
            </a:extLst>
          </p:cNvPr>
          <p:cNvSpPr/>
          <p:nvPr/>
        </p:nvSpPr>
        <p:spPr>
          <a:xfrm>
            <a:off x="6792511" y="1718348"/>
            <a:ext cx="2559336" cy="895350"/>
          </a:xfrm>
          <a:custGeom>
            <a:avLst/>
            <a:gdLst>
              <a:gd name="connsiteX0" fmla="*/ 192374 w 2559336"/>
              <a:gd name="connsiteY0" fmla="*/ 0 h 895350"/>
              <a:gd name="connsiteX1" fmla="*/ 2111661 w 2559336"/>
              <a:gd name="connsiteY1" fmla="*/ 0 h 895350"/>
              <a:gd name="connsiteX2" fmla="*/ 2559336 w 2559336"/>
              <a:gd name="connsiteY2" fmla="*/ 447675 h 895350"/>
              <a:gd name="connsiteX3" fmla="*/ 2111661 w 2559336"/>
              <a:gd name="connsiteY3" fmla="*/ 895350 h 895350"/>
              <a:gd name="connsiteX4" fmla="*/ 1174813 w 2559336"/>
              <a:gd name="connsiteY4" fmla="*/ 895350 h 895350"/>
              <a:gd name="connsiteX5" fmla="*/ 1162931 w 2559336"/>
              <a:gd name="connsiteY5" fmla="*/ 872788 h 895350"/>
              <a:gd name="connsiteX6" fmla="*/ 90372 w 2559336"/>
              <a:gd name="connsiteY6" fmla="*/ 66271 h 895350"/>
              <a:gd name="connsiteX7" fmla="*/ 0 w 2559336"/>
              <a:gd name="connsiteY7" fmla="*/ 45015 h 895350"/>
              <a:gd name="connsiteX8" fmla="*/ 18119 w 2559336"/>
              <a:gd name="connsiteY8" fmla="*/ 35181 h 895350"/>
              <a:gd name="connsiteX9" fmla="*/ 192374 w 2559336"/>
              <a:gd name="connsiteY9" fmla="*/ 0 h 895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59336" h="895350">
                <a:moveTo>
                  <a:pt x="192374" y="0"/>
                </a:moveTo>
                <a:lnTo>
                  <a:pt x="2111661" y="0"/>
                </a:lnTo>
                <a:cubicBezTo>
                  <a:pt x="2358905" y="0"/>
                  <a:pt x="2559336" y="200431"/>
                  <a:pt x="2559336" y="447675"/>
                </a:cubicBezTo>
                <a:cubicBezTo>
                  <a:pt x="2559336" y="694919"/>
                  <a:pt x="2358905" y="895350"/>
                  <a:pt x="2111661" y="895350"/>
                </a:cubicBezTo>
                <a:lnTo>
                  <a:pt x="1174813" y="895350"/>
                </a:lnTo>
                <a:lnTo>
                  <a:pt x="1162931" y="872788"/>
                </a:lnTo>
                <a:cubicBezTo>
                  <a:pt x="935944" y="490573"/>
                  <a:pt x="552072" y="197629"/>
                  <a:pt x="90372" y="66271"/>
                </a:cubicBezTo>
                <a:lnTo>
                  <a:pt x="0" y="45015"/>
                </a:lnTo>
                <a:lnTo>
                  <a:pt x="18119" y="35181"/>
                </a:lnTo>
                <a:cubicBezTo>
                  <a:pt x="71678" y="12527"/>
                  <a:pt x="130563" y="0"/>
                  <a:pt x="192374" y="0"/>
                </a:cubicBezTo>
                <a:close/>
              </a:path>
            </a:pathLst>
          </a:custGeom>
          <a:solidFill>
            <a:srgbClr val="E8C2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rtl="1"/>
            <a:endParaRPr lang="en-US" sz="2200" dirty="0">
              <a:solidFill>
                <a:schemeClr val="tx1"/>
              </a:solidFill>
              <a:cs typeface="B Nazanin" panose="00000400000000000000" pitchFamily="2" charset="-78"/>
            </a:endParaRPr>
          </a:p>
        </p:txBody>
      </p:sp>
      <p:sp>
        <p:nvSpPr>
          <p:cNvPr id="99" name="Freeform 23">
            <a:extLst>
              <a:ext uri="{FF2B5EF4-FFF2-40B4-BE49-F238E27FC236}">
                <a16:creationId xmlns:a16="http://schemas.microsoft.com/office/drawing/2014/main" id="{6A2E830A-FEDA-4A98-A20F-3C247413F99F}"/>
              </a:ext>
            </a:extLst>
          </p:cNvPr>
          <p:cNvSpPr/>
          <p:nvPr/>
        </p:nvSpPr>
        <p:spPr>
          <a:xfrm>
            <a:off x="2539093" y="3013748"/>
            <a:ext cx="2040692" cy="895350"/>
          </a:xfrm>
          <a:custGeom>
            <a:avLst/>
            <a:gdLst>
              <a:gd name="connsiteX0" fmla="*/ 447675 w 2040692"/>
              <a:gd name="connsiteY0" fmla="*/ 0 h 895350"/>
              <a:gd name="connsiteX1" fmla="*/ 2001659 w 2040692"/>
              <a:gd name="connsiteY1" fmla="*/ 0 h 895350"/>
              <a:gd name="connsiteX2" fmla="*/ 1990070 w 2040692"/>
              <a:gd name="connsiteY2" fmla="*/ 41227 h 895350"/>
              <a:gd name="connsiteX3" fmla="*/ 1952625 w 2040692"/>
              <a:gd name="connsiteY3" fmla="*/ 381000 h 895350"/>
              <a:gd name="connsiteX4" fmla="*/ 2035487 w 2040692"/>
              <a:gd name="connsiteY4" fmla="*/ 882343 h 895350"/>
              <a:gd name="connsiteX5" fmla="*/ 2040692 w 2040692"/>
              <a:gd name="connsiteY5" fmla="*/ 895350 h 895350"/>
              <a:gd name="connsiteX6" fmla="*/ 447675 w 2040692"/>
              <a:gd name="connsiteY6" fmla="*/ 895350 h 895350"/>
              <a:gd name="connsiteX7" fmla="*/ 0 w 2040692"/>
              <a:gd name="connsiteY7" fmla="*/ 447675 h 895350"/>
              <a:gd name="connsiteX8" fmla="*/ 447675 w 2040692"/>
              <a:gd name="connsiteY8" fmla="*/ 0 h 895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40692" h="895350">
                <a:moveTo>
                  <a:pt x="447675" y="0"/>
                </a:moveTo>
                <a:lnTo>
                  <a:pt x="2001659" y="0"/>
                </a:lnTo>
                <a:lnTo>
                  <a:pt x="1990070" y="41227"/>
                </a:lnTo>
                <a:cubicBezTo>
                  <a:pt x="1965518" y="150977"/>
                  <a:pt x="1952625" y="264611"/>
                  <a:pt x="1952625" y="381000"/>
                </a:cubicBezTo>
                <a:cubicBezTo>
                  <a:pt x="1952625" y="555583"/>
                  <a:pt x="1981635" y="723969"/>
                  <a:pt x="2035487" y="882343"/>
                </a:cubicBezTo>
                <a:lnTo>
                  <a:pt x="2040692" y="895350"/>
                </a:lnTo>
                <a:lnTo>
                  <a:pt x="447675" y="895350"/>
                </a:lnTo>
                <a:cubicBezTo>
                  <a:pt x="200431" y="895350"/>
                  <a:pt x="0" y="694919"/>
                  <a:pt x="0" y="447675"/>
                </a:cubicBezTo>
                <a:cubicBezTo>
                  <a:pt x="0" y="200431"/>
                  <a:pt x="200431" y="0"/>
                  <a:pt x="447675" y="0"/>
                </a:cubicBezTo>
                <a:close/>
              </a:path>
            </a:pathLst>
          </a:custGeom>
          <a:solidFill>
            <a:srgbClr val="CBC0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r>
              <a:rPr lang="fa-IR" sz="2000" dirty="0">
                <a:solidFill>
                  <a:schemeClr val="tx1"/>
                </a:solidFill>
                <a:cs typeface="B Nazanin" panose="00000400000000000000" pitchFamily="2" charset="-78"/>
              </a:rPr>
              <a:t>نرمال سازی تصاویر با تقسیم بر 255</a:t>
            </a:r>
          </a:p>
        </p:txBody>
      </p:sp>
      <p:sp>
        <p:nvSpPr>
          <p:cNvPr id="100" name="Freeform 24">
            <a:extLst>
              <a:ext uri="{FF2B5EF4-FFF2-40B4-BE49-F238E27FC236}">
                <a16:creationId xmlns:a16="http://schemas.microsoft.com/office/drawing/2014/main" id="{D4550C16-1B16-4885-92A0-A873AA5CA4D8}"/>
              </a:ext>
            </a:extLst>
          </p:cNvPr>
          <p:cNvSpPr/>
          <p:nvPr/>
        </p:nvSpPr>
        <p:spPr>
          <a:xfrm>
            <a:off x="8089828" y="3013748"/>
            <a:ext cx="1645402" cy="895350"/>
          </a:xfrm>
          <a:custGeom>
            <a:avLst/>
            <a:gdLst>
              <a:gd name="connsiteX0" fmla="*/ 39032 w 1645402"/>
              <a:gd name="connsiteY0" fmla="*/ 0 h 895350"/>
              <a:gd name="connsiteX1" fmla="*/ 1197727 w 1645402"/>
              <a:gd name="connsiteY1" fmla="*/ 0 h 895350"/>
              <a:gd name="connsiteX2" fmla="*/ 1645402 w 1645402"/>
              <a:gd name="connsiteY2" fmla="*/ 447675 h 895350"/>
              <a:gd name="connsiteX3" fmla="*/ 1197727 w 1645402"/>
              <a:gd name="connsiteY3" fmla="*/ 895350 h 895350"/>
              <a:gd name="connsiteX4" fmla="*/ 0 w 1645402"/>
              <a:gd name="connsiteY4" fmla="*/ 895350 h 895350"/>
              <a:gd name="connsiteX5" fmla="*/ 5204 w 1645402"/>
              <a:gd name="connsiteY5" fmla="*/ 882343 h 895350"/>
              <a:gd name="connsiteX6" fmla="*/ 88066 w 1645402"/>
              <a:gd name="connsiteY6" fmla="*/ 381000 h 895350"/>
              <a:gd name="connsiteX7" fmla="*/ 50621 w 1645402"/>
              <a:gd name="connsiteY7" fmla="*/ 41227 h 895350"/>
              <a:gd name="connsiteX8" fmla="*/ 39032 w 1645402"/>
              <a:gd name="connsiteY8" fmla="*/ 0 h 895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45402" h="895350">
                <a:moveTo>
                  <a:pt x="39032" y="0"/>
                </a:moveTo>
                <a:lnTo>
                  <a:pt x="1197727" y="0"/>
                </a:lnTo>
                <a:cubicBezTo>
                  <a:pt x="1444971" y="0"/>
                  <a:pt x="1645402" y="200431"/>
                  <a:pt x="1645402" y="447675"/>
                </a:cubicBezTo>
                <a:cubicBezTo>
                  <a:pt x="1645402" y="694919"/>
                  <a:pt x="1444971" y="895350"/>
                  <a:pt x="1197727" y="895350"/>
                </a:cubicBezTo>
                <a:lnTo>
                  <a:pt x="0" y="895350"/>
                </a:lnTo>
                <a:lnTo>
                  <a:pt x="5204" y="882343"/>
                </a:lnTo>
                <a:cubicBezTo>
                  <a:pt x="59056" y="723969"/>
                  <a:pt x="88066" y="555583"/>
                  <a:pt x="88066" y="381000"/>
                </a:cubicBezTo>
                <a:cubicBezTo>
                  <a:pt x="88066" y="264611"/>
                  <a:pt x="75173" y="150977"/>
                  <a:pt x="50621" y="41227"/>
                </a:cubicBezTo>
                <a:lnTo>
                  <a:pt x="39032" y="0"/>
                </a:lnTo>
                <a:close/>
              </a:path>
            </a:pathLst>
          </a:custGeom>
          <a:solidFill>
            <a:srgbClr val="D4C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dirty="0">
              <a:solidFill>
                <a:schemeClr val="tx1"/>
              </a:solidFill>
              <a:cs typeface="B Nazanin" panose="00000400000000000000" pitchFamily="2" charset="-78"/>
            </a:endParaRPr>
          </a:p>
        </p:txBody>
      </p:sp>
      <p:sp>
        <p:nvSpPr>
          <p:cNvPr id="101" name="Freeform 25">
            <a:extLst>
              <a:ext uri="{FF2B5EF4-FFF2-40B4-BE49-F238E27FC236}">
                <a16:creationId xmlns:a16="http://schemas.microsoft.com/office/drawing/2014/main" id="{CB8D937B-6373-46A4-9E44-94B72D7C50D0}"/>
              </a:ext>
            </a:extLst>
          </p:cNvPr>
          <p:cNvSpPr/>
          <p:nvPr/>
        </p:nvSpPr>
        <p:spPr>
          <a:xfrm>
            <a:off x="3084399" y="4185323"/>
            <a:ext cx="2641247" cy="895350"/>
          </a:xfrm>
          <a:custGeom>
            <a:avLst/>
            <a:gdLst>
              <a:gd name="connsiteX0" fmla="*/ 447675 w 2641247"/>
              <a:gd name="connsiteY0" fmla="*/ 0 h 895350"/>
              <a:gd name="connsiteX1" fmla="*/ 1622904 w 2641247"/>
              <a:gd name="connsiteY1" fmla="*/ 0 h 895350"/>
              <a:gd name="connsiteX2" fmla="*/ 1629770 w 2641247"/>
              <a:gd name="connsiteY2" fmla="*/ 13037 h 895350"/>
              <a:gd name="connsiteX3" fmla="*/ 2532994 w 2641247"/>
              <a:gd name="connsiteY3" fmla="*/ 762862 h 895350"/>
              <a:gd name="connsiteX4" fmla="*/ 2641247 w 2641247"/>
              <a:gd name="connsiteY4" fmla="*/ 799104 h 895350"/>
              <a:gd name="connsiteX5" fmla="*/ 2617261 w 2641247"/>
              <a:gd name="connsiteY5" fmla="*/ 818894 h 895350"/>
              <a:gd name="connsiteX6" fmla="*/ 2366962 w 2641247"/>
              <a:gd name="connsiteY6" fmla="*/ 895350 h 895350"/>
              <a:gd name="connsiteX7" fmla="*/ 447675 w 2641247"/>
              <a:gd name="connsiteY7" fmla="*/ 895350 h 895350"/>
              <a:gd name="connsiteX8" fmla="*/ 0 w 2641247"/>
              <a:gd name="connsiteY8" fmla="*/ 447675 h 895350"/>
              <a:gd name="connsiteX9" fmla="*/ 447675 w 2641247"/>
              <a:gd name="connsiteY9" fmla="*/ 0 h 895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41247" h="895350">
                <a:moveTo>
                  <a:pt x="447675" y="0"/>
                </a:moveTo>
                <a:lnTo>
                  <a:pt x="1622904" y="0"/>
                </a:lnTo>
                <a:lnTo>
                  <a:pt x="1629770" y="13037"/>
                </a:lnTo>
                <a:cubicBezTo>
                  <a:pt x="1828384" y="347475"/>
                  <a:pt x="2147112" y="613565"/>
                  <a:pt x="2532994" y="762862"/>
                </a:cubicBezTo>
                <a:lnTo>
                  <a:pt x="2641247" y="799104"/>
                </a:lnTo>
                <a:lnTo>
                  <a:pt x="2617261" y="818894"/>
                </a:lnTo>
                <a:cubicBezTo>
                  <a:pt x="2545812" y="867165"/>
                  <a:pt x="2459679" y="895350"/>
                  <a:pt x="2366962" y="895350"/>
                </a:cubicBezTo>
                <a:lnTo>
                  <a:pt x="447675" y="895350"/>
                </a:lnTo>
                <a:cubicBezTo>
                  <a:pt x="200431" y="895350"/>
                  <a:pt x="0" y="694919"/>
                  <a:pt x="0" y="447675"/>
                </a:cubicBezTo>
                <a:cubicBezTo>
                  <a:pt x="0" y="200431"/>
                  <a:pt x="200431" y="0"/>
                  <a:pt x="447675" y="0"/>
                </a:cubicBezTo>
                <a:close/>
              </a:path>
            </a:pathLst>
          </a:custGeom>
          <a:solidFill>
            <a:srgbClr val="ECCC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rtl="1"/>
            <a:endParaRPr lang="fa-IR" sz="1900" dirty="0">
              <a:solidFill>
                <a:schemeClr val="tx1"/>
              </a:solidFill>
              <a:cs typeface="B Nazanin" panose="00000400000000000000" pitchFamily="2" charset="-78"/>
            </a:endParaRPr>
          </a:p>
        </p:txBody>
      </p:sp>
      <p:sp>
        <p:nvSpPr>
          <p:cNvPr id="102" name="Freeform 26">
            <a:extLst>
              <a:ext uri="{FF2B5EF4-FFF2-40B4-BE49-F238E27FC236}">
                <a16:creationId xmlns:a16="http://schemas.microsoft.com/office/drawing/2014/main" id="{5479B59A-6211-4B3E-A6D5-4580DB55789C}"/>
              </a:ext>
            </a:extLst>
          </p:cNvPr>
          <p:cNvSpPr/>
          <p:nvPr/>
        </p:nvSpPr>
        <p:spPr>
          <a:xfrm>
            <a:off x="6652304" y="4309148"/>
            <a:ext cx="2699543" cy="895350"/>
          </a:xfrm>
          <a:custGeom>
            <a:avLst/>
            <a:gdLst>
              <a:gd name="connsiteX0" fmla="*/ 1229560 w 2699543"/>
              <a:gd name="connsiteY0" fmla="*/ 0 h 895350"/>
              <a:gd name="connsiteX1" fmla="*/ 2251868 w 2699543"/>
              <a:gd name="connsiteY1" fmla="*/ 0 h 895350"/>
              <a:gd name="connsiteX2" fmla="*/ 2699543 w 2699543"/>
              <a:gd name="connsiteY2" fmla="*/ 447675 h 895350"/>
              <a:gd name="connsiteX3" fmla="*/ 2251868 w 2699543"/>
              <a:gd name="connsiteY3" fmla="*/ 895350 h 895350"/>
              <a:gd name="connsiteX4" fmla="*/ 332581 w 2699543"/>
              <a:gd name="connsiteY4" fmla="*/ 895350 h 895350"/>
              <a:gd name="connsiteX5" fmla="*/ 16027 w 2699543"/>
              <a:gd name="connsiteY5" fmla="*/ 764229 h 895350"/>
              <a:gd name="connsiteX6" fmla="*/ 0 w 2699543"/>
              <a:gd name="connsiteY6" fmla="*/ 744805 h 895350"/>
              <a:gd name="connsiteX7" fmla="*/ 53948 w 2699543"/>
              <a:gd name="connsiteY7" fmla="*/ 737273 h 895350"/>
              <a:gd name="connsiteX8" fmla="*/ 1210819 w 2699543"/>
              <a:gd name="connsiteY8" fmla="*/ 28217 h 895350"/>
              <a:gd name="connsiteX9" fmla="*/ 1229560 w 2699543"/>
              <a:gd name="connsiteY9" fmla="*/ 0 h 895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99543" h="895350">
                <a:moveTo>
                  <a:pt x="1229560" y="0"/>
                </a:moveTo>
                <a:lnTo>
                  <a:pt x="2251868" y="0"/>
                </a:lnTo>
                <a:cubicBezTo>
                  <a:pt x="2499112" y="0"/>
                  <a:pt x="2699543" y="200431"/>
                  <a:pt x="2699543" y="447675"/>
                </a:cubicBezTo>
                <a:cubicBezTo>
                  <a:pt x="2699543" y="694919"/>
                  <a:pt x="2499112" y="895350"/>
                  <a:pt x="2251868" y="895350"/>
                </a:cubicBezTo>
                <a:lnTo>
                  <a:pt x="332581" y="895350"/>
                </a:lnTo>
                <a:cubicBezTo>
                  <a:pt x="208959" y="895350"/>
                  <a:pt x="97040" y="845242"/>
                  <a:pt x="16027" y="764229"/>
                </a:cubicBezTo>
                <a:lnTo>
                  <a:pt x="0" y="744805"/>
                </a:lnTo>
                <a:lnTo>
                  <a:pt x="53948" y="737273"/>
                </a:lnTo>
                <a:cubicBezTo>
                  <a:pt x="533871" y="647441"/>
                  <a:pt x="945847" y="386984"/>
                  <a:pt x="1210819" y="28217"/>
                </a:cubicBezTo>
                <a:lnTo>
                  <a:pt x="1229560" y="0"/>
                </a:lnTo>
                <a:close/>
              </a:path>
            </a:pathLst>
          </a:custGeom>
          <a:solidFill>
            <a:srgbClr val="FFED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rtl="1"/>
            <a:r>
              <a:rPr lang="fa-IR" sz="2000" dirty="0">
                <a:solidFill>
                  <a:schemeClr val="tx1"/>
                </a:solidFill>
                <a:cs typeface="B Nazanin" panose="00000400000000000000" pitchFamily="2" charset="-78"/>
              </a:rPr>
              <a:t>شافل کردن لیست</a:t>
            </a:r>
          </a:p>
          <a:p>
            <a:pPr algn="r" rtl="1"/>
            <a:r>
              <a:rPr lang="fa-IR" sz="2000" dirty="0">
                <a:solidFill>
                  <a:schemeClr val="tx1"/>
                </a:solidFill>
                <a:cs typeface="B Nazanin" panose="00000400000000000000" pitchFamily="2" charset="-78"/>
              </a:rPr>
              <a:t> تصاویر و برچسب ‌آن‌ها</a:t>
            </a:r>
          </a:p>
        </p:txBody>
      </p:sp>
      <p:sp>
        <p:nvSpPr>
          <p:cNvPr id="103" name="TextBox 102">
            <a:extLst>
              <a:ext uri="{FF2B5EF4-FFF2-40B4-BE49-F238E27FC236}">
                <a16:creationId xmlns:a16="http://schemas.microsoft.com/office/drawing/2014/main" id="{EC4E16D2-3F55-481D-827B-A9A4122701CF}"/>
              </a:ext>
            </a:extLst>
          </p:cNvPr>
          <p:cNvSpPr txBox="1"/>
          <p:nvPr/>
        </p:nvSpPr>
        <p:spPr>
          <a:xfrm>
            <a:off x="6854666" y="1976738"/>
            <a:ext cx="500722" cy="523220"/>
          </a:xfrm>
          <a:prstGeom prst="rect">
            <a:avLst/>
          </a:prstGeom>
          <a:noFill/>
        </p:spPr>
        <p:txBody>
          <a:bodyPr wrap="square" rtlCol="0">
            <a:spAutoFit/>
          </a:bodyPr>
          <a:lstStyle/>
          <a:p>
            <a:r>
              <a:rPr lang="fa-IR" sz="2800" dirty="0">
                <a:cs typeface="B Nazanin" panose="00000400000000000000" pitchFamily="2" charset="-78"/>
              </a:rPr>
              <a:t>1</a:t>
            </a:r>
            <a:endParaRPr lang="en-US" sz="2800" dirty="0">
              <a:cs typeface="B Nazanin" panose="00000400000000000000" pitchFamily="2" charset="-78"/>
            </a:endParaRPr>
          </a:p>
        </p:txBody>
      </p:sp>
      <p:sp>
        <p:nvSpPr>
          <p:cNvPr id="104" name="TextBox 103">
            <a:extLst>
              <a:ext uri="{FF2B5EF4-FFF2-40B4-BE49-F238E27FC236}">
                <a16:creationId xmlns:a16="http://schemas.microsoft.com/office/drawing/2014/main" id="{E4F73528-3ECC-4326-8779-AD822FE46247}"/>
              </a:ext>
            </a:extLst>
          </p:cNvPr>
          <p:cNvSpPr txBox="1"/>
          <p:nvPr/>
        </p:nvSpPr>
        <p:spPr>
          <a:xfrm>
            <a:off x="7314229" y="3216607"/>
            <a:ext cx="500722" cy="523220"/>
          </a:xfrm>
          <a:prstGeom prst="rect">
            <a:avLst/>
          </a:prstGeom>
          <a:noFill/>
        </p:spPr>
        <p:txBody>
          <a:bodyPr wrap="square" rtlCol="0">
            <a:spAutoFit/>
          </a:bodyPr>
          <a:lstStyle/>
          <a:p>
            <a:r>
              <a:rPr lang="fa-IR" sz="2800" dirty="0">
                <a:cs typeface="B Nazanin" panose="00000400000000000000" pitchFamily="2" charset="-78"/>
              </a:rPr>
              <a:t>2</a:t>
            </a:r>
            <a:endParaRPr lang="en-US" sz="2800" dirty="0">
              <a:cs typeface="B Nazanin" panose="00000400000000000000" pitchFamily="2" charset="-78"/>
            </a:endParaRPr>
          </a:p>
        </p:txBody>
      </p:sp>
      <p:sp>
        <p:nvSpPr>
          <p:cNvPr id="105" name="TextBox 104">
            <a:extLst>
              <a:ext uri="{FF2B5EF4-FFF2-40B4-BE49-F238E27FC236}">
                <a16:creationId xmlns:a16="http://schemas.microsoft.com/office/drawing/2014/main" id="{9C2ED8C3-4CD3-4706-A256-7A29258B6D82}"/>
              </a:ext>
            </a:extLst>
          </p:cNvPr>
          <p:cNvSpPr txBox="1"/>
          <p:nvPr/>
        </p:nvSpPr>
        <p:spPr>
          <a:xfrm>
            <a:off x="6770107" y="4415157"/>
            <a:ext cx="500722" cy="523220"/>
          </a:xfrm>
          <a:prstGeom prst="rect">
            <a:avLst/>
          </a:prstGeom>
          <a:noFill/>
        </p:spPr>
        <p:txBody>
          <a:bodyPr wrap="square" rtlCol="0">
            <a:spAutoFit/>
          </a:bodyPr>
          <a:lstStyle/>
          <a:p>
            <a:r>
              <a:rPr lang="fa-IR" sz="2800" dirty="0">
                <a:cs typeface="B Nazanin" panose="00000400000000000000" pitchFamily="2" charset="-78"/>
              </a:rPr>
              <a:t>3</a:t>
            </a:r>
            <a:endParaRPr lang="en-US" sz="2800" dirty="0">
              <a:cs typeface="B Nazanin" panose="00000400000000000000" pitchFamily="2" charset="-78"/>
            </a:endParaRPr>
          </a:p>
        </p:txBody>
      </p:sp>
      <p:sp>
        <p:nvSpPr>
          <p:cNvPr id="106" name="TextBox 105">
            <a:extLst>
              <a:ext uri="{FF2B5EF4-FFF2-40B4-BE49-F238E27FC236}">
                <a16:creationId xmlns:a16="http://schemas.microsoft.com/office/drawing/2014/main" id="{42983250-16F5-4632-A145-BAA3EC24485E}"/>
              </a:ext>
            </a:extLst>
          </p:cNvPr>
          <p:cNvSpPr txBox="1"/>
          <p:nvPr/>
        </p:nvSpPr>
        <p:spPr>
          <a:xfrm>
            <a:off x="5271451" y="4304636"/>
            <a:ext cx="500722" cy="523220"/>
          </a:xfrm>
          <a:prstGeom prst="rect">
            <a:avLst/>
          </a:prstGeom>
          <a:noFill/>
        </p:spPr>
        <p:txBody>
          <a:bodyPr wrap="square" rtlCol="0">
            <a:spAutoFit/>
          </a:bodyPr>
          <a:lstStyle/>
          <a:p>
            <a:r>
              <a:rPr lang="fa-IR" sz="2800" dirty="0">
                <a:cs typeface="B Nazanin" panose="00000400000000000000" pitchFamily="2" charset="-78"/>
              </a:rPr>
              <a:t>4</a:t>
            </a:r>
            <a:endParaRPr lang="en-US" sz="2800" dirty="0">
              <a:cs typeface="B Nazanin" panose="00000400000000000000" pitchFamily="2" charset="-78"/>
            </a:endParaRPr>
          </a:p>
        </p:txBody>
      </p:sp>
      <p:sp>
        <p:nvSpPr>
          <p:cNvPr id="107" name="TextBox 106">
            <a:extLst>
              <a:ext uri="{FF2B5EF4-FFF2-40B4-BE49-F238E27FC236}">
                <a16:creationId xmlns:a16="http://schemas.microsoft.com/office/drawing/2014/main" id="{82ACB546-698E-4798-8592-6046CADFCFF9}"/>
              </a:ext>
            </a:extLst>
          </p:cNvPr>
          <p:cNvSpPr txBox="1"/>
          <p:nvPr/>
        </p:nvSpPr>
        <p:spPr>
          <a:xfrm>
            <a:off x="4704598" y="3221620"/>
            <a:ext cx="500722" cy="523220"/>
          </a:xfrm>
          <a:prstGeom prst="rect">
            <a:avLst/>
          </a:prstGeom>
          <a:noFill/>
        </p:spPr>
        <p:txBody>
          <a:bodyPr wrap="square" rtlCol="0">
            <a:spAutoFit/>
          </a:bodyPr>
          <a:lstStyle/>
          <a:p>
            <a:r>
              <a:rPr lang="fa-IR" sz="2800" dirty="0">
                <a:cs typeface="B Nazanin" panose="00000400000000000000" pitchFamily="2" charset="-78"/>
              </a:rPr>
              <a:t>5</a:t>
            </a:r>
            <a:endParaRPr lang="en-US" sz="2800" dirty="0">
              <a:cs typeface="B Nazanin" panose="00000400000000000000" pitchFamily="2" charset="-78"/>
            </a:endParaRPr>
          </a:p>
        </p:txBody>
      </p:sp>
      <p:sp>
        <p:nvSpPr>
          <p:cNvPr id="108" name="TextBox 107">
            <a:extLst>
              <a:ext uri="{FF2B5EF4-FFF2-40B4-BE49-F238E27FC236}">
                <a16:creationId xmlns:a16="http://schemas.microsoft.com/office/drawing/2014/main" id="{78FE575F-67F1-4120-B55F-A96FFB798DC2}"/>
              </a:ext>
            </a:extLst>
          </p:cNvPr>
          <p:cNvSpPr txBox="1"/>
          <p:nvPr/>
        </p:nvSpPr>
        <p:spPr>
          <a:xfrm>
            <a:off x="5371367" y="1999596"/>
            <a:ext cx="500722" cy="523220"/>
          </a:xfrm>
          <a:prstGeom prst="rect">
            <a:avLst/>
          </a:prstGeom>
          <a:noFill/>
        </p:spPr>
        <p:txBody>
          <a:bodyPr wrap="square" rtlCol="0">
            <a:spAutoFit/>
          </a:bodyPr>
          <a:lstStyle/>
          <a:p>
            <a:r>
              <a:rPr lang="fa-IR" sz="2800" dirty="0">
                <a:cs typeface="B Nazanin" panose="00000400000000000000" pitchFamily="2" charset="-78"/>
              </a:rPr>
              <a:t>6</a:t>
            </a:r>
            <a:endParaRPr lang="en-US" sz="2800" dirty="0">
              <a:cs typeface="B Nazanin" panose="00000400000000000000" pitchFamily="2" charset="-78"/>
            </a:endParaRPr>
          </a:p>
        </p:txBody>
      </p:sp>
      <p:sp>
        <p:nvSpPr>
          <p:cNvPr id="109" name="TextBox 108">
            <a:extLst>
              <a:ext uri="{FF2B5EF4-FFF2-40B4-BE49-F238E27FC236}">
                <a16:creationId xmlns:a16="http://schemas.microsoft.com/office/drawing/2014/main" id="{AC7A60A0-7397-4154-9523-026BD8277356}"/>
              </a:ext>
            </a:extLst>
          </p:cNvPr>
          <p:cNvSpPr txBox="1"/>
          <p:nvPr/>
        </p:nvSpPr>
        <p:spPr>
          <a:xfrm>
            <a:off x="7417542" y="1773463"/>
            <a:ext cx="1797363" cy="707886"/>
          </a:xfrm>
          <a:prstGeom prst="rect">
            <a:avLst/>
          </a:prstGeom>
          <a:noFill/>
        </p:spPr>
        <p:txBody>
          <a:bodyPr wrap="square" rtlCol="1">
            <a:spAutoFit/>
          </a:bodyPr>
          <a:lstStyle/>
          <a:p>
            <a:pPr algn="r" rtl="1"/>
            <a:r>
              <a:rPr lang="fa-IR" sz="2000" dirty="0">
                <a:cs typeface="B Nazanin" panose="00000400000000000000" pitchFamily="2" charset="-78"/>
              </a:rPr>
              <a:t>خواندن تصاویر از پوشه مد نظر</a:t>
            </a:r>
          </a:p>
        </p:txBody>
      </p:sp>
      <p:sp>
        <p:nvSpPr>
          <p:cNvPr id="110" name="TextBox 109">
            <a:extLst>
              <a:ext uri="{FF2B5EF4-FFF2-40B4-BE49-F238E27FC236}">
                <a16:creationId xmlns:a16="http://schemas.microsoft.com/office/drawing/2014/main" id="{4851A8A8-E3A1-4A91-B1EB-D2EC64218098}"/>
              </a:ext>
            </a:extLst>
          </p:cNvPr>
          <p:cNvSpPr txBox="1"/>
          <p:nvPr/>
        </p:nvSpPr>
        <p:spPr>
          <a:xfrm>
            <a:off x="8063381" y="3155051"/>
            <a:ext cx="1645402" cy="646331"/>
          </a:xfrm>
          <a:prstGeom prst="rect">
            <a:avLst/>
          </a:prstGeom>
          <a:noFill/>
        </p:spPr>
        <p:txBody>
          <a:bodyPr wrap="square">
            <a:spAutoFit/>
          </a:bodyPr>
          <a:lstStyle/>
          <a:p>
            <a:pPr algn="r" rtl="1"/>
            <a:r>
              <a:rPr lang="fa-IR" dirty="0">
                <a:cs typeface="B Nazanin" panose="00000400000000000000" pitchFamily="2" charset="-78"/>
              </a:rPr>
              <a:t>تغییر اندازه تصاویر و برچسب گذاری آن‌ها</a:t>
            </a:r>
          </a:p>
        </p:txBody>
      </p:sp>
      <p:sp>
        <p:nvSpPr>
          <p:cNvPr id="2" name="TextBox 1">
            <a:extLst>
              <a:ext uri="{FF2B5EF4-FFF2-40B4-BE49-F238E27FC236}">
                <a16:creationId xmlns:a16="http://schemas.microsoft.com/office/drawing/2014/main" id="{8943F321-7445-404A-A4E8-B9E0C5319544}"/>
              </a:ext>
            </a:extLst>
          </p:cNvPr>
          <p:cNvSpPr txBox="1"/>
          <p:nvPr/>
        </p:nvSpPr>
        <p:spPr>
          <a:xfrm>
            <a:off x="3136509" y="1810529"/>
            <a:ext cx="2182035" cy="646331"/>
          </a:xfrm>
          <a:prstGeom prst="rect">
            <a:avLst/>
          </a:prstGeom>
          <a:noFill/>
        </p:spPr>
        <p:txBody>
          <a:bodyPr wrap="square" rtlCol="1">
            <a:spAutoFit/>
          </a:bodyPr>
          <a:lstStyle/>
          <a:p>
            <a:pPr algn="ctr"/>
            <a:r>
              <a:rPr lang="fa-IR" sz="1800" dirty="0">
                <a:solidFill>
                  <a:schemeClr val="tx1"/>
                </a:solidFill>
                <a:cs typeface="B Nazanin" panose="00000400000000000000" pitchFamily="2" charset="-78"/>
              </a:rPr>
              <a:t>جدا کردن 0.2 مجموعه داده برای اعتبارسنجی</a:t>
            </a:r>
          </a:p>
        </p:txBody>
      </p:sp>
      <p:sp>
        <p:nvSpPr>
          <p:cNvPr id="3" name="TextBox 2">
            <a:extLst>
              <a:ext uri="{FF2B5EF4-FFF2-40B4-BE49-F238E27FC236}">
                <a16:creationId xmlns:a16="http://schemas.microsoft.com/office/drawing/2014/main" id="{8686C41D-FFE3-456D-B280-24AA0655978A}"/>
              </a:ext>
            </a:extLst>
          </p:cNvPr>
          <p:cNvSpPr txBox="1"/>
          <p:nvPr/>
        </p:nvSpPr>
        <p:spPr>
          <a:xfrm>
            <a:off x="3162219" y="4332178"/>
            <a:ext cx="2393577" cy="646331"/>
          </a:xfrm>
          <a:prstGeom prst="rect">
            <a:avLst/>
          </a:prstGeom>
          <a:noFill/>
        </p:spPr>
        <p:txBody>
          <a:bodyPr wrap="square" rtlCol="1">
            <a:spAutoFit/>
          </a:bodyPr>
          <a:lstStyle/>
          <a:p>
            <a:pPr rtl="1"/>
            <a:r>
              <a:rPr lang="fa-IR" sz="1800" dirty="0">
                <a:solidFill>
                  <a:schemeClr val="tx1"/>
                </a:solidFill>
                <a:cs typeface="B Nazanin" panose="00000400000000000000" pitchFamily="2" charset="-78"/>
              </a:rPr>
              <a:t>ریختن برچسب‌ها و </a:t>
            </a:r>
          </a:p>
          <a:p>
            <a:pPr rtl="1"/>
            <a:r>
              <a:rPr lang="fa-IR" sz="1800" dirty="0">
                <a:solidFill>
                  <a:schemeClr val="tx1"/>
                </a:solidFill>
                <a:cs typeface="B Nazanin" panose="00000400000000000000" pitchFamily="2" charset="-78"/>
              </a:rPr>
              <a:t>تصاویر در آرایه‌های جداگانه</a:t>
            </a:r>
          </a:p>
        </p:txBody>
      </p:sp>
    </p:spTree>
    <p:extLst>
      <p:ext uri="{BB962C8B-B14F-4D97-AF65-F5344CB8AC3E}">
        <p14:creationId xmlns:p14="http://schemas.microsoft.com/office/powerpoint/2010/main" val="10956893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mph" presetSubtype="0" fill="hold" grpId="0" nodeType="clickEffect">
                                  <p:stCondLst>
                                    <p:cond delay="0"/>
                                  </p:stCondLst>
                                  <p:childTnLst>
                                    <p:animClr clrSpc="hsl" dir="cw">
                                      <p:cBhvr override="childStyle">
                                        <p:cTn id="6" dur="500" fill="hold"/>
                                        <p:tgtEl>
                                          <p:spTgt spid="98"/>
                                        </p:tgtEl>
                                        <p:attrNameLst>
                                          <p:attrName>style.color</p:attrName>
                                        </p:attrNameLst>
                                      </p:cBhvr>
                                      <p:by>
                                        <p:hsl h="0" s="-12549" l="-25098"/>
                                      </p:by>
                                    </p:animClr>
                                    <p:animClr clrSpc="hsl" dir="cw">
                                      <p:cBhvr>
                                        <p:cTn id="7" dur="500" fill="hold"/>
                                        <p:tgtEl>
                                          <p:spTgt spid="98"/>
                                        </p:tgtEl>
                                        <p:attrNameLst>
                                          <p:attrName>fillcolor</p:attrName>
                                        </p:attrNameLst>
                                      </p:cBhvr>
                                      <p:by>
                                        <p:hsl h="0" s="-12549" l="-25098"/>
                                      </p:by>
                                    </p:animClr>
                                    <p:animClr clrSpc="hsl" dir="cw">
                                      <p:cBhvr>
                                        <p:cTn id="8" dur="500" fill="hold"/>
                                        <p:tgtEl>
                                          <p:spTgt spid="98"/>
                                        </p:tgtEl>
                                        <p:attrNameLst>
                                          <p:attrName>stroke.color</p:attrName>
                                        </p:attrNameLst>
                                      </p:cBhvr>
                                      <p:by>
                                        <p:hsl h="0" s="-12549" l="-25098"/>
                                      </p:by>
                                    </p:animClr>
                                    <p:set>
                                      <p:cBhvr>
                                        <p:cTn id="9" dur="500" fill="hold"/>
                                        <p:tgtEl>
                                          <p:spTgt spid="98"/>
                                        </p:tgtEl>
                                        <p:attrNameLst>
                                          <p:attrName>fill.type</p:attrName>
                                        </p:attrNameLst>
                                      </p:cBhvr>
                                      <p:to>
                                        <p:strVal val="solid"/>
                                      </p:to>
                                    </p:set>
                                  </p:childTnLst>
                                </p:cTn>
                              </p:par>
                            </p:childTnLst>
                          </p:cTn>
                        </p:par>
                      </p:childTnLst>
                    </p:cTn>
                  </p:par>
                  <p:par>
                    <p:cTn id="10" fill="hold">
                      <p:stCondLst>
                        <p:cond delay="indefinite"/>
                      </p:stCondLst>
                      <p:childTnLst>
                        <p:par>
                          <p:cTn id="11" fill="hold">
                            <p:stCondLst>
                              <p:cond delay="0"/>
                            </p:stCondLst>
                            <p:childTnLst>
                              <p:par>
                                <p:cTn id="12" presetID="24" presetClass="emph" presetSubtype="0" fill="hold" grpId="0" nodeType="clickEffect">
                                  <p:stCondLst>
                                    <p:cond delay="0"/>
                                  </p:stCondLst>
                                  <p:childTnLst>
                                    <p:animClr clrSpc="hsl" dir="cw">
                                      <p:cBhvr override="childStyle">
                                        <p:cTn id="13" dur="500" fill="hold"/>
                                        <p:tgtEl>
                                          <p:spTgt spid="100"/>
                                        </p:tgtEl>
                                        <p:attrNameLst>
                                          <p:attrName>style.color</p:attrName>
                                        </p:attrNameLst>
                                      </p:cBhvr>
                                      <p:by>
                                        <p:hsl h="0" s="-12549" l="-25098"/>
                                      </p:by>
                                    </p:animClr>
                                    <p:animClr clrSpc="hsl" dir="cw">
                                      <p:cBhvr>
                                        <p:cTn id="14" dur="500" fill="hold"/>
                                        <p:tgtEl>
                                          <p:spTgt spid="100"/>
                                        </p:tgtEl>
                                        <p:attrNameLst>
                                          <p:attrName>fillcolor</p:attrName>
                                        </p:attrNameLst>
                                      </p:cBhvr>
                                      <p:by>
                                        <p:hsl h="0" s="-12549" l="-25098"/>
                                      </p:by>
                                    </p:animClr>
                                    <p:animClr clrSpc="hsl" dir="cw">
                                      <p:cBhvr>
                                        <p:cTn id="15" dur="500" fill="hold"/>
                                        <p:tgtEl>
                                          <p:spTgt spid="100"/>
                                        </p:tgtEl>
                                        <p:attrNameLst>
                                          <p:attrName>stroke.color</p:attrName>
                                        </p:attrNameLst>
                                      </p:cBhvr>
                                      <p:by>
                                        <p:hsl h="0" s="-12549" l="-25098"/>
                                      </p:by>
                                    </p:animClr>
                                    <p:set>
                                      <p:cBhvr>
                                        <p:cTn id="16" dur="500" fill="hold"/>
                                        <p:tgtEl>
                                          <p:spTgt spid="100"/>
                                        </p:tgtEl>
                                        <p:attrNameLst>
                                          <p:attrName>fill.type</p:attrName>
                                        </p:attrNameLst>
                                      </p:cBhvr>
                                      <p:to>
                                        <p:strVal val="solid"/>
                                      </p:to>
                                    </p:set>
                                  </p:childTnLst>
                                </p:cTn>
                              </p:par>
                            </p:childTnLst>
                          </p:cTn>
                        </p:par>
                      </p:childTnLst>
                    </p:cTn>
                  </p:par>
                  <p:par>
                    <p:cTn id="17" fill="hold">
                      <p:stCondLst>
                        <p:cond delay="indefinite"/>
                      </p:stCondLst>
                      <p:childTnLst>
                        <p:par>
                          <p:cTn id="18" fill="hold">
                            <p:stCondLst>
                              <p:cond delay="0"/>
                            </p:stCondLst>
                            <p:childTnLst>
                              <p:par>
                                <p:cTn id="19" presetID="24" presetClass="emph" presetSubtype="0" fill="hold" grpId="0" nodeType="clickEffect">
                                  <p:stCondLst>
                                    <p:cond delay="0"/>
                                  </p:stCondLst>
                                  <p:childTnLst>
                                    <p:animClr clrSpc="hsl" dir="cw">
                                      <p:cBhvr override="childStyle">
                                        <p:cTn id="20" dur="500" fill="hold"/>
                                        <p:tgtEl>
                                          <p:spTgt spid="102"/>
                                        </p:tgtEl>
                                        <p:attrNameLst>
                                          <p:attrName>style.color</p:attrName>
                                        </p:attrNameLst>
                                      </p:cBhvr>
                                      <p:by>
                                        <p:hsl h="0" s="-12549" l="-25098"/>
                                      </p:by>
                                    </p:animClr>
                                    <p:animClr clrSpc="hsl" dir="cw">
                                      <p:cBhvr>
                                        <p:cTn id="21" dur="500" fill="hold"/>
                                        <p:tgtEl>
                                          <p:spTgt spid="102"/>
                                        </p:tgtEl>
                                        <p:attrNameLst>
                                          <p:attrName>fillcolor</p:attrName>
                                        </p:attrNameLst>
                                      </p:cBhvr>
                                      <p:by>
                                        <p:hsl h="0" s="-12549" l="-25098"/>
                                      </p:by>
                                    </p:animClr>
                                    <p:animClr clrSpc="hsl" dir="cw">
                                      <p:cBhvr>
                                        <p:cTn id="22" dur="500" fill="hold"/>
                                        <p:tgtEl>
                                          <p:spTgt spid="102"/>
                                        </p:tgtEl>
                                        <p:attrNameLst>
                                          <p:attrName>stroke.color</p:attrName>
                                        </p:attrNameLst>
                                      </p:cBhvr>
                                      <p:by>
                                        <p:hsl h="0" s="-12549" l="-25098"/>
                                      </p:by>
                                    </p:animClr>
                                    <p:set>
                                      <p:cBhvr>
                                        <p:cTn id="23" dur="500" fill="hold"/>
                                        <p:tgtEl>
                                          <p:spTgt spid="102"/>
                                        </p:tgtEl>
                                        <p:attrNameLst>
                                          <p:attrName>fill.type</p:attrName>
                                        </p:attrNameLst>
                                      </p:cBhvr>
                                      <p:to>
                                        <p:strVal val="solid"/>
                                      </p:to>
                                    </p:set>
                                  </p:childTnLst>
                                </p:cTn>
                              </p:par>
                            </p:childTnLst>
                          </p:cTn>
                        </p:par>
                      </p:childTnLst>
                    </p:cTn>
                  </p:par>
                  <p:par>
                    <p:cTn id="24" fill="hold">
                      <p:stCondLst>
                        <p:cond delay="indefinite"/>
                      </p:stCondLst>
                      <p:childTnLst>
                        <p:par>
                          <p:cTn id="25" fill="hold">
                            <p:stCondLst>
                              <p:cond delay="0"/>
                            </p:stCondLst>
                            <p:childTnLst>
                              <p:par>
                                <p:cTn id="26" presetID="24" presetClass="emph" presetSubtype="0" fill="hold" grpId="0" nodeType="clickEffect">
                                  <p:stCondLst>
                                    <p:cond delay="0"/>
                                  </p:stCondLst>
                                  <p:childTnLst>
                                    <p:animClr clrSpc="hsl" dir="cw">
                                      <p:cBhvr override="childStyle">
                                        <p:cTn id="27" dur="500" fill="hold"/>
                                        <p:tgtEl>
                                          <p:spTgt spid="101"/>
                                        </p:tgtEl>
                                        <p:attrNameLst>
                                          <p:attrName>style.color</p:attrName>
                                        </p:attrNameLst>
                                      </p:cBhvr>
                                      <p:by>
                                        <p:hsl h="0" s="-12549" l="-25098"/>
                                      </p:by>
                                    </p:animClr>
                                    <p:animClr clrSpc="hsl" dir="cw">
                                      <p:cBhvr>
                                        <p:cTn id="28" dur="500" fill="hold"/>
                                        <p:tgtEl>
                                          <p:spTgt spid="101"/>
                                        </p:tgtEl>
                                        <p:attrNameLst>
                                          <p:attrName>fillcolor</p:attrName>
                                        </p:attrNameLst>
                                      </p:cBhvr>
                                      <p:by>
                                        <p:hsl h="0" s="-12549" l="-25098"/>
                                      </p:by>
                                    </p:animClr>
                                    <p:animClr clrSpc="hsl" dir="cw">
                                      <p:cBhvr>
                                        <p:cTn id="29" dur="500" fill="hold"/>
                                        <p:tgtEl>
                                          <p:spTgt spid="101"/>
                                        </p:tgtEl>
                                        <p:attrNameLst>
                                          <p:attrName>stroke.color</p:attrName>
                                        </p:attrNameLst>
                                      </p:cBhvr>
                                      <p:by>
                                        <p:hsl h="0" s="-12549" l="-25098"/>
                                      </p:by>
                                    </p:animClr>
                                    <p:set>
                                      <p:cBhvr>
                                        <p:cTn id="30" dur="500" fill="hold"/>
                                        <p:tgtEl>
                                          <p:spTgt spid="101"/>
                                        </p:tgtEl>
                                        <p:attrNameLst>
                                          <p:attrName>fill.type</p:attrName>
                                        </p:attrNameLst>
                                      </p:cBhvr>
                                      <p:to>
                                        <p:strVal val="solid"/>
                                      </p:to>
                                    </p:set>
                                  </p:childTnLst>
                                </p:cTn>
                              </p:par>
                            </p:childTnLst>
                          </p:cTn>
                        </p:par>
                      </p:childTnLst>
                    </p:cTn>
                  </p:par>
                  <p:par>
                    <p:cTn id="31" fill="hold">
                      <p:stCondLst>
                        <p:cond delay="indefinite"/>
                      </p:stCondLst>
                      <p:childTnLst>
                        <p:par>
                          <p:cTn id="32" fill="hold">
                            <p:stCondLst>
                              <p:cond delay="0"/>
                            </p:stCondLst>
                            <p:childTnLst>
                              <p:par>
                                <p:cTn id="33" presetID="24" presetClass="emph" presetSubtype="0" fill="hold" grpId="0" nodeType="clickEffect">
                                  <p:stCondLst>
                                    <p:cond delay="0"/>
                                  </p:stCondLst>
                                  <p:childTnLst>
                                    <p:animClr clrSpc="hsl" dir="cw">
                                      <p:cBhvr override="childStyle">
                                        <p:cTn id="34" dur="500" fill="hold"/>
                                        <p:tgtEl>
                                          <p:spTgt spid="99"/>
                                        </p:tgtEl>
                                        <p:attrNameLst>
                                          <p:attrName>style.color</p:attrName>
                                        </p:attrNameLst>
                                      </p:cBhvr>
                                      <p:by>
                                        <p:hsl h="0" s="-12549" l="-25098"/>
                                      </p:by>
                                    </p:animClr>
                                    <p:animClr clrSpc="hsl" dir="cw">
                                      <p:cBhvr>
                                        <p:cTn id="35" dur="500" fill="hold"/>
                                        <p:tgtEl>
                                          <p:spTgt spid="99"/>
                                        </p:tgtEl>
                                        <p:attrNameLst>
                                          <p:attrName>fillcolor</p:attrName>
                                        </p:attrNameLst>
                                      </p:cBhvr>
                                      <p:by>
                                        <p:hsl h="0" s="-12549" l="-25098"/>
                                      </p:by>
                                    </p:animClr>
                                    <p:animClr clrSpc="hsl" dir="cw">
                                      <p:cBhvr>
                                        <p:cTn id="36" dur="500" fill="hold"/>
                                        <p:tgtEl>
                                          <p:spTgt spid="99"/>
                                        </p:tgtEl>
                                        <p:attrNameLst>
                                          <p:attrName>stroke.color</p:attrName>
                                        </p:attrNameLst>
                                      </p:cBhvr>
                                      <p:by>
                                        <p:hsl h="0" s="-12549" l="-25098"/>
                                      </p:by>
                                    </p:animClr>
                                    <p:set>
                                      <p:cBhvr>
                                        <p:cTn id="37" dur="500" fill="hold"/>
                                        <p:tgtEl>
                                          <p:spTgt spid="99"/>
                                        </p:tgtEl>
                                        <p:attrNameLst>
                                          <p:attrName>fill.type</p:attrName>
                                        </p:attrNameLst>
                                      </p:cBhvr>
                                      <p:to>
                                        <p:strVal val="solid"/>
                                      </p:to>
                                    </p:set>
                                  </p:childTnLst>
                                </p:cTn>
                              </p:par>
                            </p:childTnLst>
                          </p:cTn>
                        </p:par>
                      </p:childTnLst>
                    </p:cTn>
                  </p:par>
                  <p:par>
                    <p:cTn id="38" fill="hold">
                      <p:stCondLst>
                        <p:cond delay="indefinite"/>
                      </p:stCondLst>
                      <p:childTnLst>
                        <p:par>
                          <p:cTn id="39" fill="hold">
                            <p:stCondLst>
                              <p:cond delay="0"/>
                            </p:stCondLst>
                            <p:childTnLst>
                              <p:par>
                                <p:cTn id="40" presetID="24" presetClass="emph" presetSubtype="0" fill="hold" grpId="0" nodeType="clickEffect">
                                  <p:stCondLst>
                                    <p:cond delay="0"/>
                                  </p:stCondLst>
                                  <p:childTnLst>
                                    <p:animClr clrSpc="hsl" dir="cw">
                                      <p:cBhvr override="childStyle">
                                        <p:cTn id="41" dur="500" fill="hold"/>
                                        <p:tgtEl>
                                          <p:spTgt spid="96"/>
                                        </p:tgtEl>
                                        <p:attrNameLst>
                                          <p:attrName>style.color</p:attrName>
                                        </p:attrNameLst>
                                      </p:cBhvr>
                                      <p:by>
                                        <p:hsl h="0" s="-12549" l="-25098"/>
                                      </p:by>
                                    </p:animClr>
                                    <p:animClr clrSpc="hsl" dir="cw">
                                      <p:cBhvr>
                                        <p:cTn id="42" dur="500" fill="hold"/>
                                        <p:tgtEl>
                                          <p:spTgt spid="96"/>
                                        </p:tgtEl>
                                        <p:attrNameLst>
                                          <p:attrName>fillcolor</p:attrName>
                                        </p:attrNameLst>
                                      </p:cBhvr>
                                      <p:by>
                                        <p:hsl h="0" s="-12549" l="-25098"/>
                                      </p:by>
                                    </p:animClr>
                                    <p:animClr clrSpc="hsl" dir="cw">
                                      <p:cBhvr>
                                        <p:cTn id="43" dur="500" fill="hold"/>
                                        <p:tgtEl>
                                          <p:spTgt spid="96"/>
                                        </p:tgtEl>
                                        <p:attrNameLst>
                                          <p:attrName>stroke.color</p:attrName>
                                        </p:attrNameLst>
                                      </p:cBhvr>
                                      <p:by>
                                        <p:hsl h="0" s="-12549" l="-25098"/>
                                      </p:by>
                                    </p:animClr>
                                    <p:set>
                                      <p:cBhvr>
                                        <p:cTn id="44" dur="500" fill="hold"/>
                                        <p:tgtEl>
                                          <p:spTgt spid="96"/>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 grpId="0" animBg="1"/>
      <p:bldP spid="98" grpId="0" animBg="1"/>
      <p:bldP spid="99" grpId="0" animBg="1"/>
      <p:bldP spid="100" grpId="0" animBg="1"/>
      <p:bldP spid="101" grpId="0" animBg="1"/>
      <p:bldP spid="10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ight Triangle 7"/>
          <p:cNvSpPr/>
          <p:nvPr/>
        </p:nvSpPr>
        <p:spPr>
          <a:xfrm>
            <a:off x="2407918" y="190245"/>
            <a:ext cx="721362" cy="869451"/>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cs typeface="B Nazanin" panose="00000400000000000000" pitchFamily="2" charset="-78"/>
            </a:endParaRPr>
          </a:p>
        </p:txBody>
      </p:sp>
      <p:sp>
        <p:nvSpPr>
          <p:cNvPr id="78" name="Parallelogram 77"/>
          <p:cNvSpPr/>
          <p:nvPr/>
        </p:nvSpPr>
        <p:spPr>
          <a:xfrm>
            <a:off x="-345440" y="6350000"/>
            <a:ext cx="1432560" cy="508000"/>
          </a:xfrm>
          <a:prstGeom prst="parallelogram">
            <a:avLst>
              <a:gd name="adj" fmla="val 47000"/>
            </a:avLst>
          </a:prstGeom>
          <a:solidFill>
            <a:srgbClr val="FFEDE1"/>
          </a:solidFill>
          <a:ln>
            <a:solidFill>
              <a:srgbClr val="FFED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B Nazanin" panose="00000400000000000000" pitchFamily="2" charset="-78"/>
            </a:endParaRPr>
          </a:p>
        </p:txBody>
      </p:sp>
      <p:sp>
        <p:nvSpPr>
          <p:cNvPr id="79" name="Parallelogram 78"/>
          <p:cNvSpPr/>
          <p:nvPr/>
        </p:nvSpPr>
        <p:spPr>
          <a:xfrm>
            <a:off x="-254000" y="6451600"/>
            <a:ext cx="1539240" cy="264160"/>
          </a:xfrm>
          <a:prstGeom prst="parallelogram">
            <a:avLst/>
          </a:prstGeom>
          <a:solidFill>
            <a:srgbClr val="B5838D"/>
          </a:solidFill>
          <a:ln>
            <a:solidFill>
              <a:srgbClr val="B583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a-IR" dirty="0">
                <a:solidFill>
                  <a:schemeClr val="tx1"/>
                </a:solidFill>
                <a:cs typeface="B Nazanin" panose="00000400000000000000" pitchFamily="2" charset="-78"/>
              </a:rPr>
              <a:t>12/31</a:t>
            </a:r>
            <a:endParaRPr lang="en-US" dirty="0">
              <a:solidFill>
                <a:schemeClr val="tx1"/>
              </a:solidFill>
              <a:cs typeface="B Nazanin" panose="00000400000000000000" pitchFamily="2" charset="-78"/>
            </a:endParaRPr>
          </a:p>
        </p:txBody>
      </p:sp>
      <p:sp>
        <p:nvSpPr>
          <p:cNvPr id="34" name="Flowchart: Manual Input 33"/>
          <p:cNvSpPr/>
          <p:nvPr/>
        </p:nvSpPr>
        <p:spPr>
          <a:xfrm rot="16200000">
            <a:off x="7097565" y="-4065142"/>
            <a:ext cx="1055033" cy="9133841"/>
          </a:xfrm>
          <a:prstGeom prst="flowChartManualInput">
            <a:avLst/>
          </a:prstGeom>
          <a:solidFill>
            <a:srgbClr val="828F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B Nazanin" panose="00000400000000000000" pitchFamily="2" charset="-78"/>
            </a:endParaRPr>
          </a:p>
        </p:txBody>
      </p:sp>
      <p:sp>
        <p:nvSpPr>
          <p:cNvPr id="38" name="Rectangle 37"/>
          <p:cNvSpPr/>
          <p:nvPr/>
        </p:nvSpPr>
        <p:spPr>
          <a:xfrm>
            <a:off x="2407920" y="154662"/>
            <a:ext cx="9784080" cy="685643"/>
          </a:xfrm>
          <a:prstGeom prst="rect">
            <a:avLst/>
          </a:prstGeom>
          <a:solidFill>
            <a:srgbClr val="FFED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rtl="1"/>
            <a:r>
              <a:rPr lang="fa-IR" sz="4000" dirty="0">
                <a:solidFill>
                  <a:schemeClr val="tx1"/>
                </a:solidFill>
                <a:cs typeface="B Nazanin" panose="00000400000000000000" pitchFamily="2" charset="-78"/>
              </a:rPr>
              <a:t>	شبکه تمام طراحی‌شده</a:t>
            </a:r>
            <a:endParaRPr lang="en-US" sz="4000" dirty="0">
              <a:solidFill>
                <a:schemeClr val="tx1"/>
              </a:solidFill>
              <a:cs typeface="B Nazanin" panose="00000400000000000000" pitchFamily="2" charset="-78"/>
            </a:endParaRPr>
          </a:p>
        </p:txBody>
      </p:sp>
      <p:sp>
        <p:nvSpPr>
          <p:cNvPr id="54" name="Flowchart: Connector 53">
            <a:extLst>
              <a:ext uri="{FF2B5EF4-FFF2-40B4-BE49-F238E27FC236}">
                <a16:creationId xmlns:a16="http://schemas.microsoft.com/office/drawing/2014/main" id="{3B048D29-D07E-4377-AF2B-2752562EC6B4}"/>
              </a:ext>
            </a:extLst>
          </p:cNvPr>
          <p:cNvSpPr/>
          <p:nvPr/>
        </p:nvSpPr>
        <p:spPr>
          <a:xfrm>
            <a:off x="4516063" y="6134406"/>
            <a:ext cx="269946" cy="284979"/>
          </a:xfrm>
          <a:prstGeom prst="flowChartConnector">
            <a:avLst/>
          </a:prstGeom>
          <a:solidFill>
            <a:srgbClr val="828F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cs typeface="B Nazanin" panose="00000400000000000000" pitchFamily="2" charset="-78"/>
            </a:endParaRPr>
          </a:p>
        </p:txBody>
      </p:sp>
      <p:sp>
        <p:nvSpPr>
          <p:cNvPr id="55" name="Flowchart: Connector 54">
            <a:extLst>
              <a:ext uri="{FF2B5EF4-FFF2-40B4-BE49-F238E27FC236}">
                <a16:creationId xmlns:a16="http://schemas.microsoft.com/office/drawing/2014/main" id="{CD85DB92-8BC2-4271-9BA7-9DBEF30E3A84}"/>
              </a:ext>
            </a:extLst>
          </p:cNvPr>
          <p:cNvSpPr/>
          <p:nvPr/>
        </p:nvSpPr>
        <p:spPr>
          <a:xfrm>
            <a:off x="11762949" y="6126807"/>
            <a:ext cx="269946" cy="284979"/>
          </a:xfrm>
          <a:prstGeom prst="flowChartConnector">
            <a:avLst/>
          </a:prstGeom>
          <a:solidFill>
            <a:srgbClr val="828F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cs typeface="B Nazanin" panose="00000400000000000000" pitchFamily="2" charset="-78"/>
            </a:endParaRPr>
          </a:p>
        </p:txBody>
      </p:sp>
      <p:cxnSp>
        <p:nvCxnSpPr>
          <p:cNvPr id="56" name="Straight Connector 55">
            <a:extLst>
              <a:ext uri="{FF2B5EF4-FFF2-40B4-BE49-F238E27FC236}">
                <a16:creationId xmlns:a16="http://schemas.microsoft.com/office/drawing/2014/main" id="{59067910-03E3-48B4-8415-91504B3E1430}"/>
              </a:ext>
            </a:extLst>
          </p:cNvPr>
          <p:cNvCxnSpPr>
            <a:stCxn id="54" idx="6"/>
            <a:endCxn id="55" idx="2"/>
          </p:cNvCxnSpPr>
          <p:nvPr/>
        </p:nvCxnSpPr>
        <p:spPr>
          <a:xfrm flipV="1">
            <a:off x="4786009" y="6269297"/>
            <a:ext cx="6976940" cy="7599"/>
          </a:xfrm>
          <a:prstGeom prst="line">
            <a:avLst/>
          </a:prstGeom>
          <a:ln w="57150">
            <a:solidFill>
              <a:srgbClr val="828FA6"/>
            </a:solidFill>
          </a:ln>
        </p:spPr>
        <p:style>
          <a:lnRef idx="1">
            <a:schemeClr val="accent1"/>
          </a:lnRef>
          <a:fillRef idx="0">
            <a:schemeClr val="accent1"/>
          </a:fillRef>
          <a:effectRef idx="0">
            <a:schemeClr val="accent1"/>
          </a:effectRef>
          <a:fontRef idx="minor">
            <a:schemeClr val="tx1"/>
          </a:fontRef>
        </p:style>
      </p:cxnSp>
      <p:sp>
        <p:nvSpPr>
          <p:cNvPr id="57" name="Flowchart: Connector 56">
            <a:extLst>
              <a:ext uri="{FF2B5EF4-FFF2-40B4-BE49-F238E27FC236}">
                <a16:creationId xmlns:a16="http://schemas.microsoft.com/office/drawing/2014/main" id="{C710D54B-04E1-4C82-9324-AF8DEE4730EE}"/>
              </a:ext>
            </a:extLst>
          </p:cNvPr>
          <p:cNvSpPr/>
          <p:nvPr/>
        </p:nvSpPr>
        <p:spPr>
          <a:xfrm>
            <a:off x="10673994" y="5801852"/>
            <a:ext cx="993916" cy="934890"/>
          </a:xfrm>
          <a:prstGeom prst="flowChartConnector">
            <a:avLst/>
          </a:prstGeom>
          <a:solidFill>
            <a:srgbClr val="FFFFFF"/>
          </a:solidFill>
          <a:ln w="28575">
            <a:solidFill>
              <a:srgbClr val="E8C2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a-IR" sz="1400" dirty="0">
                <a:solidFill>
                  <a:srgbClr val="212121"/>
                </a:solidFill>
                <a:cs typeface="B Nazanin" panose="00000400000000000000" pitchFamily="2" charset="-78"/>
              </a:rPr>
              <a:t>مقدمه</a:t>
            </a:r>
            <a:endParaRPr lang="en-US" sz="1400" dirty="0">
              <a:solidFill>
                <a:srgbClr val="212121"/>
              </a:solidFill>
              <a:cs typeface="B Nazanin" panose="00000400000000000000" pitchFamily="2" charset="-78"/>
            </a:endParaRPr>
          </a:p>
        </p:txBody>
      </p:sp>
      <p:sp>
        <p:nvSpPr>
          <p:cNvPr id="58" name="Flowchart: Connector 57">
            <a:extLst>
              <a:ext uri="{FF2B5EF4-FFF2-40B4-BE49-F238E27FC236}">
                <a16:creationId xmlns:a16="http://schemas.microsoft.com/office/drawing/2014/main" id="{605A9779-11A5-4F9F-ACCB-AEE46AE9BAF7}"/>
              </a:ext>
            </a:extLst>
          </p:cNvPr>
          <p:cNvSpPr/>
          <p:nvPr/>
        </p:nvSpPr>
        <p:spPr>
          <a:xfrm>
            <a:off x="9546898" y="5809451"/>
            <a:ext cx="993916" cy="934890"/>
          </a:xfrm>
          <a:prstGeom prst="flowChartConnector">
            <a:avLst/>
          </a:prstGeom>
          <a:solidFill>
            <a:srgbClr val="FFFFFF"/>
          </a:solidFill>
          <a:ln w="28575">
            <a:solidFill>
              <a:srgbClr val="E8C2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212121"/>
              </a:solidFill>
              <a:cs typeface="B Nazanin" panose="00000400000000000000" pitchFamily="2" charset="-78"/>
            </a:endParaRPr>
          </a:p>
        </p:txBody>
      </p:sp>
      <p:sp>
        <p:nvSpPr>
          <p:cNvPr id="59" name="Flowchart: Connector 58">
            <a:extLst>
              <a:ext uri="{FF2B5EF4-FFF2-40B4-BE49-F238E27FC236}">
                <a16:creationId xmlns:a16="http://schemas.microsoft.com/office/drawing/2014/main" id="{698F8C42-C52F-41D1-9306-30420182BFF1}"/>
              </a:ext>
            </a:extLst>
          </p:cNvPr>
          <p:cNvSpPr/>
          <p:nvPr/>
        </p:nvSpPr>
        <p:spPr>
          <a:xfrm>
            <a:off x="8400556" y="5801851"/>
            <a:ext cx="993916" cy="934890"/>
          </a:xfrm>
          <a:prstGeom prst="flowChartConnector">
            <a:avLst/>
          </a:prstGeom>
          <a:solidFill>
            <a:srgbClr val="FFFFFF"/>
          </a:solidFill>
          <a:ln w="28575">
            <a:solidFill>
              <a:srgbClr val="E8C2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a-IR" sz="1200" dirty="0">
              <a:solidFill>
                <a:srgbClr val="212121"/>
              </a:solidFill>
              <a:cs typeface="B Nazanin" panose="00000400000000000000" pitchFamily="2" charset="-78"/>
            </a:endParaRPr>
          </a:p>
        </p:txBody>
      </p:sp>
      <p:sp>
        <p:nvSpPr>
          <p:cNvPr id="60" name="Flowchart: Connector 59">
            <a:extLst>
              <a:ext uri="{FF2B5EF4-FFF2-40B4-BE49-F238E27FC236}">
                <a16:creationId xmlns:a16="http://schemas.microsoft.com/office/drawing/2014/main" id="{59CF8786-D8F6-4EEA-8DEB-4BE6BFBBB571}"/>
              </a:ext>
            </a:extLst>
          </p:cNvPr>
          <p:cNvSpPr/>
          <p:nvPr/>
        </p:nvSpPr>
        <p:spPr>
          <a:xfrm>
            <a:off x="7248278" y="5801851"/>
            <a:ext cx="993916" cy="934890"/>
          </a:xfrm>
          <a:prstGeom prst="flowChartConnector">
            <a:avLst/>
          </a:prstGeom>
          <a:solidFill>
            <a:srgbClr val="FFFFFF"/>
          </a:solidFill>
          <a:ln w="28575">
            <a:solidFill>
              <a:srgbClr val="E8C2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endParaRPr lang="en-US" sz="1400" dirty="0">
              <a:solidFill>
                <a:srgbClr val="212121"/>
              </a:solidFill>
              <a:cs typeface="B Nazanin" panose="00000400000000000000" pitchFamily="2" charset="-78"/>
            </a:endParaRPr>
          </a:p>
        </p:txBody>
      </p:sp>
      <p:sp>
        <p:nvSpPr>
          <p:cNvPr id="61" name="Flowchart: Connector 60">
            <a:extLst>
              <a:ext uri="{FF2B5EF4-FFF2-40B4-BE49-F238E27FC236}">
                <a16:creationId xmlns:a16="http://schemas.microsoft.com/office/drawing/2014/main" id="{53AA1A91-3EEC-4348-8DBE-A2BB7E880B7A}"/>
              </a:ext>
            </a:extLst>
          </p:cNvPr>
          <p:cNvSpPr/>
          <p:nvPr/>
        </p:nvSpPr>
        <p:spPr>
          <a:xfrm>
            <a:off x="6096000" y="5812314"/>
            <a:ext cx="993916" cy="934890"/>
          </a:xfrm>
          <a:prstGeom prst="flowChartConnector">
            <a:avLst/>
          </a:prstGeom>
          <a:solidFill>
            <a:srgbClr val="FFFFFF"/>
          </a:solidFill>
          <a:ln w="28575">
            <a:solidFill>
              <a:srgbClr val="E8C2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212121"/>
              </a:solidFill>
              <a:cs typeface="B Nazanin" panose="00000400000000000000" pitchFamily="2" charset="-78"/>
            </a:endParaRPr>
          </a:p>
        </p:txBody>
      </p:sp>
      <p:sp>
        <p:nvSpPr>
          <p:cNvPr id="62" name="Flowchart: Connector 61">
            <a:extLst>
              <a:ext uri="{FF2B5EF4-FFF2-40B4-BE49-F238E27FC236}">
                <a16:creationId xmlns:a16="http://schemas.microsoft.com/office/drawing/2014/main" id="{46783FF3-3C76-40BF-A07B-F447C92CD5C6}"/>
              </a:ext>
            </a:extLst>
          </p:cNvPr>
          <p:cNvSpPr/>
          <p:nvPr/>
        </p:nvSpPr>
        <p:spPr>
          <a:xfrm>
            <a:off x="4959281" y="5813679"/>
            <a:ext cx="993916" cy="934890"/>
          </a:xfrm>
          <a:prstGeom prst="flowChartConnector">
            <a:avLst/>
          </a:prstGeom>
          <a:solidFill>
            <a:srgbClr val="FFFFFF"/>
          </a:solidFill>
          <a:ln w="28575">
            <a:solidFill>
              <a:srgbClr val="E8C2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a-IR" sz="1400" dirty="0">
              <a:solidFill>
                <a:srgbClr val="212121"/>
              </a:solidFill>
              <a:cs typeface="B Nazanin" panose="00000400000000000000" pitchFamily="2" charset="-78"/>
            </a:endParaRPr>
          </a:p>
        </p:txBody>
      </p:sp>
      <p:sp>
        <p:nvSpPr>
          <p:cNvPr id="63" name="TextBox 62">
            <a:extLst>
              <a:ext uri="{FF2B5EF4-FFF2-40B4-BE49-F238E27FC236}">
                <a16:creationId xmlns:a16="http://schemas.microsoft.com/office/drawing/2014/main" id="{0761316B-14F9-45AA-B8CA-CA013F6996FB}"/>
              </a:ext>
            </a:extLst>
          </p:cNvPr>
          <p:cNvSpPr txBox="1"/>
          <p:nvPr/>
        </p:nvSpPr>
        <p:spPr>
          <a:xfrm>
            <a:off x="9610493" y="6007686"/>
            <a:ext cx="857314" cy="523220"/>
          </a:xfrm>
          <a:prstGeom prst="rect">
            <a:avLst/>
          </a:prstGeom>
          <a:noFill/>
        </p:spPr>
        <p:txBody>
          <a:bodyPr wrap="square" rtlCol="1">
            <a:spAutoFit/>
          </a:bodyPr>
          <a:lstStyle/>
          <a:p>
            <a:pPr algn="ctr" rtl="1"/>
            <a:r>
              <a:rPr lang="fa-IR" sz="1400" dirty="0">
                <a:solidFill>
                  <a:srgbClr val="212121"/>
                </a:solidFill>
                <a:cs typeface="B Nazanin" panose="00000400000000000000" pitchFamily="2" charset="-78"/>
              </a:rPr>
              <a:t>روش‌ها و الگوریتم‌ها</a:t>
            </a:r>
            <a:endParaRPr lang="en-US" sz="1400" dirty="0">
              <a:solidFill>
                <a:srgbClr val="212121"/>
              </a:solidFill>
              <a:cs typeface="B Nazanin" panose="00000400000000000000" pitchFamily="2" charset="-78"/>
            </a:endParaRPr>
          </a:p>
        </p:txBody>
      </p:sp>
      <p:sp>
        <p:nvSpPr>
          <p:cNvPr id="64" name="TextBox 63">
            <a:extLst>
              <a:ext uri="{FF2B5EF4-FFF2-40B4-BE49-F238E27FC236}">
                <a16:creationId xmlns:a16="http://schemas.microsoft.com/office/drawing/2014/main" id="{E11EAF5F-0919-4D36-8859-C7EB02300C17}"/>
              </a:ext>
            </a:extLst>
          </p:cNvPr>
          <p:cNvSpPr txBox="1"/>
          <p:nvPr/>
        </p:nvSpPr>
        <p:spPr>
          <a:xfrm>
            <a:off x="7359747" y="5998216"/>
            <a:ext cx="768157" cy="523220"/>
          </a:xfrm>
          <a:prstGeom prst="rect">
            <a:avLst/>
          </a:prstGeom>
          <a:noFill/>
        </p:spPr>
        <p:txBody>
          <a:bodyPr wrap="square" rtlCol="1">
            <a:spAutoFit/>
          </a:bodyPr>
          <a:lstStyle/>
          <a:p>
            <a:pPr algn="ctr" rtl="1"/>
            <a:r>
              <a:rPr lang="fa-IR" sz="1400" dirty="0">
                <a:solidFill>
                  <a:srgbClr val="212121"/>
                </a:solidFill>
                <a:cs typeface="B Nazanin" panose="00000400000000000000" pitchFamily="2" charset="-78"/>
              </a:rPr>
              <a:t>مدل شبکه عصبی</a:t>
            </a:r>
            <a:endParaRPr lang="en-US" sz="1400" dirty="0">
              <a:solidFill>
                <a:srgbClr val="212121"/>
              </a:solidFill>
              <a:cs typeface="B Nazanin" panose="00000400000000000000" pitchFamily="2" charset="-78"/>
            </a:endParaRPr>
          </a:p>
        </p:txBody>
      </p:sp>
      <p:sp>
        <p:nvSpPr>
          <p:cNvPr id="65" name="TextBox 64">
            <a:extLst>
              <a:ext uri="{FF2B5EF4-FFF2-40B4-BE49-F238E27FC236}">
                <a16:creationId xmlns:a16="http://schemas.microsoft.com/office/drawing/2014/main" id="{AC22EB03-1E7E-4E86-A81E-D5FB40546502}"/>
              </a:ext>
            </a:extLst>
          </p:cNvPr>
          <p:cNvSpPr txBox="1"/>
          <p:nvPr/>
        </p:nvSpPr>
        <p:spPr>
          <a:xfrm>
            <a:off x="6081090" y="5895160"/>
            <a:ext cx="1052410" cy="738664"/>
          </a:xfrm>
          <a:prstGeom prst="rect">
            <a:avLst/>
          </a:prstGeom>
          <a:noFill/>
        </p:spPr>
        <p:txBody>
          <a:bodyPr wrap="square" rtlCol="1">
            <a:spAutoFit/>
          </a:bodyPr>
          <a:lstStyle/>
          <a:p>
            <a:pPr algn="ctr" rtl="1"/>
            <a:r>
              <a:rPr lang="fa-IR" sz="1400" dirty="0">
                <a:solidFill>
                  <a:srgbClr val="212121"/>
                </a:solidFill>
                <a:cs typeface="B Nazanin" panose="00000400000000000000" pitchFamily="2" charset="-78"/>
              </a:rPr>
              <a:t>سیستم تشخیص خواب‌آلودگی</a:t>
            </a:r>
            <a:endParaRPr lang="en-US" sz="1400" dirty="0">
              <a:solidFill>
                <a:srgbClr val="212121"/>
              </a:solidFill>
              <a:cs typeface="B Nazanin" panose="00000400000000000000" pitchFamily="2" charset="-78"/>
            </a:endParaRPr>
          </a:p>
        </p:txBody>
      </p:sp>
      <p:sp>
        <p:nvSpPr>
          <p:cNvPr id="66" name="TextBox 65">
            <a:extLst>
              <a:ext uri="{FF2B5EF4-FFF2-40B4-BE49-F238E27FC236}">
                <a16:creationId xmlns:a16="http://schemas.microsoft.com/office/drawing/2014/main" id="{DA000F32-4758-4311-8228-AB53CC5EF7F8}"/>
              </a:ext>
            </a:extLst>
          </p:cNvPr>
          <p:cNvSpPr txBox="1"/>
          <p:nvPr/>
        </p:nvSpPr>
        <p:spPr>
          <a:xfrm>
            <a:off x="5070079" y="5890494"/>
            <a:ext cx="800328" cy="738664"/>
          </a:xfrm>
          <a:prstGeom prst="rect">
            <a:avLst/>
          </a:prstGeom>
          <a:noFill/>
        </p:spPr>
        <p:txBody>
          <a:bodyPr wrap="square" rtlCol="1">
            <a:spAutoFit/>
          </a:bodyPr>
          <a:lstStyle/>
          <a:p>
            <a:pPr algn="ctr"/>
            <a:r>
              <a:rPr lang="fa-IR" sz="1400" dirty="0">
                <a:solidFill>
                  <a:srgbClr val="212121"/>
                </a:solidFill>
                <a:cs typeface="B Nazanin" panose="00000400000000000000" pitchFamily="2" charset="-78"/>
              </a:rPr>
              <a:t>نتیجه‌گیری و پیشنهادات</a:t>
            </a:r>
          </a:p>
        </p:txBody>
      </p:sp>
      <p:sp>
        <p:nvSpPr>
          <p:cNvPr id="67" name="TextBox 66">
            <a:extLst>
              <a:ext uri="{FF2B5EF4-FFF2-40B4-BE49-F238E27FC236}">
                <a16:creationId xmlns:a16="http://schemas.microsoft.com/office/drawing/2014/main" id="{88CFD4E5-6853-4747-A4B3-8C54D418F259}"/>
              </a:ext>
            </a:extLst>
          </p:cNvPr>
          <p:cNvSpPr txBox="1"/>
          <p:nvPr/>
        </p:nvSpPr>
        <p:spPr>
          <a:xfrm>
            <a:off x="8487205" y="5907563"/>
            <a:ext cx="797754" cy="738664"/>
          </a:xfrm>
          <a:prstGeom prst="rect">
            <a:avLst/>
          </a:prstGeom>
          <a:noFill/>
        </p:spPr>
        <p:txBody>
          <a:bodyPr wrap="square" rtlCol="1">
            <a:spAutoFit/>
          </a:bodyPr>
          <a:lstStyle/>
          <a:p>
            <a:pPr algn="ctr" rtl="1"/>
            <a:r>
              <a:rPr lang="fa-IR" sz="1400" dirty="0">
                <a:solidFill>
                  <a:srgbClr val="212121"/>
                </a:solidFill>
                <a:cs typeface="B Nazanin" panose="00000400000000000000" pitchFamily="2" charset="-78"/>
              </a:rPr>
              <a:t>ابزارها و مجموعه داده</a:t>
            </a:r>
          </a:p>
        </p:txBody>
      </p:sp>
      <p:sp>
        <p:nvSpPr>
          <p:cNvPr id="68" name="Flowchart: Connector 67">
            <a:extLst>
              <a:ext uri="{FF2B5EF4-FFF2-40B4-BE49-F238E27FC236}">
                <a16:creationId xmlns:a16="http://schemas.microsoft.com/office/drawing/2014/main" id="{1BE7DF81-8BEF-40ED-91EE-CF6ABFE57A1E}"/>
              </a:ext>
            </a:extLst>
          </p:cNvPr>
          <p:cNvSpPr/>
          <p:nvPr/>
        </p:nvSpPr>
        <p:spPr>
          <a:xfrm>
            <a:off x="4516063" y="6134406"/>
            <a:ext cx="269946" cy="284979"/>
          </a:xfrm>
          <a:prstGeom prst="flowChartConnector">
            <a:avLst/>
          </a:prstGeom>
          <a:solidFill>
            <a:srgbClr val="828F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cs typeface="B Nazanin" panose="00000400000000000000" pitchFamily="2" charset="-78"/>
            </a:endParaRPr>
          </a:p>
        </p:txBody>
      </p:sp>
      <p:sp>
        <p:nvSpPr>
          <p:cNvPr id="73" name="Flowchart: Connector 72">
            <a:extLst>
              <a:ext uri="{FF2B5EF4-FFF2-40B4-BE49-F238E27FC236}">
                <a16:creationId xmlns:a16="http://schemas.microsoft.com/office/drawing/2014/main" id="{EF01D7B4-0077-4876-BFF0-76A67825848E}"/>
              </a:ext>
            </a:extLst>
          </p:cNvPr>
          <p:cNvSpPr/>
          <p:nvPr/>
        </p:nvSpPr>
        <p:spPr>
          <a:xfrm>
            <a:off x="11762949" y="6126807"/>
            <a:ext cx="269946" cy="284979"/>
          </a:xfrm>
          <a:prstGeom prst="flowChartConnector">
            <a:avLst/>
          </a:prstGeom>
          <a:solidFill>
            <a:srgbClr val="828F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cs typeface="B Nazanin" panose="00000400000000000000" pitchFamily="2" charset="-78"/>
            </a:endParaRPr>
          </a:p>
        </p:txBody>
      </p:sp>
      <p:cxnSp>
        <p:nvCxnSpPr>
          <p:cNvPr id="74" name="Straight Connector 73">
            <a:extLst>
              <a:ext uri="{FF2B5EF4-FFF2-40B4-BE49-F238E27FC236}">
                <a16:creationId xmlns:a16="http://schemas.microsoft.com/office/drawing/2014/main" id="{81DA0DC9-B8FE-4D3A-9BB0-BA4823B03343}"/>
              </a:ext>
            </a:extLst>
          </p:cNvPr>
          <p:cNvCxnSpPr>
            <a:stCxn id="68" idx="6"/>
            <a:endCxn id="73" idx="2"/>
          </p:cNvCxnSpPr>
          <p:nvPr/>
        </p:nvCxnSpPr>
        <p:spPr>
          <a:xfrm flipV="1">
            <a:off x="4786009" y="6269297"/>
            <a:ext cx="6976940" cy="7599"/>
          </a:xfrm>
          <a:prstGeom prst="line">
            <a:avLst/>
          </a:prstGeom>
          <a:ln w="57150">
            <a:solidFill>
              <a:srgbClr val="828FA6"/>
            </a:solidFill>
          </a:ln>
        </p:spPr>
        <p:style>
          <a:lnRef idx="1">
            <a:schemeClr val="accent1"/>
          </a:lnRef>
          <a:fillRef idx="0">
            <a:schemeClr val="accent1"/>
          </a:fillRef>
          <a:effectRef idx="0">
            <a:schemeClr val="accent1"/>
          </a:effectRef>
          <a:fontRef idx="minor">
            <a:schemeClr val="tx1"/>
          </a:fontRef>
        </p:style>
      </p:cxnSp>
      <p:sp>
        <p:nvSpPr>
          <p:cNvPr id="75" name="Flowchart: Connector 74">
            <a:extLst>
              <a:ext uri="{FF2B5EF4-FFF2-40B4-BE49-F238E27FC236}">
                <a16:creationId xmlns:a16="http://schemas.microsoft.com/office/drawing/2014/main" id="{89BDBB10-E3C2-42A5-83F6-0C3AE2166FAF}"/>
              </a:ext>
            </a:extLst>
          </p:cNvPr>
          <p:cNvSpPr/>
          <p:nvPr/>
        </p:nvSpPr>
        <p:spPr>
          <a:xfrm>
            <a:off x="10673994" y="5801852"/>
            <a:ext cx="993916" cy="934890"/>
          </a:xfrm>
          <a:prstGeom prst="flowChartConnector">
            <a:avLst/>
          </a:prstGeom>
          <a:solidFill>
            <a:srgbClr val="FFFFFF"/>
          </a:solidFill>
          <a:ln w="28575">
            <a:solidFill>
              <a:srgbClr val="E8C2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a-IR" sz="1400" dirty="0">
                <a:solidFill>
                  <a:srgbClr val="212121"/>
                </a:solidFill>
                <a:cs typeface="B Nazanin" panose="00000400000000000000" pitchFamily="2" charset="-78"/>
              </a:rPr>
              <a:t>مقدمه</a:t>
            </a:r>
            <a:endParaRPr lang="en-US" sz="1400" dirty="0">
              <a:solidFill>
                <a:srgbClr val="212121"/>
              </a:solidFill>
              <a:cs typeface="B Nazanin" panose="00000400000000000000" pitchFamily="2" charset="-78"/>
            </a:endParaRPr>
          </a:p>
        </p:txBody>
      </p:sp>
      <p:sp>
        <p:nvSpPr>
          <p:cNvPr id="76" name="Flowchart: Connector 75">
            <a:extLst>
              <a:ext uri="{FF2B5EF4-FFF2-40B4-BE49-F238E27FC236}">
                <a16:creationId xmlns:a16="http://schemas.microsoft.com/office/drawing/2014/main" id="{C235E524-E416-4416-9D2C-18D18BBFC4E4}"/>
              </a:ext>
            </a:extLst>
          </p:cNvPr>
          <p:cNvSpPr/>
          <p:nvPr/>
        </p:nvSpPr>
        <p:spPr>
          <a:xfrm>
            <a:off x="9546898" y="5809451"/>
            <a:ext cx="993916" cy="934890"/>
          </a:xfrm>
          <a:prstGeom prst="flowChartConnector">
            <a:avLst/>
          </a:prstGeom>
          <a:solidFill>
            <a:srgbClr val="FFFFFF"/>
          </a:solidFill>
          <a:ln w="28575">
            <a:solidFill>
              <a:srgbClr val="E8C2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212121"/>
              </a:solidFill>
              <a:cs typeface="B Nazanin" panose="00000400000000000000" pitchFamily="2" charset="-78"/>
            </a:endParaRPr>
          </a:p>
        </p:txBody>
      </p:sp>
      <p:sp>
        <p:nvSpPr>
          <p:cNvPr id="77" name="Flowchart: Connector 76">
            <a:extLst>
              <a:ext uri="{FF2B5EF4-FFF2-40B4-BE49-F238E27FC236}">
                <a16:creationId xmlns:a16="http://schemas.microsoft.com/office/drawing/2014/main" id="{66E91D58-6B72-479D-A8D7-33FDD1CB2EB8}"/>
              </a:ext>
            </a:extLst>
          </p:cNvPr>
          <p:cNvSpPr/>
          <p:nvPr/>
        </p:nvSpPr>
        <p:spPr>
          <a:xfrm>
            <a:off x="8400556" y="5801851"/>
            <a:ext cx="993916" cy="934890"/>
          </a:xfrm>
          <a:prstGeom prst="flowChartConnector">
            <a:avLst/>
          </a:prstGeom>
          <a:solidFill>
            <a:schemeClr val="bg1"/>
          </a:solidFill>
          <a:ln w="28575">
            <a:solidFill>
              <a:srgbClr val="E8C2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a-IR" sz="1200" dirty="0">
              <a:solidFill>
                <a:srgbClr val="212121"/>
              </a:solidFill>
              <a:cs typeface="B Nazanin" panose="00000400000000000000" pitchFamily="2" charset="-78"/>
            </a:endParaRPr>
          </a:p>
        </p:txBody>
      </p:sp>
      <p:sp>
        <p:nvSpPr>
          <p:cNvPr id="80" name="Flowchart: Connector 79">
            <a:extLst>
              <a:ext uri="{FF2B5EF4-FFF2-40B4-BE49-F238E27FC236}">
                <a16:creationId xmlns:a16="http://schemas.microsoft.com/office/drawing/2014/main" id="{EF45EB47-FC65-499A-9959-03B97D1D154D}"/>
              </a:ext>
            </a:extLst>
          </p:cNvPr>
          <p:cNvSpPr/>
          <p:nvPr/>
        </p:nvSpPr>
        <p:spPr>
          <a:xfrm>
            <a:off x="7248278" y="5801851"/>
            <a:ext cx="993916" cy="934890"/>
          </a:xfrm>
          <a:prstGeom prst="flowChartConnector">
            <a:avLst/>
          </a:prstGeom>
          <a:solidFill>
            <a:srgbClr val="E8C2CA"/>
          </a:solidFill>
          <a:ln w="28575">
            <a:solidFill>
              <a:srgbClr val="E8C2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endParaRPr lang="en-US" sz="1400" dirty="0">
              <a:solidFill>
                <a:srgbClr val="212121"/>
              </a:solidFill>
              <a:cs typeface="B Nazanin" panose="00000400000000000000" pitchFamily="2" charset="-78"/>
            </a:endParaRPr>
          </a:p>
        </p:txBody>
      </p:sp>
      <p:sp>
        <p:nvSpPr>
          <p:cNvPr id="81" name="Flowchart: Connector 80">
            <a:extLst>
              <a:ext uri="{FF2B5EF4-FFF2-40B4-BE49-F238E27FC236}">
                <a16:creationId xmlns:a16="http://schemas.microsoft.com/office/drawing/2014/main" id="{8BA8EA07-BBA4-4C3D-953D-01BDAC319E5C}"/>
              </a:ext>
            </a:extLst>
          </p:cNvPr>
          <p:cNvSpPr/>
          <p:nvPr/>
        </p:nvSpPr>
        <p:spPr>
          <a:xfrm>
            <a:off x="6096000" y="5812314"/>
            <a:ext cx="993916" cy="934890"/>
          </a:xfrm>
          <a:prstGeom prst="flowChartConnector">
            <a:avLst/>
          </a:prstGeom>
          <a:solidFill>
            <a:srgbClr val="FFFFFF"/>
          </a:solidFill>
          <a:ln w="28575">
            <a:solidFill>
              <a:srgbClr val="E8C2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212121"/>
              </a:solidFill>
              <a:cs typeface="B Nazanin" panose="00000400000000000000" pitchFamily="2" charset="-78"/>
            </a:endParaRPr>
          </a:p>
        </p:txBody>
      </p:sp>
      <p:sp>
        <p:nvSpPr>
          <p:cNvPr id="82" name="Flowchart: Connector 81">
            <a:extLst>
              <a:ext uri="{FF2B5EF4-FFF2-40B4-BE49-F238E27FC236}">
                <a16:creationId xmlns:a16="http://schemas.microsoft.com/office/drawing/2014/main" id="{028B650D-39D4-4012-90CF-F57BE01B9139}"/>
              </a:ext>
            </a:extLst>
          </p:cNvPr>
          <p:cNvSpPr/>
          <p:nvPr/>
        </p:nvSpPr>
        <p:spPr>
          <a:xfrm>
            <a:off x="4959281" y="5813679"/>
            <a:ext cx="993916" cy="934890"/>
          </a:xfrm>
          <a:prstGeom prst="flowChartConnector">
            <a:avLst/>
          </a:prstGeom>
          <a:solidFill>
            <a:srgbClr val="FFFFFF"/>
          </a:solidFill>
          <a:ln w="28575">
            <a:solidFill>
              <a:srgbClr val="E8C2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a-IR" sz="1400" dirty="0">
              <a:solidFill>
                <a:srgbClr val="212121"/>
              </a:solidFill>
              <a:cs typeface="B Nazanin" panose="00000400000000000000" pitchFamily="2" charset="-78"/>
            </a:endParaRPr>
          </a:p>
        </p:txBody>
      </p:sp>
      <p:sp>
        <p:nvSpPr>
          <p:cNvPr id="83" name="TextBox 82">
            <a:extLst>
              <a:ext uri="{FF2B5EF4-FFF2-40B4-BE49-F238E27FC236}">
                <a16:creationId xmlns:a16="http://schemas.microsoft.com/office/drawing/2014/main" id="{EF8D852E-E646-432A-AE46-77A59F13409E}"/>
              </a:ext>
            </a:extLst>
          </p:cNvPr>
          <p:cNvSpPr txBox="1"/>
          <p:nvPr/>
        </p:nvSpPr>
        <p:spPr>
          <a:xfrm>
            <a:off x="9610493" y="6007686"/>
            <a:ext cx="857314" cy="523220"/>
          </a:xfrm>
          <a:prstGeom prst="rect">
            <a:avLst/>
          </a:prstGeom>
          <a:noFill/>
        </p:spPr>
        <p:txBody>
          <a:bodyPr wrap="square" rtlCol="1">
            <a:spAutoFit/>
          </a:bodyPr>
          <a:lstStyle/>
          <a:p>
            <a:pPr algn="ctr" rtl="1"/>
            <a:r>
              <a:rPr lang="fa-IR" sz="1400" dirty="0">
                <a:solidFill>
                  <a:srgbClr val="212121"/>
                </a:solidFill>
                <a:cs typeface="B Nazanin" panose="00000400000000000000" pitchFamily="2" charset="-78"/>
              </a:rPr>
              <a:t>روش‌ها و الگوریتم‌ها</a:t>
            </a:r>
            <a:endParaRPr lang="en-US" sz="1400" dirty="0">
              <a:solidFill>
                <a:srgbClr val="212121"/>
              </a:solidFill>
              <a:cs typeface="B Nazanin" panose="00000400000000000000" pitchFamily="2" charset="-78"/>
            </a:endParaRPr>
          </a:p>
        </p:txBody>
      </p:sp>
      <p:sp>
        <p:nvSpPr>
          <p:cNvPr id="84" name="TextBox 83">
            <a:extLst>
              <a:ext uri="{FF2B5EF4-FFF2-40B4-BE49-F238E27FC236}">
                <a16:creationId xmlns:a16="http://schemas.microsoft.com/office/drawing/2014/main" id="{CDA587ED-1829-4125-8792-6DDB4D7E861A}"/>
              </a:ext>
            </a:extLst>
          </p:cNvPr>
          <p:cNvSpPr txBox="1"/>
          <p:nvPr/>
        </p:nvSpPr>
        <p:spPr>
          <a:xfrm>
            <a:off x="7359747" y="5998216"/>
            <a:ext cx="768157" cy="523220"/>
          </a:xfrm>
          <a:prstGeom prst="rect">
            <a:avLst/>
          </a:prstGeom>
          <a:noFill/>
        </p:spPr>
        <p:txBody>
          <a:bodyPr wrap="square" rtlCol="1">
            <a:spAutoFit/>
          </a:bodyPr>
          <a:lstStyle/>
          <a:p>
            <a:pPr algn="ctr" rtl="1"/>
            <a:r>
              <a:rPr lang="fa-IR" sz="1400" dirty="0">
                <a:solidFill>
                  <a:srgbClr val="212121"/>
                </a:solidFill>
                <a:cs typeface="B Nazanin" panose="00000400000000000000" pitchFamily="2" charset="-78"/>
              </a:rPr>
              <a:t>مدل شبکه عصبی</a:t>
            </a:r>
            <a:endParaRPr lang="en-US" sz="1400" dirty="0">
              <a:solidFill>
                <a:srgbClr val="212121"/>
              </a:solidFill>
              <a:cs typeface="B Nazanin" panose="00000400000000000000" pitchFamily="2" charset="-78"/>
            </a:endParaRPr>
          </a:p>
        </p:txBody>
      </p:sp>
      <p:sp>
        <p:nvSpPr>
          <p:cNvPr id="85" name="TextBox 84">
            <a:extLst>
              <a:ext uri="{FF2B5EF4-FFF2-40B4-BE49-F238E27FC236}">
                <a16:creationId xmlns:a16="http://schemas.microsoft.com/office/drawing/2014/main" id="{7A86BB72-9726-410A-AFAC-F1D79410F866}"/>
              </a:ext>
            </a:extLst>
          </p:cNvPr>
          <p:cNvSpPr txBox="1"/>
          <p:nvPr/>
        </p:nvSpPr>
        <p:spPr>
          <a:xfrm>
            <a:off x="6081090" y="5895160"/>
            <a:ext cx="1052410" cy="738664"/>
          </a:xfrm>
          <a:prstGeom prst="rect">
            <a:avLst/>
          </a:prstGeom>
          <a:noFill/>
        </p:spPr>
        <p:txBody>
          <a:bodyPr wrap="square" rtlCol="1">
            <a:spAutoFit/>
          </a:bodyPr>
          <a:lstStyle/>
          <a:p>
            <a:pPr algn="ctr" rtl="1"/>
            <a:r>
              <a:rPr lang="fa-IR" sz="1400" dirty="0">
                <a:solidFill>
                  <a:srgbClr val="212121"/>
                </a:solidFill>
                <a:cs typeface="B Nazanin" panose="00000400000000000000" pitchFamily="2" charset="-78"/>
              </a:rPr>
              <a:t>سیستم تشخیص خواب‌آلودگی</a:t>
            </a:r>
            <a:endParaRPr lang="en-US" sz="1400" dirty="0">
              <a:solidFill>
                <a:srgbClr val="212121"/>
              </a:solidFill>
              <a:cs typeface="B Nazanin" panose="00000400000000000000" pitchFamily="2" charset="-78"/>
            </a:endParaRPr>
          </a:p>
        </p:txBody>
      </p:sp>
      <p:sp>
        <p:nvSpPr>
          <p:cNvPr id="86" name="TextBox 85">
            <a:extLst>
              <a:ext uri="{FF2B5EF4-FFF2-40B4-BE49-F238E27FC236}">
                <a16:creationId xmlns:a16="http://schemas.microsoft.com/office/drawing/2014/main" id="{F13A61F5-14A1-4CF9-94AF-45BD9A40C4B7}"/>
              </a:ext>
            </a:extLst>
          </p:cNvPr>
          <p:cNvSpPr txBox="1"/>
          <p:nvPr/>
        </p:nvSpPr>
        <p:spPr>
          <a:xfrm>
            <a:off x="5070079" y="5890494"/>
            <a:ext cx="800328" cy="738664"/>
          </a:xfrm>
          <a:prstGeom prst="rect">
            <a:avLst/>
          </a:prstGeom>
          <a:noFill/>
        </p:spPr>
        <p:txBody>
          <a:bodyPr wrap="square" rtlCol="1">
            <a:spAutoFit/>
          </a:bodyPr>
          <a:lstStyle/>
          <a:p>
            <a:pPr algn="ctr"/>
            <a:r>
              <a:rPr lang="fa-IR" sz="1400" dirty="0">
                <a:solidFill>
                  <a:srgbClr val="212121"/>
                </a:solidFill>
                <a:cs typeface="B Nazanin" panose="00000400000000000000" pitchFamily="2" charset="-78"/>
              </a:rPr>
              <a:t>نتیجه‌گیری و پیشنهادات</a:t>
            </a:r>
          </a:p>
        </p:txBody>
      </p:sp>
      <p:sp>
        <p:nvSpPr>
          <p:cNvPr id="87" name="TextBox 86">
            <a:extLst>
              <a:ext uri="{FF2B5EF4-FFF2-40B4-BE49-F238E27FC236}">
                <a16:creationId xmlns:a16="http://schemas.microsoft.com/office/drawing/2014/main" id="{E7771BE8-903F-4430-87DE-796C3A003164}"/>
              </a:ext>
            </a:extLst>
          </p:cNvPr>
          <p:cNvSpPr txBox="1"/>
          <p:nvPr/>
        </p:nvSpPr>
        <p:spPr>
          <a:xfrm>
            <a:off x="8384997" y="5983155"/>
            <a:ext cx="975315" cy="523220"/>
          </a:xfrm>
          <a:prstGeom prst="rect">
            <a:avLst/>
          </a:prstGeom>
          <a:noFill/>
        </p:spPr>
        <p:txBody>
          <a:bodyPr wrap="square" rtlCol="1">
            <a:spAutoFit/>
          </a:bodyPr>
          <a:lstStyle/>
          <a:p>
            <a:pPr algn="ctr" rtl="1"/>
            <a:r>
              <a:rPr lang="fa-IR" sz="1400" dirty="0">
                <a:solidFill>
                  <a:srgbClr val="212121"/>
                </a:solidFill>
                <a:cs typeface="B Nazanin" panose="00000400000000000000" pitchFamily="2" charset="-78"/>
              </a:rPr>
              <a:t>ابزارها و مجموعه داده</a:t>
            </a:r>
          </a:p>
        </p:txBody>
      </p:sp>
      <p:pic>
        <p:nvPicPr>
          <p:cNvPr id="69" name="Content Placeholder 2">
            <a:extLst>
              <a:ext uri="{FF2B5EF4-FFF2-40B4-BE49-F238E27FC236}">
                <a16:creationId xmlns:a16="http://schemas.microsoft.com/office/drawing/2014/main" id="{C8B5A6C3-52BD-45FF-BC87-1DFD842CE802}"/>
              </a:ext>
            </a:extLst>
          </p:cNvPr>
          <p:cNvPicPr>
            <a:picLocks noChangeAspect="1"/>
          </p:cNvPicPr>
          <p:nvPr/>
        </p:nvPicPr>
        <p:blipFill>
          <a:blip r:embed="rId3"/>
          <a:stretch>
            <a:fillRect/>
          </a:stretch>
        </p:blipFill>
        <p:spPr>
          <a:xfrm>
            <a:off x="1683071" y="1224584"/>
            <a:ext cx="9333431" cy="4420416"/>
          </a:xfrm>
          <a:prstGeom prst="rect">
            <a:avLst/>
          </a:prstGeom>
        </p:spPr>
      </p:pic>
    </p:spTree>
    <p:extLst>
      <p:ext uri="{BB962C8B-B14F-4D97-AF65-F5344CB8AC3E}">
        <p14:creationId xmlns:p14="http://schemas.microsoft.com/office/powerpoint/2010/main" val="852140591"/>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Right Triangle 7"/>
          <p:cNvSpPr/>
          <p:nvPr/>
        </p:nvSpPr>
        <p:spPr>
          <a:xfrm>
            <a:off x="2407918" y="190245"/>
            <a:ext cx="721362" cy="869451"/>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cs typeface="B Nazanin" panose="00000400000000000000" pitchFamily="2" charset="-78"/>
            </a:endParaRPr>
          </a:p>
        </p:txBody>
      </p:sp>
      <p:sp>
        <p:nvSpPr>
          <p:cNvPr id="78" name="Parallelogram 77"/>
          <p:cNvSpPr/>
          <p:nvPr/>
        </p:nvSpPr>
        <p:spPr>
          <a:xfrm>
            <a:off x="-345440" y="6350000"/>
            <a:ext cx="1432560" cy="508000"/>
          </a:xfrm>
          <a:prstGeom prst="parallelogram">
            <a:avLst>
              <a:gd name="adj" fmla="val 47000"/>
            </a:avLst>
          </a:prstGeom>
          <a:solidFill>
            <a:srgbClr val="FFEDE1"/>
          </a:solidFill>
          <a:ln>
            <a:solidFill>
              <a:srgbClr val="FFED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B Nazanin" panose="00000400000000000000" pitchFamily="2" charset="-78"/>
            </a:endParaRPr>
          </a:p>
        </p:txBody>
      </p:sp>
      <p:sp>
        <p:nvSpPr>
          <p:cNvPr id="79" name="Parallelogram 78"/>
          <p:cNvSpPr/>
          <p:nvPr/>
        </p:nvSpPr>
        <p:spPr>
          <a:xfrm>
            <a:off x="-254000" y="6451600"/>
            <a:ext cx="1539240" cy="264160"/>
          </a:xfrm>
          <a:prstGeom prst="parallelogram">
            <a:avLst/>
          </a:prstGeom>
          <a:solidFill>
            <a:srgbClr val="B5838D"/>
          </a:solidFill>
          <a:ln>
            <a:solidFill>
              <a:srgbClr val="B583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a-IR" dirty="0">
                <a:solidFill>
                  <a:schemeClr val="tx1"/>
                </a:solidFill>
                <a:cs typeface="B Nazanin" panose="00000400000000000000" pitchFamily="2" charset="-78"/>
              </a:rPr>
              <a:t>12/31</a:t>
            </a:r>
            <a:endParaRPr lang="en-US" dirty="0">
              <a:solidFill>
                <a:schemeClr val="tx1"/>
              </a:solidFill>
              <a:cs typeface="B Nazanin" panose="00000400000000000000" pitchFamily="2" charset="-78"/>
            </a:endParaRPr>
          </a:p>
        </p:txBody>
      </p:sp>
      <p:sp>
        <p:nvSpPr>
          <p:cNvPr id="34" name="Flowchart: Manual Input 33"/>
          <p:cNvSpPr/>
          <p:nvPr/>
        </p:nvSpPr>
        <p:spPr>
          <a:xfrm rot="16200000">
            <a:off x="7097565" y="-4065142"/>
            <a:ext cx="1055033" cy="9133841"/>
          </a:xfrm>
          <a:prstGeom prst="flowChartManualInput">
            <a:avLst/>
          </a:prstGeom>
          <a:solidFill>
            <a:srgbClr val="828F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B Nazanin" panose="00000400000000000000" pitchFamily="2" charset="-78"/>
            </a:endParaRPr>
          </a:p>
        </p:txBody>
      </p:sp>
      <p:sp>
        <p:nvSpPr>
          <p:cNvPr id="38" name="Rectangle 37"/>
          <p:cNvSpPr/>
          <p:nvPr/>
        </p:nvSpPr>
        <p:spPr>
          <a:xfrm>
            <a:off x="2407920" y="154662"/>
            <a:ext cx="9784080" cy="685643"/>
          </a:xfrm>
          <a:prstGeom prst="rect">
            <a:avLst/>
          </a:prstGeom>
          <a:solidFill>
            <a:srgbClr val="FFED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rtl="1"/>
            <a:r>
              <a:rPr lang="fa-IR" sz="4000" dirty="0">
                <a:solidFill>
                  <a:schemeClr val="tx1"/>
                </a:solidFill>
                <a:cs typeface="B Nazanin" panose="00000400000000000000" pitchFamily="2" charset="-78"/>
              </a:rPr>
              <a:t>	شبکه تمام طراحی‌شده</a:t>
            </a:r>
            <a:endParaRPr lang="en-US" sz="4000" dirty="0">
              <a:solidFill>
                <a:schemeClr val="tx1"/>
              </a:solidFill>
              <a:cs typeface="B Nazanin" panose="00000400000000000000" pitchFamily="2" charset="-78"/>
            </a:endParaRPr>
          </a:p>
        </p:txBody>
      </p:sp>
      <p:sp>
        <p:nvSpPr>
          <p:cNvPr id="54" name="Flowchart: Connector 53">
            <a:extLst>
              <a:ext uri="{FF2B5EF4-FFF2-40B4-BE49-F238E27FC236}">
                <a16:creationId xmlns:a16="http://schemas.microsoft.com/office/drawing/2014/main" id="{3B048D29-D07E-4377-AF2B-2752562EC6B4}"/>
              </a:ext>
            </a:extLst>
          </p:cNvPr>
          <p:cNvSpPr/>
          <p:nvPr/>
        </p:nvSpPr>
        <p:spPr>
          <a:xfrm>
            <a:off x="4516063" y="6134406"/>
            <a:ext cx="269946" cy="284979"/>
          </a:xfrm>
          <a:prstGeom prst="flowChartConnector">
            <a:avLst/>
          </a:prstGeom>
          <a:solidFill>
            <a:srgbClr val="828F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cs typeface="B Nazanin" panose="00000400000000000000" pitchFamily="2" charset="-78"/>
            </a:endParaRPr>
          </a:p>
        </p:txBody>
      </p:sp>
      <p:sp>
        <p:nvSpPr>
          <p:cNvPr id="55" name="Flowchart: Connector 54">
            <a:extLst>
              <a:ext uri="{FF2B5EF4-FFF2-40B4-BE49-F238E27FC236}">
                <a16:creationId xmlns:a16="http://schemas.microsoft.com/office/drawing/2014/main" id="{CD85DB92-8BC2-4271-9BA7-9DBEF30E3A84}"/>
              </a:ext>
            </a:extLst>
          </p:cNvPr>
          <p:cNvSpPr/>
          <p:nvPr/>
        </p:nvSpPr>
        <p:spPr>
          <a:xfrm>
            <a:off x="11762949" y="6126807"/>
            <a:ext cx="269946" cy="284979"/>
          </a:xfrm>
          <a:prstGeom prst="flowChartConnector">
            <a:avLst/>
          </a:prstGeom>
          <a:solidFill>
            <a:srgbClr val="828F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cs typeface="B Nazanin" panose="00000400000000000000" pitchFamily="2" charset="-78"/>
            </a:endParaRPr>
          </a:p>
        </p:txBody>
      </p:sp>
      <p:cxnSp>
        <p:nvCxnSpPr>
          <p:cNvPr id="56" name="Straight Connector 55">
            <a:extLst>
              <a:ext uri="{FF2B5EF4-FFF2-40B4-BE49-F238E27FC236}">
                <a16:creationId xmlns:a16="http://schemas.microsoft.com/office/drawing/2014/main" id="{59067910-03E3-48B4-8415-91504B3E1430}"/>
              </a:ext>
            </a:extLst>
          </p:cNvPr>
          <p:cNvCxnSpPr>
            <a:stCxn id="54" idx="6"/>
            <a:endCxn id="55" idx="2"/>
          </p:cNvCxnSpPr>
          <p:nvPr/>
        </p:nvCxnSpPr>
        <p:spPr>
          <a:xfrm flipV="1">
            <a:off x="4786009" y="6269297"/>
            <a:ext cx="6976940" cy="7599"/>
          </a:xfrm>
          <a:prstGeom prst="line">
            <a:avLst/>
          </a:prstGeom>
          <a:ln w="57150">
            <a:solidFill>
              <a:srgbClr val="828FA6"/>
            </a:solidFill>
          </a:ln>
        </p:spPr>
        <p:style>
          <a:lnRef idx="1">
            <a:schemeClr val="accent1"/>
          </a:lnRef>
          <a:fillRef idx="0">
            <a:schemeClr val="accent1"/>
          </a:fillRef>
          <a:effectRef idx="0">
            <a:schemeClr val="accent1"/>
          </a:effectRef>
          <a:fontRef idx="minor">
            <a:schemeClr val="tx1"/>
          </a:fontRef>
        </p:style>
      </p:cxnSp>
      <p:sp>
        <p:nvSpPr>
          <p:cNvPr id="57" name="Flowchart: Connector 56">
            <a:extLst>
              <a:ext uri="{FF2B5EF4-FFF2-40B4-BE49-F238E27FC236}">
                <a16:creationId xmlns:a16="http://schemas.microsoft.com/office/drawing/2014/main" id="{C710D54B-04E1-4C82-9324-AF8DEE4730EE}"/>
              </a:ext>
            </a:extLst>
          </p:cNvPr>
          <p:cNvSpPr/>
          <p:nvPr/>
        </p:nvSpPr>
        <p:spPr>
          <a:xfrm>
            <a:off x="10673994" y="5801852"/>
            <a:ext cx="993916" cy="934890"/>
          </a:xfrm>
          <a:prstGeom prst="flowChartConnector">
            <a:avLst/>
          </a:prstGeom>
          <a:solidFill>
            <a:srgbClr val="FFFFFF"/>
          </a:solidFill>
          <a:ln w="28575">
            <a:solidFill>
              <a:srgbClr val="E8C2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a-IR" sz="1400" dirty="0">
                <a:solidFill>
                  <a:srgbClr val="212121"/>
                </a:solidFill>
                <a:cs typeface="B Nazanin" panose="00000400000000000000" pitchFamily="2" charset="-78"/>
              </a:rPr>
              <a:t>مقدمه</a:t>
            </a:r>
            <a:endParaRPr lang="en-US" sz="1400" dirty="0">
              <a:solidFill>
                <a:srgbClr val="212121"/>
              </a:solidFill>
              <a:cs typeface="B Nazanin" panose="00000400000000000000" pitchFamily="2" charset="-78"/>
            </a:endParaRPr>
          </a:p>
        </p:txBody>
      </p:sp>
      <p:sp>
        <p:nvSpPr>
          <p:cNvPr id="58" name="Flowchart: Connector 57">
            <a:extLst>
              <a:ext uri="{FF2B5EF4-FFF2-40B4-BE49-F238E27FC236}">
                <a16:creationId xmlns:a16="http://schemas.microsoft.com/office/drawing/2014/main" id="{605A9779-11A5-4F9F-ACCB-AEE46AE9BAF7}"/>
              </a:ext>
            </a:extLst>
          </p:cNvPr>
          <p:cNvSpPr/>
          <p:nvPr/>
        </p:nvSpPr>
        <p:spPr>
          <a:xfrm>
            <a:off x="9546898" y="5809451"/>
            <a:ext cx="993916" cy="934890"/>
          </a:xfrm>
          <a:prstGeom prst="flowChartConnector">
            <a:avLst/>
          </a:prstGeom>
          <a:solidFill>
            <a:srgbClr val="FFFFFF"/>
          </a:solidFill>
          <a:ln w="28575">
            <a:solidFill>
              <a:srgbClr val="E8C2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212121"/>
              </a:solidFill>
              <a:cs typeface="B Nazanin" panose="00000400000000000000" pitchFamily="2" charset="-78"/>
            </a:endParaRPr>
          </a:p>
        </p:txBody>
      </p:sp>
      <p:sp>
        <p:nvSpPr>
          <p:cNvPr id="59" name="Flowchart: Connector 58">
            <a:extLst>
              <a:ext uri="{FF2B5EF4-FFF2-40B4-BE49-F238E27FC236}">
                <a16:creationId xmlns:a16="http://schemas.microsoft.com/office/drawing/2014/main" id="{698F8C42-C52F-41D1-9306-30420182BFF1}"/>
              </a:ext>
            </a:extLst>
          </p:cNvPr>
          <p:cNvSpPr/>
          <p:nvPr/>
        </p:nvSpPr>
        <p:spPr>
          <a:xfrm>
            <a:off x="8400556" y="5801851"/>
            <a:ext cx="993916" cy="934890"/>
          </a:xfrm>
          <a:prstGeom prst="flowChartConnector">
            <a:avLst/>
          </a:prstGeom>
          <a:solidFill>
            <a:srgbClr val="FFFFFF"/>
          </a:solidFill>
          <a:ln w="28575">
            <a:solidFill>
              <a:srgbClr val="E8C2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a-IR" sz="1200" dirty="0">
              <a:solidFill>
                <a:srgbClr val="212121"/>
              </a:solidFill>
              <a:cs typeface="B Nazanin" panose="00000400000000000000" pitchFamily="2" charset="-78"/>
            </a:endParaRPr>
          </a:p>
        </p:txBody>
      </p:sp>
      <p:sp>
        <p:nvSpPr>
          <p:cNvPr id="60" name="Flowchart: Connector 59">
            <a:extLst>
              <a:ext uri="{FF2B5EF4-FFF2-40B4-BE49-F238E27FC236}">
                <a16:creationId xmlns:a16="http://schemas.microsoft.com/office/drawing/2014/main" id="{59CF8786-D8F6-4EEA-8DEB-4BE6BFBBB571}"/>
              </a:ext>
            </a:extLst>
          </p:cNvPr>
          <p:cNvSpPr/>
          <p:nvPr/>
        </p:nvSpPr>
        <p:spPr>
          <a:xfrm>
            <a:off x="7248278" y="5801851"/>
            <a:ext cx="993916" cy="934890"/>
          </a:xfrm>
          <a:prstGeom prst="flowChartConnector">
            <a:avLst/>
          </a:prstGeom>
          <a:solidFill>
            <a:srgbClr val="FFFFFF"/>
          </a:solidFill>
          <a:ln w="28575">
            <a:solidFill>
              <a:srgbClr val="E8C2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endParaRPr lang="en-US" sz="1400" dirty="0">
              <a:solidFill>
                <a:srgbClr val="212121"/>
              </a:solidFill>
              <a:cs typeface="B Nazanin" panose="00000400000000000000" pitchFamily="2" charset="-78"/>
            </a:endParaRPr>
          </a:p>
        </p:txBody>
      </p:sp>
      <p:sp>
        <p:nvSpPr>
          <p:cNvPr id="61" name="Flowchart: Connector 60">
            <a:extLst>
              <a:ext uri="{FF2B5EF4-FFF2-40B4-BE49-F238E27FC236}">
                <a16:creationId xmlns:a16="http://schemas.microsoft.com/office/drawing/2014/main" id="{53AA1A91-3EEC-4348-8DBE-A2BB7E880B7A}"/>
              </a:ext>
            </a:extLst>
          </p:cNvPr>
          <p:cNvSpPr/>
          <p:nvPr/>
        </p:nvSpPr>
        <p:spPr>
          <a:xfrm>
            <a:off x="6096000" y="5812314"/>
            <a:ext cx="993916" cy="934890"/>
          </a:xfrm>
          <a:prstGeom prst="flowChartConnector">
            <a:avLst/>
          </a:prstGeom>
          <a:solidFill>
            <a:srgbClr val="FFFFFF"/>
          </a:solidFill>
          <a:ln w="28575">
            <a:solidFill>
              <a:srgbClr val="E8C2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212121"/>
              </a:solidFill>
              <a:cs typeface="B Nazanin" panose="00000400000000000000" pitchFamily="2" charset="-78"/>
            </a:endParaRPr>
          </a:p>
        </p:txBody>
      </p:sp>
      <p:sp>
        <p:nvSpPr>
          <p:cNvPr id="62" name="Flowchart: Connector 61">
            <a:extLst>
              <a:ext uri="{FF2B5EF4-FFF2-40B4-BE49-F238E27FC236}">
                <a16:creationId xmlns:a16="http://schemas.microsoft.com/office/drawing/2014/main" id="{46783FF3-3C76-40BF-A07B-F447C92CD5C6}"/>
              </a:ext>
            </a:extLst>
          </p:cNvPr>
          <p:cNvSpPr/>
          <p:nvPr/>
        </p:nvSpPr>
        <p:spPr>
          <a:xfrm>
            <a:off x="4959281" y="5813679"/>
            <a:ext cx="993916" cy="934890"/>
          </a:xfrm>
          <a:prstGeom prst="flowChartConnector">
            <a:avLst/>
          </a:prstGeom>
          <a:solidFill>
            <a:srgbClr val="FFFFFF"/>
          </a:solidFill>
          <a:ln w="28575">
            <a:solidFill>
              <a:srgbClr val="E8C2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a-IR" sz="1400" dirty="0">
              <a:solidFill>
                <a:srgbClr val="212121"/>
              </a:solidFill>
              <a:cs typeface="B Nazanin" panose="00000400000000000000" pitchFamily="2" charset="-78"/>
            </a:endParaRPr>
          </a:p>
        </p:txBody>
      </p:sp>
      <p:sp>
        <p:nvSpPr>
          <p:cNvPr id="63" name="TextBox 62">
            <a:extLst>
              <a:ext uri="{FF2B5EF4-FFF2-40B4-BE49-F238E27FC236}">
                <a16:creationId xmlns:a16="http://schemas.microsoft.com/office/drawing/2014/main" id="{0761316B-14F9-45AA-B8CA-CA013F6996FB}"/>
              </a:ext>
            </a:extLst>
          </p:cNvPr>
          <p:cNvSpPr txBox="1"/>
          <p:nvPr/>
        </p:nvSpPr>
        <p:spPr>
          <a:xfrm>
            <a:off x="9610493" y="6007686"/>
            <a:ext cx="857314" cy="523220"/>
          </a:xfrm>
          <a:prstGeom prst="rect">
            <a:avLst/>
          </a:prstGeom>
          <a:noFill/>
        </p:spPr>
        <p:txBody>
          <a:bodyPr wrap="square" rtlCol="1">
            <a:spAutoFit/>
          </a:bodyPr>
          <a:lstStyle/>
          <a:p>
            <a:pPr algn="ctr" rtl="1"/>
            <a:r>
              <a:rPr lang="fa-IR" sz="1400" dirty="0">
                <a:solidFill>
                  <a:srgbClr val="212121"/>
                </a:solidFill>
                <a:cs typeface="B Nazanin" panose="00000400000000000000" pitchFamily="2" charset="-78"/>
              </a:rPr>
              <a:t>روش‌ها و الگوریتم‌ها</a:t>
            </a:r>
            <a:endParaRPr lang="en-US" sz="1400" dirty="0">
              <a:solidFill>
                <a:srgbClr val="212121"/>
              </a:solidFill>
              <a:cs typeface="B Nazanin" panose="00000400000000000000" pitchFamily="2" charset="-78"/>
            </a:endParaRPr>
          </a:p>
        </p:txBody>
      </p:sp>
      <p:sp>
        <p:nvSpPr>
          <p:cNvPr id="64" name="TextBox 63">
            <a:extLst>
              <a:ext uri="{FF2B5EF4-FFF2-40B4-BE49-F238E27FC236}">
                <a16:creationId xmlns:a16="http://schemas.microsoft.com/office/drawing/2014/main" id="{E11EAF5F-0919-4D36-8859-C7EB02300C17}"/>
              </a:ext>
            </a:extLst>
          </p:cNvPr>
          <p:cNvSpPr txBox="1"/>
          <p:nvPr/>
        </p:nvSpPr>
        <p:spPr>
          <a:xfrm>
            <a:off x="7359747" y="5998216"/>
            <a:ext cx="768157" cy="523220"/>
          </a:xfrm>
          <a:prstGeom prst="rect">
            <a:avLst/>
          </a:prstGeom>
          <a:noFill/>
        </p:spPr>
        <p:txBody>
          <a:bodyPr wrap="square" rtlCol="1">
            <a:spAutoFit/>
          </a:bodyPr>
          <a:lstStyle/>
          <a:p>
            <a:pPr algn="ctr" rtl="1"/>
            <a:r>
              <a:rPr lang="fa-IR" sz="1400" dirty="0">
                <a:solidFill>
                  <a:srgbClr val="212121"/>
                </a:solidFill>
                <a:cs typeface="B Nazanin" panose="00000400000000000000" pitchFamily="2" charset="-78"/>
              </a:rPr>
              <a:t>مدل شبکه عصبی</a:t>
            </a:r>
            <a:endParaRPr lang="en-US" sz="1400" dirty="0">
              <a:solidFill>
                <a:srgbClr val="212121"/>
              </a:solidFill>
              <a:cs typeface="B Nazanin" panose="00000400000000000000" pitchFamily="2" charset="-78"/>
            </a:endParaRPr>
          </a:p>
        </p:txBody>
      </p:sp>
      <p:sp>
        <p:nvSpPr>
          <p:cNvPr id="65" name="TextBox 64">
            <a:extLst>
              <a:ext uri="{FF2B5EF4-FFF2-40B4-BE49-F238E27FC236}">
                <a16:creationId xmlns:a16="http://schemas.microsoft.com/office/drawing/2014/main" id="{AC22EB03-1E7E-4E86-A81E-D5FB40546502}"/>
              </a:ext>
            </a:extLst>
          </p:cNvPr>
          <p:cNvSpPr txBox="1"/>
          <p:nvPr/>
        </p:nvSpPr>
        <p:spPr>
          <a:xfrm>
            <a:off x="6081090" y="5895160"/>
            <a:ext cx="1052410" cy="738664"/>
          </a:xfrm>
          <a:prstGeom prst="rect">
            <a:avLst/>
          </a:prstGeom>
          <a:noFill/>
        </p:spPr>
        <p:txBody>
          <a:bodyPr wrap="square" rtlCol="1">
            <a:spAutoFit/>
          </a:bodyPr>
          <a:lstStyle/>
          <a:p>
            <a:pPr algn="ctr" rtl="1"/>
            <a:r>
              <a:rPr lang="fa-IR" sz="1400" dirty="0">
                <a:solidFill>
                  <a:srgbClr val="212121"/>
                </a:solidFill>
                <a:cs typeface="B Nazanin" panose="00000400000000000000" pitchFamily="2" charset="-78"/>
              </a:rPr>
              <a:t>سیستم تشخیص خواب‌آلودگی</a:t>
            </a:r>
            <a:endParaRPr lang="en-US" sz="1400" dirty="0">
              <a:solidFill>
                <a:srgbClr val="212121"/>
              </a:solidFill>
              <a:cs typeface="B Nazanin" panose="00000400000000000000" pitchFamily="2" charset="-78"/>
            </a:endParaRPr>
          </a:p>
        </p:txBody>
      </p:sp>
      <p:sp>
        <p:nvSpPr>
          <p:cNvPr id="66" name="TextBox 65">
            <a:extLst>
              <a:ext uri="{FF2B5EF4-FFF2-40B4-BE49-F238E27FC236}">
                <a16:creationId xmlns:a16="http://schemas.microsoft.com/office/drawing/2014/main" id="{DA000F32-4758-4311-8228-AB53CC5EF7F8}"/>
              </a:ext>
            </a:extLst>
          </p:cNvPr>
          <p:cNvSpPr txBox="1"/>
          <p:nvPr/>
        </p:nvSpPr>
        <p:spPr>
          <a:xfrm>
            <a:off x="5070079" y="5890494"/>
            <a:ext cx="800328" cy="738664"/>
          </a:xfrm>
          <a:prstGeom prst="rect">
            <a:avLst/>
          </a:prstGeom>
          <a:noFill/>
        </p:spPr>
        <p:txBody>
          <a:bodyPr wrap="square" rtlCol="1">
            <a:spAutoFit/>
          </a:bodyPr>
          <a:lstStyle/>
          <a:p>
            <a:pPr algn="ctr"/>
            <a:r>
              <a:rPr lang="fa-IR" sz="1400" dirty="0">
                <a:solidFill>
                  <a:srgbClr val="212121"/>
                </a:solidFill>
                <a:cs typeface="B Nazanin" panose="00000400000000000000" pitchFamily="2" charset="-78"/>
              </a:rPr>
              <a:t>نتیجه‌گیری و پیشنهادات</a:t>
            </a:r>
          </a:p>
        </p:txBody>
      </p:sp>
      <p:sp>
        <p:nvSpPr>
          <p:cNvPr id="67" name="TextBox 66">
            <a:extLst>
              <a:ext uri="{FF2B5EF4-FFF2-40B4-BE49-F238E27FC236}">
                <a16:creationId xmlns:a16="http://schemas.microsoft.com/office/drawing/2014/main" id="{88CFD4E5-6853-4747-A4B3-8C54D418F259}"/>
              </a:ext>
            </a:extLst>
          </p:cNvPr>
          <p:cNvSpPr txBox="1"/>
          <p:nvPr/>
        </p:nvSpPr>
        <p:spPr>
          <a:xfrm>
            <a:off x="8487205" y="5907563"/>
            <a:ext cx="797754" cy="738664"/>
          </a:xfrm>
          <a:prstGeom prst="rect">
            <a:avLst/>
          </a:prstGeom>
          <a:noFill/>
        </p:spPr>
        <p:txBody>
          <a:bodyPr wrap="square" rtlCol="1">
            <a:spAutoFit/>
          </a:bodyPr>
          <a:lstStyle/>
          <a:p>
            <a:pPr algn="ctr" rtl="1"/>
            <a:r>
              <a:rPr lang="fa-IR" sz="1400" dirty="0">
                <a:solidFill>
                  <a:srgbClr val="212121"/>
                </a:solidFill>
                <a:cs typeface="B Nazanin" panose="00000400000000000000" pitchFamily="2" charset="-78"/>
              </a:rPr>
              <a:t>ابزارها و مجموعه داده</a:t>
            </a:r>
          </a:p>
        </p:txBody>
      </p:sp>
      <p:sp>
        <p:nvSpPr>
          <p:cNvPr id="68" name="Flowchart: Connector 67">
            <a:extLst>
              <a:ext uri="{FF2B5EF4-FFF2-40B4-BE49-F238E27FC236}">
                <a16:creationId xmlns:a16="http://schemas.microsoft.com/office/drawing/2014/main" id="{1BE7DF81-8BEF-40ED-91EE-CF6ABFE57A1E}"/>
              </a:ext>
            </a:extLst>
          </p:cNvPr>
          <p:cNvSpPr/>
          <p:nvPr/>
        </p:nvSpPr>
        <p:spPr>
          <a:xfrm>
            <a:off x="4516063" y="6134406"/>
            <a:ext cx="269946" cy="284979"/>
          </a:xfrm>
          <a:prstGeom prst="flowChartConnector">
            <a:avLst/>
          </a:prstGeom>
          <a:solidFill>
            <a:srgbClr val="828F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cs typeface="B Nazanin" panose="00000400000000000000" pitchFamily="2" charset="-78"/>
            </a:endParaRPr>
          </a:p>
        </p:txBody>
      </p:sp>
      <p:sp>
        <p:nvSpPr>
          <p:cNvPr id="73" name="Flowchart: Connector 72">
            <a:extLst>
              <a:ext uri="{FF2B5EF4-FFF2-40B4-BE49-F238E27FC236}">
                <a16:creationId xmlns:a16="http://schemas.microsoft.com/office/drawing/2014/main" id="{EF01D7B4-0077-4876-BFF0-76A67825848E}"/>
              </a:ext>
            </a:extLst>
          </p:cNvPr>
          <p:cNvSpPr/>
          <p:nvPr/>
        </p:nvSpPr>
        <p:spPr>
          <a:xfrm>
            <a:off x="11762949" y="6126807"/>
            <a:ext cx="269946" cy="284979"/>
          </a:xfrm>
          <a:prstGeom prst="flowChartConnector">
            <a:avLst/>
          </a:prstGeom>
          <a:solidFill>
            <a:srgbClr val="828F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cs typeface="B Nazanin" panose="00000400000000000000" pitchFamily="2" charset="-78"/>
            </a:endParaRPr>
          </a:p>
        </p:txBody>
      </p:sp>
      <p:cxnSp>
        <p:nvCxnSpPr>
          <p:cNvPr id="74" name="Straight Connector 73">
            <a:extLst>
              <a:ext uri="{FF2B5EF4-FFF2-40B4-BE49-F238E27FC236}">
                <a16:creationId xmlns:a16="http://schemas.microsoft.com/office/drawing/2014/main" id="{81DA0DC9-B8FE-4D3A-9BB0-BA4823B03343}"/>
              </a:ext>
            </a:extLst>
          </p:cNvPr>
          <p:cNvCxnSpPr>
            <a:stCxn id="68" idx="6"/>
            <a:endCxn id="73" idx="2"/>
          </p:cNvCxnSpPr>
          <p:nvPr/>
        </p:nvCxnSpPr>
        <p:spPr>
          <a:xfrm flipV="1">
            <a:off x="4786009" y="6269297"/>
            <a:ext cx="6976940" cy="7599"/>
          </a:xfrm>
          <a:prstGeom prst="line">
            <a:avLst/>
          </a:prstGeom>
          <a:ln w="57150">
            <a:solidFill>
              <a:srgbClr val="828FA6"/>
            </a:solidFill>
          </a:ln>
        </p:spPr>
        <p:style>
          <a:lnRef idx="1">
            <a:schemeClr val="accent1"/>
          </a:lnRef>
          <a:fillRef idx="0">
            <a:schemeClr val="accent1"/>
          </a:fillRef>
          <a:effectRef idx="0">
            <a:schemeClr val="accent1"/>
          </a:effectRef>
          <a:fontRef idx="minor">
            <a:schemeClr val="tx1"/>
          </a:fontRef>
        </p:style>
      </p:cxnSp>
      <p:sp>
        <p:nvSpPr>
          <p:cNvPr id="75" name="Flowchart: Connector 74">
            <a:extLst>
              <a:ext uri="{FF2B5EF4-FFF2-40B4-BE49-F238E27FC236}">
                <a16:creationId xmlns:a16="http://schemas.microsoft.com/office/drawing/2014/main" id="{89BDBB10-E3C2-42A5-83F6-0C3AE2166FAF}"/>
              </a:ext>
            </a:extLst>
          </p:cNvPr>
          <p:cNvSpPr/>
          <p:nvPr/>
        </p:nvSpPr>
        <p:spPr>
          <a:xfrm>
            <a:off x="10673994" y="5801852"/>
            <a:ext cx="993916" cy="934890"/>
          </a:xfrm>
          <a:prstGeom prst="flowChartConnector">
            <a:avLst/>
          </a:prstGeom>
          <a:solidFill>
            <a:srgbClr val="FFFFFF"/>
          </a:solidFill>
          <a:ln w="28575">
            <a:solidFill>
              <a:srgbClr val="E8C2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a-IR" sz="1400" dirty="0">
                <a:solidFill>
                  <a:srgbClr val="212121"/>
                </a:solidFill>
                <a:cs typeface="B Nazanin" panose="00000400000000000000" pitchFamily="2" charset="-78"/>
              </a:rPr>
              <a:t>مقدمه</a:t>
            </a:r>
            <a:endParaRPr lang="en-US" sz="1400" dirty="0">
              <a:solidFill>
                <a:srgbClr val="212121"/>
              </a:solidFill>
              <a:cs typeface="B Nazanin" panose="00000400000000000000" pitchFamily="2" charset="-78"/>
            </a:endParaRPr>
          </a:p>
        </p:txBody>
      </p:sp>
      <p:sp>
        <p:nvSpPr>
          <p:cNvPr id="76" name="Flowchart: Connector 75">
            <a:extLst>
              <a:ext uri="{FF2B5EF4-FFF2-40B4-BE49-F238E27FC236}">
                <a16:creationId xmlns:a16="http://schemas.microsoft.com/office/drawing/2014/main" id="{C235E524-E416-4416-9D2C-18D18BBFC4E4}"/>
              </a:ext>
            </a:extLst>
          </p:cNvPr>
          <p:cNvSpPr/>
          <p:nvPr/>
        </p:nvSpPr>
        <p:spPr>
          <a:xfrm>
            <a:off x="9546898" y="5809451"/>
            <a:ext cx="993916" cy="934890"/>
          </a:xfrm>
          <a:prstGeom prst="flowChartConnector">
            <a:avLst/>
          </a:prstGeom>
          <a:solidFill>
            <a:srgbClr val="FFFFFF"/>
          </a:solidFill>
          <a:ln w="28575">
            <a:solidFill>
              <a:srgbClr val="E8C2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212121"/>
              </a:solidFill>
              <a:cs typeface="B Nazanin" panose="00000400000000000000" pitchFamily="2" charset="-78"/>
            </a:endParaRPr>
          </a:p>
        </p:txBody>
      </p:sp>
      <p:sp>
        <p:nvSpPr>
          <p:cNvPr id="77" name="Flowchart: Connector 76">
            <a:extLst>
              <a:ext uri="{FF2B5EF4-FFF2-40B4-BE49-F238E27FC236}">
                <a16:creationId xmlns:a16="http://schemas.microsoft.com/office/drawing/2014/main" id="{66E91D58-6B72-479D-A8D7-33FDD1CB2EB8}"/>
              </a:ext>
            </a:extLst>
          </p:cNvPr>
          <p:cNvSpPr/>
          <p:nvPr/>
        </p:nvSpPr>
        <p:spPr>
          <a:xfrm>
            <a:off x="8400556" y="5801851"/>
            <a:ext cx="993916" cy="934890"/>
          </a:xfrm>
          <a:prstGeom prst="flowChartConnector">
            <a:avLst/>
          </a:prstGeom>
          <a:solidFill>
            <a:schemeClr val="bg1"/>
          </a:solidFill>
          <a:ln w="28575">
            <a:solidFill>
              <a:srgbClr val="E8C2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a-IR" sz="1200" dirty="0">
              <a:solidFill>
                <a:srgbClr val="212121"/>
              </a:solidFill>
              <a:cs typeface="B Nazanin" panose="00000400000000000000" pitchFamily="2" charset="-78"/>
            </a:endParaRPr>
          </a:p>
        </p:txBody>
      </p:sp>
      <p:sp>
        <p:nvSpPr>
          <p:cNvPr id="80" name="Flowchart: Connector 79">
            <a:extLst>
              <a:ext uri="{FF2B5EF4-FFF2-40B4-BE49-F238E27FC236}">
                <a16:creationId xmlns:a16="http://schemas.microsoft.com/office/drawing/2014/main" id="{EF45EB47-FC65-499A-9959-03B97D1D154D}"/>
              </a:ext>
            </a:extLst>
          </p:cNvPr>
          <p:cNvSpPr/>
          <p:nvPr/>
        </p:nvSpPr>
        <p:spPr>
          <a:xfrm>
            <a:off x="7248278" y="5801851"/>
            <a:ext cx="993916" cy="934890"/>
          </a:xfrm>
          <a:prstGeom prst="flowChartConnector">
            <a:avLst/>
          </a:prstGeom>
          <a:solidFill>
            <a:srgbClr val="E8C2CA"/>
          </a:solidFill>
          <a:ln w="28575">
            <a:solidFill>
              <a:srgbClr val="E8C2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endParaRPr lang="en-US" sz="1400" dirty="0">
              <a:solidFill>
                <a:srgbClr val="212121"/>
              </a:solidFill>
              <a:cs typeface="B Nazanin" panose="00000400000000000000" pitchFamily="2" charset="-78"/>
            </a:endParaRPr>
          </a:p>
        </p:txBody>
      </p:sp>
      <p:sp>
        <p:nvSpPr>
          <p:cNvPr id="81" name="Flowchart: Connector 80">
            <a:extLst>
              <a:ext uri="{FF2B5EF4-FFF2-40B4-BE49-F238E27FC236}">
                <a16:creationId xmlns:a16="http://schemas.microsoft.com/office/drawing/2014/main" id="{8BA8EA07-BBA4-4C3D-953D-01BDAC319E5C}"/>
              </a:ext>
            </a:extLst>
          </p:cNvPr>
          <p:cNvSpPr/>
          <p:nvPr/>
        </p:nvSpPr>
        <p:spPr>
          <a:xfrm>
            <a:off x="6096000" y="5812314"/>
            <a:ext cx="993916" cy="934890"/>
          </a:xfrm>
          <a:prstGeom prst="flowChartConnector">
            <a:avLst/>
          </a:prstGeom>
          <a:solidFill>
            <a:srgbClr val="FFFFFF"/>
          </a:solidFill>
          <a:ln w="28575">
            <a:solidFill>
              <a:srgbClr val="E8C2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212121"/>
              </a:solidFill>
              <a:cs typeface="B Nazanin" panose="00000400000000000000" pitchFamily="2" charset="-78"/>
            </a:endParaRPr>
          </a:p>
        </p:txBody>
      </p:sp>
      <p:sp>
        <p:nvSpPr>
          <p:cNvPr id="82" name="Flowchart: Connector 81">
            <a:extLst>
              <a:ext uri="{FF2B5EF4-FFF2-40B4-BE49-F238E27FC236}">
                <a16:creationId xmlns:a16="http://schemas.microsoft.com/office/drawing/2014/main" id="{028B650D-39D4-4012-90CF-F57BE01B9139}"/>
              </a:ext>
            </a:extLst>
          </p:cNvPr>
          <p:cNvSpPr/>
          <p:nvPr/>
        </p:nvSpPr>
        <p:spPr>
          <a:xfrm>
            <a:off x="4959281" y="5813679"/>
            <a:ext cx="993916" cy="934890"/>
          </a:xfrm>
          <a:prstGeom prst="flowChartConnector">
            <a:avLst/>
          </a:prstGeom>
          <a:solidFill>
            <a:srgbClr val="FFFFFF"/>
          </a:solidFill>
          <a:ln w="28575">
            <a:solidFill>
              <a:srgbClr val="E8C2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a-IR" sz="1400" dirty="0">
              <a:solidFill>
                <a:srgbClr val="212121"/>
              </a:solidFill>
              <a:cs typeface="B Nazanin" panose="00000400000000000000" pitchFamily="2" charset="-78"/>
            </a:endParaRPr>
          </a:p>
        </p:txBody>
      </p:sp>
      <p:sp>
        <p:nvSpPr>
          <p:cNvPr id="83" name="TextBox 82">
            <a:extLst>
              <a:ext uri="{FF2B5EF4-FFF2-40B4-BE49-F238E27FC236}">
                <a16:creationId xmlns:a16="http://schemas.microsoft.com/office/drawing/2014/main" id="{EF8D852E-E646-432A-AE46-77A59F13409E}"/>
              </a:ext>
            </a:extLst>
          </p:cNvPr>
          <p:cNvSpPr txBox="1"/>
          <p:nvPr/>
        </p:nvSpPr>
        <p:spPr>
          <a:xfrm>
            <a:off x="9610493" y="6007686"/>
            <a:ext cx="857314" cy="523220"/>
          </a:xfrm>
          <a:prstGeom prst="rect">
            <a:avLst/>
          </a:prstGeom>
          <a:noFill/>
        </p:spPr>
        <p:txBody>
          <a:bodyPr wrap="square" rtlCol="1">
            <a:spAutoFit/>
          </a:bodyPr>
          <a:lstStyle/>
          <a:p>
            <a:pPr algn="ctr" rtl="1"/>
            <a:r>
              <a:rPr lang="fa-IR" sz="1400" dirty="0">
                <a:solidFill>
                  <a:srgbClr val="212121"/>
                </a:solidFill>
                <a:cs typeface="B Nazanin" panose="00000400000000000000" pitchFamily="2" charset="-78"/>
              </a:rPr>
              <a:t>روش‌ها و الگوریتم‌ها</a:t>
            </a:r>
            <a:endParaRPr lang="en-US" sz="1400" dirty="0">
              <a:solidFill>
                <a:srgbClr val="212121"/>
              </a:solidFill>
              <a:cs typeface="B Nazanin" panose="00000400000000000000" pitchFamily="2" charset="-78"/>
            </a:endParaRPr>
          </a:p>
        </p:txBody>
      </p:sp>
      <p:sp>
        <p:nvSpPr>
          <p:cNvPr id="84" name="TextBox 83">
            <a:extLst>
              <a:ext uri="{FF2B5EF4-FFF2-40B4-BE49-F238E27FC236}">
                <a16:creationId xmlns:a16="http://schemas.microsoft.com/office/drawing/2014/main" id="{CDA587ED-1829-4125-8792-6DDB4D7E861A}"/>
              </a:ext>
            </a:extLst>
          </p:cNvPr>
          <p:cNvSpPr txBox="1"/>
          <p:nvPr/>
        </p:nvSpPr>
        <p:spPr>
          <a:xfrm>
            <a:off x="7359747" y="5998216"/>
            <a:ext cx="768157" cy="523220"/>
          </a:xfrm>
          <a:prstGeom prst="rect">
            <a:avLst/>
          </a:prstGeom>
          <a:noFill/>
        </p:spPr>
        <p:txBody>
          <a:bodyPr wrap="square" rtlCol="1">
            <a:spAutoFit/>
          </a:bodyPr>
          <a:lstStyle/>
          <a:p>
            <a:pPr algn="ctr" rtl="1"/>
            <a:r>
              <a:rPr lang="fa-IR" sz="1400" dirty="0">
                <a:solidFill>
                  <a:srgbClr val="212121"/>
                </a:solidFill>
                <a:cs typeface="B Nazanin" panose="00000400000000000000" pitchFamily="2" charset="-78"/>
              </a:rPr>
              <a:t>مدل شبکه عصبی</a:t>
            </a:r>
            <a:endParaRPr lang="en-US" sz="1400" dirty="0">
              <a:solidFill>
                <a:srgbClr val="212121"/>
              </a:solidFill>
              <a:cs typeface="B Nazanin" panose="00000400000000000000" pitchFamily="2" charset="-78"/>
            </a:endParaRPr>
          </a:p>
        </p:txBody>
      </p:sp>
      <p:sp>
        <p:nvSpPr>
          <p:cNvPr id="85" name="TextBox 84">
            <a:extLst>
              <a:ext uri="{FF2B5EF4-FFF2-40B4-BE49-F238E27FC236}">
                <a16:creationId xmlns:a16="http://schemas.microsoft.com/office/drawing/2014/main" id="{7A86BB72-9726-410A-AFAC-F1D79410F866}"/>
              </a:ext>
            </a:extLst>
          </p:cNvPr>
          <p:cNvSpPr txBox="1"/>
          <p:nvPr/>
        </p:nvSpPr>
        <p:spPr>
          <a:xfrm>
            <a:off x="6081090" y="5895160"/>
            <a:ext cx="1052410" cy="738664"/>
          </a:xfrm>
          <a:prstGeom prst="rect">
            <a:avLst/>
          </a:prstGeom>
          <a:noFill/>
        </p:spPr>
        <p:txBody>
          <a:bodyPr wrap="square" rtlCol="1">
            <a:spAutoFit/>
          </a:bodyPr>
          <a:lstStyle/>
          <a:p>
            <a:pPr algn="ctr" rtl="1"/>
            <a:r>
              <a:rPr lang="fa-IR" sz="1400" dirty="0">
                <a:solidFill>
                  <a:srgbClr val="212121"/>
                </a:solidFill>
                <a:cs typeface="B Nazanin" panose="00000400000000000000" pitchFamily="2" charset="-78"/>
              </a:rPr>
              <a:t>سیستم تشخیص خواب‌آلودگی</a:t>
            </a:r>
            <a:endParaRPr lang="en-US" sz="1400" dirty="0">
              <a:solidFill>
                <a:srgbClr val="212121"/>
              </a:solidFill>
              <a:cs typeface="B Nazanin" panose="00000400000000000000" pitchFamily="2" charset="-78"/>
            </a:endParaRPr>
          </a:p>
        </p:txBody>
      </p:sp>
      <p:sp>
        <p:nvSpPr>
          <p:cNvPr id="86" name="TextBox 85">
            <a:extLst>
              <a:ext uri="{FF2B5EF4-FFF2-40B4-BE49-F238E27FC236}">
                <a16:creationId xmlns:a16="http://schemas.microsoft.com/office/drawing/2014/main" id="{F13A61F5-14A1-4CF9-94AF-45BD9A40C4B7}"/>
              </a:ext>
            </a:extLst>
          </p:cNvPr>
          <p:cNvSpPr txBox="1"/>
          <p:nvPr/>
        </p:nvSpPr>
        <p:spPr>
          <a:xfrm>
            <a:off x="5070079" y="5890494"/>
            <a:ext cx="800328" cy="738664"/>
          </a:xfrm>
          <a:prstGeom prst="rect">
            <a:avLst/>
          </a:prstGeom>
          <a:noFill/>
        </p:spPr>
        <p:txBody>
          <a:bodyPr wrap="square" rtlCol="1">
            <a:spAutoFit/>
          </a:bodyPr>
          <a:lstStyle/>
          <a:p>
            <a:pPr algn="ctr"/>
            <a:r>
              <a:rPr lang="fa-IR" sz="1400" dirty="0">
                <a:solidFill>
                  <a:srgbClr val="212121"/>
                </a:solidFill>
                <a:cs typeface="B Nazanin" panose="00000400000000000000" pitchFamily="2" charset="-78"/>
              </a:rPr>
              <a:t>نتیجه‌گیری و پیشنهادات</a:t>
            </a:r>
          </a:p>
        </p:txBody>
      </p:sp>
      <p:sp>
        <p:nvSpPr>
          <p:cNvPr id="87" name="TextBox 86">
            <a:extLst>
              <a:ext uri="{FF2B5EF4-FFF2-40B4-BE49-F238E27FC236}">
                <a16:creationId xmlns:a16="http://schemas.microsoft.com/office/drawing/2014/main" id="{E7771BE8-903F-4430-87DE-796C3A003164}"/>
              </a:ext>
            </a:extLst>
          </p:cNvPr>
          <p:cNvSpPr txBox="1"/>
          <p:nvPr/>
        </p:nvSpPr>
        <p:spPr>
          <a:xfrm>
            <a:off x="8384997" y="5983155"/>
            <a:ext cx="975315" cy="523220"/>
          </a:xfrm>
          <a:prstGeom prst="rect">
            <a:avLst/>
          </a:prstGeom>
          <a:noFill/>
        </p:spPr>
        <p:txBody>
          <a:bodyPr wrap="square" rtlCol="1">
            <a:spAutoFit/>
          </a:bodyPr>
          <a:lstStyle/>
          <a:p>
            <a:pPr algn="ctr" rtl="1"/>
            <a:r>
              <a:rPr lang="fa-IR" sz="1400" dirty="0">
                <a:solidFill>
                  <a:srgbClr val="212121"/>
                </a:solidFill>
                <a:cs typeface="B Nazanin" panose="00000400000000000000" pitchFamily="2" charset="-78"/>
              </a:rPr>
              <a:t>ابزارها و مجموعه داده</a:t>
            </a:r>
          </a:p>
        </p:txBody>
      </p:sp>
      <p:pic>
        <p:nvPicPr>
          <p:cNvPr id="36" name="Picture 35">
            <a:extLst>
              <a:ext uri="{FF2B5EF4-FFF2-40B4-BE49-F238E27FC236}">
                <a16:creationId xmlns:a16="http://schemas.microsoft.com/office/drawing/2014/main" id="{4BA7E752-6C48-4FF6-8A76-14ADB6FE64BD}"/>
              </a:ext>
            </a:extLst>
          </p:cNvPr>
          <p:cNvPicPr/>
          <p:nvPr/>
        </p:nvPicPr>
        <p:blipFill>
          <a:blip r:embed="rId3"/>
          <a:stretch>
            <a:fillRect/>
          </a:stretch>
        </p:blipFill>
        <p:spPr>
          <a:xfrm>
            <a:off x="1285240" y="1290907"/>
            <a:ext cx="9717741" cy="4100450"/>
          </a:xfrm>
          <a:prstGeom prst="rect">
            <a:avLst/>
          </a:prstGeom>
        </p:spPr>
      </p:pic>
    </p:spTree>
    <p:extLst>
      <p:ext uri="{BB962C8B-B14F-4D97-AF65-F5344CB8AC3E}">
        <p14:creationId xmlns:p14="http://schemas.microsoft.com/office/powerpoint/2010/main" val="4153212115"/>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ight Triangle 7"/>
          <p:cNvSpPr/>
          <p:nvPr/>
        </p:nvSpPr>
        <p:spPr>
          <a:xfrm>
            <a:off x="2407918" y="190245"/>
            <a:ext cx="721362" cy="869451"/>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cs typeface="B Nazanin" panose="00000400000000000000" pitchFamily="2" charset="-78"/>
            </a:endParaRPr>
          </a:p>
        </p:txBody>
      </p:sp>
      <p:sp>
        <p:nvSpPr>
          <p:cNvPr id="78" name="Parallelogram 77"/>
          <p:cNvSpPr/>
          <p:nvPr/>
        </p:nvSpPr>
        <p:spPr>
          <a:xfrm>
            <a:off x="-345440" y="6350000"/>
            <a:ext cx="1432560" cy="508000"/>
          </a:xfrm>
          <a:prstGeom prst="parallelogram">
            <a:avLst>
              <a:gd name="adj" fmla="val 47000"/>
            </a:avLst>
          </a:prstGeom>
          <a:solidFill>
            <a:srgbClr val="FFEDE1"/>
          </a:solidFill>
          <a:ln>
            <a:solidFill>
              <a:srgbClr val="FFED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B Nazanin" panose="00000400000000000000" pitchFamily="2" charset="-78"/>
            </a:endParaRPr>
          </a:p>
        </p:txBody>
      </p:sp>
      <p:sp>
        <p:nvSpPr>
          <p:cNvPr id="79" name="Parallelogram 78"/>
          <p:cNvSpPr/>
          <p:nvPr/>
        </p:nvSpPr>
        <p:spPr>
          <a:xfrm>
            <a:off x="-254000" y="6451600"/>
            <a:ext cx="1539240" cy="264160"/>
          </a:xfrm>
          <a:prstGeom prst="parallelogram">
            <a:avLst/>
          </a:prstGeom>
          <a:solidFill>
            <a:srgbClr val="B5838D"/>
          </a:solidFill>
          <a:ln>
            <a:solidFill>
              <a:srgbClr val="B583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a-IR" dirty="0">
                <a:solidFill>
                  <a:schemeClr val="tx1"/>
                </a:solidFill>
                <a:cs typeface="B Nazanin" panose="00000400000000000000" pitchFamily="2" charset="-78"/>
              </a:rPr>
              <a:t>13/31</a:t>
            </a:r>
            <a:endParaRPr lang="en-US" dirty="0">
              <a:solidFill>
                <a:schemeClr val="tx1"/>
              </a:solidFill>
              <a:cs typeface="B Nazanin" panose="00000400000000000000" pitchFamily="2" charset="-78"/>
            </a:endParaRPr>
          </a:p>
        </p:txBody>
      </p:sp>
      <p:sp>
        <p:nvSpPr>
          <p:cNvPr id="34" name="Flowchart: Manual Input 33"/>
          <p:cNvSpPr/>
          <p:nvPr/>
        </p:nvSpPr>
        <p:spPr>
          <a:xfrm rot="16200000">
            <a:off x="7097565" y="-4065142"/>
            <a:ext cx="1055033" cy="9133841"/>
          </a:xfrm>
          <a:prstGeom prst="flowChartManualInput">
            <a:avLst/>
          </a:prstGeom>
          <a:solidFill>
            <a:srgbClr val="828F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B Nazanin" panose="00000400000000000000" pitchFamily="2" charset="-78"/>
            </a:endParaRPr>
          </a:p>
        </p:txBody>
      </p:sp>
      <p:sp>
        <p:nvSpPr>
          <p:cNvPr id="38" name="Rectangle 37"/>
          <p:cNvSpPr/>
          <p:nvPr/>
        </p:nvSpPr>
        <p:spPr>
          <a:xfrm>
            <a:off x="2407920" y="154662"/>
            <a:ext cx="9784080" cy="685643"/>
          </a:xfrm>
          <a:prstGeom prst="rect">
            <a:avLst/>
          </a:prstGeom>
          <a:solidFill>
            <a:srgbClr val="FFED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rtl="1"/>
            <a:r>
              <a:rPr lang="fa-IR" sz="4000" dirty="0">
                <a:solidFill>
                  <a:schemeClr val="tx1"/>
                </a:solidFill>
                <a:cs typeface="B Nazanin" panose="00000400000000000000" pitchFamily="2" charset="-78"/>
              </a:rPr>
              <a:t>	</a:t>
            </a:r>
            <a:r>
              <a:rPr lang="en-US" sz="4000" dirty="0">
                <a:solidFill>
                  <a:schemeClr val="tx1"/>
                </a:solidFill>
                <a:cs typeface="B Nazanin" panose="00000400000000000000" pitchFamily="2" charset="-78"/>
              </a:rPr>
              <a:t>MobileNetV2</a:t>
            </a:r>
          </a:p>
        </p:txBody>
      </p:sp>
      <p:sp>
        <p:nvSpPr>
          <p:cNvPr id="54" name="Flowchart: Connector 53">
            <a:extLst>
              <a:ext uri="{FF2B5EF4-FFF2-40B4-BE49-F238E27FC236}">
                <a16:creationId xmlns:a16="http://schemas.microsoft.com/office/drawing/2014/main" id="{3B048D29-D07E-4377-AF2B-2752562EC6B4}"/>
              </a:ext>
            </a:extLst>
          </p:cNvPr>
          <p:cNvSpPr/>
          <p:nvPr/>
        </p:nvSpPr>
        <p:spPr>
          <a:xfrm>
            <a:off x="4516063" y="6134406"/>
            <a:ext cx="269946" cy="284979"/>
          </a:xfrm>
          <a:prstGeom prst="flowChartConnector">
            <a:avLst/>
          </a:prstGeom>
          <a:solidFill>
            <a:srgbClr val="828F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cs typeface="B Nazanin" panose="00000400000000000000" pitchFamily="2" charset="-78"/>
            </a:endParaRPr>
          </a:p>
        </p:txBody>
      </p:sp>
      <p:sp>
        <p:nvSpPr>
          <p:cNvPr id="55" name="Flowchart: Connector 54">
            <a:extLst>
              <a:ext uri="{FF2B5EF4-FFF2-40B4-BE49-F238E27FC236}">
                <a16:creationId xmlns:a16="http://schemas.microsoft.com/office/drawing/2014/main" id="{CD85DB92-8BC2-4271-9BA7-9DBEF30E3A84}"/>
              </a:ext>
            </a:extLst>
          </p:cNvPr>
          <p:cNvSpPr/>
          <p:nvPr/>
        </p:nvSpPr>
        <p:spPr>
          <a:xfrm>
            <a:off x="11762949" y="6126807"/>
            <a:ext cx="269946" cy="284979"/>
          </a:xfrm>
          <a:prstGeom prst="flowChartConnector">
            <a:avLst/>
          </a:prstGeom>
          <a:solidFill>
            <a:srgbClr val="828F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cs typeface="B Nazanin" panose="00000400000000000000" pitchFamily="2" charset="-78"/>
            </a:endParaRPr>
          </a:p>
        </p:txBody>
      </p:sp>
      <p:cxnSp>
        <p:nvCxnSpPr>
          <p:cNvPr id="56" name="Straight Connector 55">
            <a:extLst>
              <a:ext uri="{FF2B5EF4-FFF2-40B4-BE49-F238E27FC236}">
                <a16:creationId xmlns:a16="http://schemas.microsoft.com/office/drawing/2014/main" id="{59067910-03E3-48B4-8415-91504B3E1430}"/>
              </a:ext>
            </a:extLst>
          </p:cNvPr>
          <p:cNvCxnSpPr>
            <a:stCxn id="54" idx="6"/>
            <a:endCxn id="55" idx="2"/>
          </p:cNvCxnSpPr>
          <p:nvPr/>
        </p:nvCxnSpPr>
        <p:spPr>
          <a:xfrm flipV="1">
            <a:off x="4786009" y="6269297"/>
            <a:ext cx="6976940" cy="7599"/>
          </a:xfrm>
          <a:prstGeom prst="line">
            <a:avLst/>
          </a:prstGeom>
          <a:ln w="57150">
            <a:solidFill>
              <a:srgbClr val="828FA6"/>
            </a:solidFill>
          </a:ln>
        </p:spPr>
        <p:style>
          <a:lnRef idx="1">
            <a:schemeClr val="accent1"/>
          </a:lnRef>
          <a:fillRef idx="0">
            <a:schemeClr val="accent1"/>
          </a:fillRef>
          <a:effectRef idx="0">
            <a:schemeClr val="accent1"/>
          </a:effectRef>
          <a:fontRef idx="minor">
            <a:schemeClr val="tx1"/>
          </a:fontRef>
        </p:style>
      </p:cxnSp>
      <p:sp>
        <p:nvSpPr>
          <p:cNvPr id="57" name="Flowchart: Connector 56">
            <a:extLst>
              <a:ext uri="{FF2B5EF4-FFF2-40B4-BE49-F238E27FC236}">
                <a16:creationId xmlns:a16="http://schemas.microsoft.com/office/drawing/2014/main" id="{C710D54B-04E1-4C82-9324-AF8DEE4730EE}"/>
              </a:ext>
            </a:extLst>
          </p:cNvPr>
          <p:cNvSpPr/>
          <p:nvPr/>
        </p:nvSpPr>
        <p:spPr>
          <a:xfrm>
            <a:off x="10673994" y="5801852"/>
            <a:ext cx="993916" cy="934890"/>
          </a:xfrm>
          <a:prstGeom prst="flowChartConnector">
            <a:avLst/>
          </a:prstGeom>
          <a:solidFill>
            <a:srgbClr val="FFFFFF"/>
          </a:solidFill>
          <a:ln w="28575">
            <a:solidFill>
              <a:srgbClr val="E8C2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a-IR" sz="1400" dirty="0">
                <a:solidFill>
                  <a:srgbClr val="212121"/>
                </a:solidFill>
                <a:cs typeface="B Nazanin" panose="00000400000000000000" pitchFamily="2" charset="-78"/>
              </a:rPr>
              <a:t>مقدمه</a:t>
            </a:r>
            <a:endParaRPr lang="en-US" sz="1400" dirty="0">
              <a:solidFill>
                <a:srgbClr val="212121"/>
              </a:solidFill>
              <a:cs typeface="B Nazanin" panose="00000400000000000000" pitchFamily="2" charset="-78"/>
            </a:endParaRPr>
          </a:p>
        </p:txBody>
      </p:sp>
      <p:sp>
        <p:nvSpPr>
          <p:cNvPr id="58" name="Flowchart: Connector 57">
            <a:extLst>
              <a:ext uri="{FF2B5EF4-FFF2-40B4-BE49-F238E27FC236}">
                <a16:creationId xmlns:a16="http://schemas.microsoft.com/office/drawing/2014/main" id="{605A9779-11A5-4F9F-ACCB-AEE46AE9BAF7}"/>
              </a:ext>
            </a:extLst>
          </p:cNvPr>
          <p:cNvSpPr/>
          <p:nvPr/>
        </p:nvSpPr>
        <p:spPr>
          <a:xfrm>
            <a:off x="9546898" y="5809451"/>
            <a:ext cx="993916" cy="934890"/>
          </a:xfrm>
          <a:prstGeom prst="flowChartConnector">
            <a:avLst/>
          </a:prstGeom>
          <a:solidFill>
            <a:srgbClr val="FFFFFF"/>
          </a:solidFill>
          <a:ln w="28575">
            <a:solidFill>
              <a:srgbClr val="E8C2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212121"/>
              </a:solidFill>
              <a:cs typeface="B Nazanin" panose="00000400000000000000" pitchFamily="2" charset="-78"/>
            </a:endParaRPr>
          </a:p>
        </p:txBody>
      </p:sp>
      <p:sp>
        <p:nvSpPr>
          <p:cNvPr id="59" name="Flowchart: Connector 58">
            <a:extLst>
              <a:ext uri="{FF2B5EF4-FFF2-40B4-BE49-F238E27FC236}">
                <a16:creationId xmlns:a16="http://schemas.microsoft.com/office/drawing/2014/main" id="{698F8C42-C52F-41D1-9306-30420182BFF1}"/>
              </a:ext>
            </a:extLst>
          </p:cNvPr>
          <p:cNvSpPr/>
          <p:nvPr/>
        </p:nvSpPr>
        <p:spPr>
          <a:xfrm>
            <a:off x="8400556" y="5801851"/>
            <a:ext cx="993916" cy="934890"/>
          </a:xfrm>
          <a:prstGeom prst="flowChartConnector">
            <a:avLst/>
          </a:prstGeom>
          <a:solidFill>
            <a:srgbClr val="FFFFFF"/>
          </a:solidFill>
          <a:ln w="28575">
            <a:solidFill>
              <a:srgbClr val="E8C2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a-IR" sz="1200" dirty="0">
              <a:solidFill>
                <a:srgbClr val="212121"/>
              </a:solidFill>
              <a:cs typeface="B Nazanin" panose="00000400000000000000" pitchFamily="2" charset="-78"/>
            </a:endParaRPr>
          </a:p>
        </p:txBody>
      </p:sp>
      <p:sp>
        <p:nvSpPr>
          <p:cNvPr id="60" name="Flowchart: Connector 59">
            <a:extLst>
              <a:ext uri="{FF2B5EF4-FFF2-40B4-BE49-F238E27FC236}">
                <a16:creationId xmlns:a16="http://schemas.microsoft.com/office/drawing/2014/main" id="{59CF8786-D8F6-4EEA-8DEB-4BE6BFBBB571}"/>
              </a:ext>
            </a:extLst>
          </p:cNvPr>
          <p:cNvSpPr/>
          <p:nvPr/>
        </p:nvSpPr>
        <p:spPr>
          <a:xfrm>
            <a:off x="7248278" y="5801851"/>
            <a:ext cx="993916" cy="934890"/>
          </a:xfrm>
          <a:prstGeom prst="flowChartConnector">
            <a:avLst/>
          </a:prstGeom>
          <a:solidFill>
            <a:srgbClr val="FFFFFF"/>
          </a:solidFill>
          <a:ln w="28575">
            <a:solidFill>
              <a:srgbClr val="E8C2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endParaRPr lang="en-US" sz="1400" dirty="0">
              <a:solidFill>
                <a:srgbClr val="212121"/>
              </a:solidFill>
              <a:cs typeface="B Nazanin" panose="00000400000000000000" pitchFamily="2" charset="-78"/>
            </a:endParaRPr>
          </a:p>
        </p:txBody>
      </p:sp>
      <p:sp>
        <p:nvSpPr>
          <p:cNvPr id="61" name="Flowchart: Connector 60">
            <a:extLst>
              <a:ext uri="{FF2B5EF4-FFF2-40B4-BE49-F238E27FC236}">
                <a16:creationId xmlns:a16="http://schemas.microsoft.com/office/drawing/2014/main" id="{53AA1A91-3EEC-4348-8DBE-A2BB7E880B7A}"/>
              </a:ext>
            </a:extLst>
          </p:cNvPr>
          <p:cNvSpPr/>
          <p:nvPr/>
        </p:nvSpPr>
        <p:spPr>
          <a:xfrm>
            <a:off x="6096000" y="5812314"/>
            <a:ext cx="993916" cy="934890"/>
          </a:xfrm>
          <a:prstGeom prst="flowChartConnector">
            <a:avLst/>
          </a:prstGeom>
          <a:solidFill>
            <a:srgbClr val="FFFFFF"/>
          </a:solidFill>
          <a:ln w="28575">
            <a:solidFill>
              <a:srgbClr val="E8C2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212121"/>
              </a:solidFill>
              <a:cs typeface="B Nazanin" panose="00000400000000000000" pitchFamily="2" charset="-78"/>
            </a:endParaRPr>
          </a:p>
        </p:txBody>
      </p:sp>
      <p:sp>
        <p:nvSpPr>
          <p:cNvPr id="62" name="Flowchart: Connector 61">
            <a:extLst>
              <a:ext uri="{FF2B5EF4-FFF2-40B4-BE49-F238E27FC236}">
                <a16:creationId xmlns:a16="http://schemas.microsoft.com/office/drawing/2014/main" id="{46783FF3-3C76-40BF-A07B-F447C92CD5C6}"/>
              </a:ext>
            </a:extLst>
          </p:cNvPr>
          <p:cNvSpPr/>
          <p:nvPr/>
        </p:nvSpPr>
        <p:spPr>
          <a:xfrm>
            <a:off x="4959281" y="5813679"/>
            <a:ext cx="993916" cy="934890"/>
          </a:xfrm>
          <a:prstGeom prst="flowChartConnector">
            <a:avLst/>
          </a:prstGeom>
          <a:solidFill>
            <a:srgbClr val="FFFFFF"/>
          </a:solidFill>
          <a:ln w="28575">
            <a:solidFill>
              <a:srgbClr val="E8C2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a-IR" sz="1400" dirty="0">
              <a:solidFill>
                <a:srgbClr val="212121"/>
              </a:solidFill>
              <a:cs typeface="B Nazanin" panose="00000400000000000000" pitchFamily="2" charset="-78"/>
            </a:endParaRPr>
          </a:p>
        </p:txBody>
      </p:sp>
      <p:sp>
        <p:nvSpPr>
          <p:cNvPr id="63" name="TextBox 62">
            <a:extLst>
              <a:ext uri="{FF2B5EF4-FFF2-40B4-BE49-F238E27FC236}">
                <a16:creationId xmlns:a16="http://schemas.microsoft.com/office/drawing/2014/main" id="{0761316B-14F9-45AA-B8CA-CA013F6996FB}"/>
              </a:ext>
            </a:extLst>
          </p:cNvPr>
          <p:cNvSpPr txBox="1"/>
          <p:nvPr/>
        </p:nvSpPr>
        <p:spPr>
          <a:xfrm>
            <a:off x="9610493" y="6007686"/>
            <a:ext cx="857314" cy="523220"/>
          </a:xfrm>
          <a:prstGeom prst="rect">
            <a:avLst/>
          </a:prstGeom>
          <a:noFill/>
        </p:spPr>
        <p:txBody>
          <a:bodyPr wrap="square" rtlCol="1">
            <a:spAutoFit/>
          </a:bodyPr>
          <a:lstStyle/>
          <a:p>
            <a:pPr algn="ctr" rtl="1"/>
            <a:r>
              <a:rPr lang="fa-IR" sz="1400" dirty="0">
                <a:solidFill>
                  <a:srgbClr val="212121"/>
                </a:solidFill>
                <a:cs typeface="B Nazanin" panose="00000400000000000000" pitchFamily="2" charset="-78"/>
              </a:rPr>
              <a:t>روش‌ها و الگوریتم‌ها</a:t>
            </a:r>
            <a:endParaRPr lang="en-US" sz="1400" dirty="0">
              <a:solidFill>
                <a:srgbClr val="212121"/>
              </a:solidFill>
              <a:cs typeface="B Nazanin" panose="00000400000000000000" pitchFamily="2" charset="-78"/>
            </a:endParaRPr>
          </a:p>
        </p:txBody>
      </p:sp>
      <p:sp>
        <p:nvSpPr>
          <p:cNvPr id="64" name="TextBox 63">
            <a:extLst>
              <a:ext uri="{FF2B5EF4-FFF2-40B4-BE49-F238E27FC236}">
                <a16:creationId xmlns:a16="http://schemas.microsoft.com/office/drawing/2014/main" id="{E11EAF5F-0919-4D36-8859-C7EB02300C17}"/>
              </a:ext>
            </a:extLst>
          </p:cNvPr>
          <p:cNvSpPr txBox="1"/>
          <p:nvPr/>
        </p:nvSpPr>
        <p:spPr>
          <a:xfrm>
            <a:off x="7359747" y="5998216"/>
            <a:ext cx="768157" cy="523220"/>
          </a:xfrm>
          <a:prstGeom prst="rect">
            <a:avLst/>
          </a:prstGeom>
          <a:noFill/>
        </p:spPr>
        <p:txBody>
          <a:bodyPr wrap="square" rtlCol="1">
            <a:spAutoFit/>
          </a:bodyPr>
          <a:lstStyle/>
          <a:p>
            <a:pPr algn="ctr" rtl="1"/>
            <a:r>
              <a:rPr lang="fa-IR" sz="1400" dirty="0">
                <a:solidFill>
                  <a:srgbClr val="212121"/>
                </a:solidFill>
                <a:cs typeface="B Nazanin" panose="00000400000000000000" pitchFamily="2" charset="-78"/>
              </a:rPr>
              <a:t>مدل شبکه عصبی</a:t>
            </a:r>
            <a:endParaRPr lang="en-US" sz="1400" dirty="0">
              <a:solidFill>
                <a:srgbClr val="212121"/>
              </a:solidFill>
              <a:cs typeface="B Nazanin" panose="00000400000000000000" pitchFamily="2" charset="-78"/>
            </a:endParaRPr>
          </a:p>
        </p:txBody>
      </p:sp>
      <p:sp>
        <p:nvSpPr>
          <p:cNvPr id="65" name="TextBox 64">
            <a:extLst>
              <a:ext uri="{FF2B5EF4-FFF2-40B4-BE49-F238E27FC236}">
                <a16:creationId xmlns:a16="http://schemas.microsoft.com/office/drawing/2014/main" id="{AC22EB03-1E7E-4E86-A81E-D5FB40546502}"/>
              </a:ext>
            </a:extLst>
          </p:cNvPr>
          <p:cNvSpPr txBox="1"/>
          <p:nvPr/>
        </p:nvSpPr>
        <p:spPr>
          <a:xfrm>
            <a:off x="6081090" y="5895160"/>
            <a:ext cx="1052410" cy="738664"/>
          </a:xfrm>
          <a:prstGeom prst="rect">
            <a:avLst/>
          </a:prstGeom>
          <a:noFill/>
        </p:spPr>
        <p:txBody>
          <a:bodyPr wrap="square" rtlCol="1">
            <a:spAutoFit/>
          </a:bodyPr>
          <a:lstStyle/>
          <a:p>
            <a:pPr algn="ctr" rtl="1"/>
            <a:r>
              <a:rPr lang="fa-IR" sz="1400" dirty="0">
                <a:solidFill>
                  <a:srgbClr val="212121"/>
                </a:solidFill>
                <a:cs typeface="B Nazanin" panose="00000400000000000000" pitchFamily="2" charset="-78"/>
              </a:rPr>
              <a:t>سیستم تشخیص خواب‌آلودگی</a:t>
            </a:r>
            <a:endParaRPr lang="en-US" sz="1400" dirty="0">
              <a:solidFill>
                <a:srgbClr val="212121"/>
              </a:solidFill>
              <a:cs typeface="B Nazanin" panose="00000400000000000000" pitchFamily="2" charset="-78"/>
            </a:endParaRPr>
          </a:p>
        </p:txBody>
      </p:sp>
      <p:sp>
        <p:nvSpPr>
          <p:cNvPr id="66" name="TextBox 65">
            <a:extLst>
              <a:ext uri="{FF2B5EF4-FFF2-40B4-BE49-F238E27FC236}">
                <a16:creationId xmlns:a16="http://schemas.microsoft.com/office/drawing/2014/main" id="{DA000F32-4758-4311-8228-AB53CC5EF7F8}"/>
              </a:ext>
            </a:extLst>
          </p:cNvPr>
          <p:cNvSpPr txBox="1"/>
          <p:nvPr/>
        </p:nvSpPr>
        <p:spPr>
          <a:xfrm>
            <a:off x="5070079" y="5890494"/>
            <a:ext cx="800328" cy="738664"/>
          </a:xfrm>
          <a:prstGeom prst="rect">
            <a:avLst/>
          </a:prstGeom>
          <a:noFill/>
        </p:spPr>
        <p:txBody>
          <a:bodyPr wrap="square" rtlCol="1">
            <a:spAutoFit/>
          </a:bodyPr>
          <a:lstStyle/>
          <a:p>
            <a:pPr algn="ctr"/>
            <a:r>
              <a:rPr lang="fa-IR" sz="1400" dirty="0">
                <a:solidFill>
                  <a:srgbClr val="212121"/>
                </a:solidFill>
                <a:cs typeface="B Nazanin" panose="00000400000000000000" pitchFamily="2" charset="-78"/>
              </a:rPr>
              <a:t>نتیجه‌گیری و پیشنهادات</a:t>
            </a:r>
          </a:p>
        </p:txBody>
      </p:sp>
      <p:sp>
        <p:nvSpPr>
          <p:cNvPr id="67" name="TextBox 66">
            <a:extLst>
              <a:ext uri="{FF2B5EF4-FFF2-40B4-BE49-F238E27FC236}">
                <a16:creationId xmlns:a16="http://schemas.microsoft.com/office/drawing/2014/main" id="{88CFD4E5-6853-4747-A4B3-8C54D418F259}"/>
              </a:ext>
            </a:extLst>
          </p:cNvPr>
          <p:cNvSpPr txBox="1"/>
          <p:nvPr/>
        </p:nvSpPr>
        <p:spPr>
          <a:xfrm>
            <a:off x="8487205" y="5907563"/>
            <a:ext cx="797754" cy="738664"/>
          </a:xfrm>
          <a:prstGeom prst="rect">
            <a:avLst/>
          </a:prstGeom>
          <a:noFill/>
        </p:spPr>
        <p:txBody>
          <a:bodyPr wrap="square" rtlCol="1">
            <a:spAutoFit/>
          </a:bodyPr>
          <a:lstStyle/>
          <a:p>
            <a:pPr algn="ctr" rtl="1"/>
            <a:r>
              <a:rPr lang="fa-IR" sz="1400" dirty="0">
                <a:solidFill>
                  <a:srgbClr val="212121"/>
                </a:solidFill>
                <a:cs typeface="B Nazanin" panose="00000400000000000000" pitchFamily="2" charset="-78"/>
              </a:rPr>
              <a:t>ابزارها و مجموعه داده</a:t>
            </a:r>
          </a:p>
        </p:txBody>
      </p:sp>
      <p:sp>
        <p:nvSpPr>
          <p:cNvPr id="68" name="Flowchart: Connector 67">
            <a:extLst>
              <a:ext uri="{FF2B5EF4-FFF2-40B4-BE49-F238E27FC236}">
                <a16:creationId xmlns:a16="http://schemas.microsoft.com/office/drawing/2014/main" id="{1BE7DF81-8BEF-40ED-91EE-CF6ABFE57A1E}"/>
              </a:ext>
            </a:extLst>
          </p:cNvPr>
          <p:cNvSpPr/>
          <p:nvPr/>
        </p:nvSpPr>
        <p:spPr>
          <a:xfrm>
            <a:off x="4516063" y="6134406"/>
            <a:ext cx="269946" cy="284979"/>
          </a:xfrm>
          <a:prstGeom prst="flowChartConnector">
            <a:avLst/>
          </a:prstGeom>
          <a:solidFill>
            <a:srgbClr val="828F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cs typeface="B Nazanin" panose="00000400000000000000" pitchFamily="2" charset="-78"/>
            </a:endParaRPr>
          </a:p>
        </p:txBody>
      </p:sp>
      <p:sp>
        <p:nvSpPr>
          <p:cNvPr id="73" name="Flowchart: Connector 72">
            <a:extLst>
              <a:ext uri="{FF2B5EF4-FFF2-40B4-BE49-F238E27FC236}">
                <a16:creationId xmlns:a16="http://schemas.microsoft.com/office/drawing/2014/main" id="{EF01D7B4-0077-4876-BFF0-76A67825848E}"/>
              </a:ext>
            </a:extLst>
          </p:cNvPr>
          <p:cNvSpPr/>
          <p:nvPr/>
        </p:nvSpPr>
        <p:spPr>
          <a:xfrm>
            <a:off x="11762949" y="6126807"/>
            <a:ext cx="269946" cy="284979"/>
          </a:xfrm>
          <a:prstGeom prst="flowChartConnector">
            <a:avLst/>
          </a:prstGeom>
          <a:solidFill>
            <a:srgbClr val="828F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cs typeface="B Nazanin" panose="00000400000000000000" pitchFamily="2" charset="-78"/>
            </a:endParaRPr>
          </a:p>
        </p:txBody>
      </p:sp>
      <p:cxnSp>
        <p:nvCxnSpPr>
          <p:cNvPr id="74" name="Straight Connector 73">
            <a:extLst>
              <a:ext uri="{FF2B5EF4-FFF2-40B4-BE49-F238E27FC236}">
                <a16:creationId xmlns:a16="http://schemas.microsoft.com/office/drawing/2014/main" id="{81DA0DC9-B8FE-4D3A-9BB0-BA4823B03343}"/>
              </a:ext>
            </a:extLst>
          </p:cNvPr>
          <p:cNvCxnSpPr>
            <a:stCxn id="68" idx="6"/>
            <a:endCxn id="73" idx="2"/>
          </p:cNvCxnSpPr>
          <p:nvPr/>
        </p:nvCxnSpPr>
        <p:spPr>
          <a:xfrm flipV="1">
            <a:off x="4786009" y="6269297"/>
            <a:ext cx="6976940" cy="7599"/>
          </a:xfrm>
          <a:prstGeom prst="line">
            <a:avLst/>
          </a:prstGeom>
          <a:ln w="57150">
            <a:solidFill>
              <a:srgbClr val="828FA6"/>
            </a:solidFill>
          </a:ln>
        </p:spPr>
        <p:style>
          <a:lnRef idx="1">
            <a:schemeClr val="accent1"/>
          </a:lnRef>
          <a:fillRef idx="0">
            <a:schemeClr val="accent1"/>
          </a:fillRef>
          <a:effectRef idx="0">
            <a:schemeClr val="accent1"/>
          </a:effectRef>
          <a:fontRef idx="minor">
            <a:schemeClr val="tx1"/>
          </a:fontRef>
        </p:style>
      </p:cxnSp>
      <p:sp>
        <p:nvSpPr>
          <p:cNvPr id="75" name="Flowchart: Connector 74">
            <a:extLst>
              <a:ext uri="{FF2B5EF4-FFF2-40B4-BE49-F238E27FC236}">
                <a16:creationId xmlns:a16="http://schemas.microsoft.com/office/drawing/2014/main" id="{89BDBB10-E3C2-42A5-83F6-0C3AE2166FAF}"/>
              </a:ext>
            </a:extLst>
          </p:cNvPr>
          <p:cNvSpPr/>
          <p:nvPr/>
        </p:nvSpPr>
        <p:spPr>
          <a:xfrm>
            <a:off x="10673994" y="5801852"/>
            <a:ext cx="993916" cy="934890"/>
          </a:xfrm>
          <a:prstGeom prst="flowChartConnector">
            <a:avLst/>
          </a:prstGeom>
          <a:solidFill>
            <a:srgbClr val="FFFFFF"/>
          </a:solidFill>
          <a:ln w="28575">
            <a:solidFill>
              <a:srgbClr val="E8C2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a-IR" sz="1400" dirty="0">
                <a:solidFill>
                  <a:srgbClr val="212121"/>
                </a:solidFill>
                <a:cs typeface="B Nazanin" panose="00000400000000000000" pitchFamily="2" charset="-78"/>
              </a:rPr>
              <a:t>مقدمه</a:t>
            </a:r>
            <a:endParaRPr lang="en-US" sz="1400" dirty="0">
              <a:solidFill>
                <a:srgbClr val="212121"/>
              </a:solidFill>
              <a:cs typeface="B Nazanin" panose="00000400000000000000" pitchFamily="2" charset="-78"/>
            </a:endParaRPr>
          </a:p>
        </p:txBody>
      </p:sp>
      <p:sp>
        <p:nvSpPr>
          <p:cNvPr id="76" name="Flowchart: Connector 75">
            <a:extLst>
              <a:ext uri="{FF2B5EF4-FFF2-40B4-BE49-F238E27FC236}">
                <a16:creationId xmlns:a16="http://schemas.microsoft.com/office/drawing/2014/main" id="{C235E524-E416-4416-9D2C-18D18BBFC4E4}"/>
              </a:ext>
            </a:extLst>
          </p:cNvPr>
          <p:cNvSpPr/>
          <p:nvPr/>
        </p:nvSpPr>
        <p:spPr>
          <a:xfrm>
            <a:off x="9546898" y="5809451"/>
            <a:ext cx="993916" cy="934890"/>
          </a:xfrm>
          <a:prstGeom prst="flowChartConnector">
            <a:avLst/>
          </a:prstGeom>
          <a:solidFill>
            <a:srgbClr val="FFFFFF"/>
          </a:solidFill>
          <a:ln w="28575">
            <a:solidFill>
              <a:srgbClr val="E8C2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212121"/>
              </a:solidFill>
              <a:cs typeface="B Nazanin" panose="00000400000000000000" pitchFamily="2" charset="-78"/>
            </a:endParaRPr>
          </a:p>
        </p:txBody>
      </p:sp>
      <p:sp>
        <p:nvSpPr>
          <p:cNvPr id="77" name="Flowchart: Connector 76">
            <a:extLst>
              <a:ext uri="{FF2B5EF4-FFF2-40B4-BE49-F238E27FC236}">
                <a16:creationId xmlns:a16="http://schemas.microsoft.com/office/drawing/2014/main" id="{66E91D58-6B72-479D-A8D7-33FDD1CB2EB8}"/>
              </a:ext>
            </a:extLst>
          </p:cNvPr>
          <p:cNvSpPr/>
          <p:nvPr/>
        </p:nvSpPr>
        <p:spPr>
          <a:xfrm>
            <a:off x="8400556" y="5801851"/>
            <a:ext cx="993916" cy="934890"/>
          </a:xfrm>
          <a:prstGeom prst="flowChartConnector">
            <a:avLst/>
          </a:prstGeom>
          <a:solidFill>
            <a:schemeClr val="bg1"/>
          </a:solidFill>
          <a:ln w="28575">
            <a:solidFill>
              <a:srgbClr val="E8C2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a-IR" sz="1200" dirty="0">
              <a:solidFill>
                <a:srgbClr val="212121"/>
              </a:solidFill>
              <a:cs typeface="B Nazanin" panose="00000400000000000000" pitchFamily="2" charset="-78"/>
            </a:endParaRPr>
          </a:p>
        </p:txBody>
      </p:sp>
      <p:sp>
        <p:nvSpPr>
          <p:cNvPr id="80" name="Flowchart: Connector 79">
            <a:extLst>
              <a:ext uri="{FF2B5EF4-FFF2-40B4-BE49-F238E27FC236}">
                <a16:creationId xmlns:a16="http://schemas.microsoft.com/office/drawing/2014/main" id="{EF45EB47-FC65-499A-9959-03B97D1D154D}"/>
              </a:ext>
            </a:extLst>
          </p:cNvPr>
          <p:cNvSpPr/>
          <p:nvPr/>
        </p:nvSpPr>
        <p:spPr>
          <a:xfrm>
            <a:off x="7248278" y="5801851"/>
            <a:ext cx="993916" cy="934890"/>
          </a:xfrm>
          <a:prstGeom prst="flowChartConnector">
            <a:avLst/>
          </a:prstGeom>
          <a:solidFill>
            <a:srgbClr val="E8C2CA"/>
          </a:solidFill>
          <a:ln w="28575">
            <a:solidFill>
              <a:srgbClr val="E8C2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endParaRPr lang="en-US" sz="1400" dirty="0">
              <a:solidFill>
                <a:srgbClr val="212121"/>
              </a:solidFill>
              <a:cs typeface="B Nazanin" panose="00000400000000000000" pitchFamily="2" charset="-78"/>
            </a:endParaRPr>
          </a:p>
        </p:txBody>
      </p:sp>
      <p:sp>
        <p:nvSpPr>
          <p:cNvPr id="81" name="Flowchart: Connector 80">
            <a:extLst>
              <a:ext uri="{FF2B5EF4-FFF2-40B4-BE49-F238E27FC236}">
                <a16:creationId xmlns:a16="http://schemas.microsoft.com/office/drawing/2014/main" id="{8BA8EA07-BBA4-4C3D-953D-01BDAC319E5C}"/>
              </a:ext>
            </a:extLst>
          </p:cNvPr>
          <p:cNvSpPr/>
          <p:nvPr/>
        </p:nvSpPr>
        <p:spPr>
          <a:xfrm>
            <a:off x="6096000" y="5812314"/>
            <a:ext cx="993916" cy="934890"/>
          </a:xfrm>
          <a:prstGeom prst="flowChartConnector">
            <a:avLst/>
          </a:prstGeom>
          <a:solidFill>
            <a:srgbClr val="FFFFFF"/>
          </a:solidFill>
          <a:ln w="28575">
            <a:solidFill>
              <a:srgbClr val="E8C2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212121"/>
              </a:solidFill>
              <a:cs typeface="B Nazanin" panose="00000400000000000000" pitchFamily="2" charset="-78"/>
            </a:endParaRPr>
          </a:p>
        </p:txBody>
      </p:sp>
      <p:sp>
        <p:nvSpPr>
          <p:cNvPr id="82" name="Flowchart: Connector 81">
            <a:extLst>
              <a:ext uri="{FF2B5EF4-FFF2-40B4-BE49-F238E27FC236}">
                <a16:creationId xmlns:a16="http://schemas.microsoft.com/office/drawing/2014/main" id="{028B650D-39D4-4012-90CF-F57BE01B9139}"/>
              </a:ext>
            </a:extLst>
          </p:cNvPr>
          <p:cNvSpPr/>
          <p:nvPr/>
        </p:nvSpPr>
        <p:spPr>
          <a:xfrm>
            <a:off x="4959281" y="5813679"/>
            <a:ext cx="993916" cy="934890"/>
          </a:xfrm>
          <a:prstGeom prst="flowChartConnector">
            <a:avLst/>
          </a:prstGeom>
          <a:solidFill>
            <a:srgbClr val="FFFFFF"/>
          </a:solidFill>
          <a:ln w="28575">
            <a:solidFill>
              <a:srgbClr val="E8C2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a-IR" sz="1400" dirty="0">
              <a:solidFill>
                <a:srgbClr val="212121"/>
              </a:solidFill>
              <a:cs typeface="B Nazanin" panose="00000400000000000000" pitchFamily="2" charset="-78"/>
            </a:endParaRPr>
          </a:p>
        </p:txBody>
      </p:sp>
      <p:sp>
        <p:nvSpPr>
          <p:cNvPr id="83" name="TextBox 82">
            <a:extLst>
              <a:ext uri="{FF2B5EF4-FFF2-40B4-BE49-F238E27FC236}">
                <a16:creationId xmlns:a16="http://schemas.microsoft.com/office/drawing/2014/main" id="{EF8D852E-E646-432A-AE46-77A59F13409E}"/>
              </a:ext>
            </a:extLst>
          </p:cNvPr>
          <p:cNvSpPr txBox="1"/>
          <p:nvPr/>
        </p:nvSpPr>
        <p:spPr>
          <a:xfrm>
            <a:off x="9610493" y="6007686"/>
            <a:ext cx="857314" cy="523220"/>
          </a:xfrm>
          <a:prstGeom prst="rect">
            <a:avLst/>
          </a:prstGeom>
          <a:noFill/>
        </p:spPr>
        <p:txBody>
          <a:bodyPr wrap="square" rtlCol="1">
            <a:spAutoFit/>
          </a:bodyPr>
          <a:lstStyle/>
          <a:p>
            <a:pPr algn="ctr" rtl="1"/>
            <a:r>
              <a:rPr lang="fa-IR" sz="1400" dirty="0">
                <a:solidFill>
                  <a:srgbClr val="212121"/>
                </a:solidFill>
                <a:cs typeface="B Nazanin" panose="00000400000000000000" pitchFamily="2" charset="-78"/>
              </a:rPr>
              <a:t>روش‌ها و الگوریتم‌ها</a:t>
            </a:r>
            <a:endParaRPr lang="en-US" sz="1400" dirty="0">
              <a:solidFill>
                <a:srgbClr val="212121"/>
              </a:solidFill>
              <a:cs typeface="B Nazanin" panose="00000400000000000000" pitchFamily="2" charset="-78"/>
            </a:endParaRPr>
          </a:p>
        </p:txBody>
      </p:sp>
      <p:sp>
        <p:nvSpPr>
          <p:cNvPr id="84" name="TextBox 83">
            <a:extLst>
              <a:ext uri="{FF2B5EF4-FFF2-40B4-BE49-F238E27FC236}">
                <a16:creationId xmlns:a16="http://schemas.microsoft.com/office/drawing/2014/main" id="{CDA587ED-1829-4125-8792-6DDB4D7E861A}"/>
              </a:ext>
            </a:extLst>
          </p:cNvPr>
          <p:cNvSpPr txBox="1"/>
          <p:nvPr/>
        </p:nvSpPr>
        <p:spPr>
          <a:xfrm>
            <a:off x="7359747" y="5998216"/>
            <a:ext cx="768157" cy="523220"/>
          </a:xfrm>
          <a:prstGeom prst="rect">
            <a:avLst/>
          </a:prstGeom>
          <a:noFill/>
        </p:spPr>
        <p:txBody>
          <a:bodyPr wrap="square" rtlCol="1">
            <a:spAutoFit/>
          </a:bodyPr>
          <a:lstStyle/>
          <a:p>
            <a:pPr algn="ctr" rtl="1"/>
            <a:r>
              <a:rPr lang="fa-IR" sz="1400" dirty="0">
                <a:solidFill>
                  <a:srgbClr val="212121"/>
                </a:solidFill>
                <a:cs typeface="B Nazanin" panose="00000400000000000000" pitchFamily="2" charset="-78"/>
              </a:rPr>
              <a:t>مدل شبکه عصبی</a:t>
            </a:r>
            <a:endParaRPr lang="en-US" sz="1400" dirty="0">
              <a:solidFill>
                <a:srgbClr val="212121"/>
              </a:solidFill>
              <a:cs typeface="B Nazanin" panose="00000400000000000000" pitchFamily="2" charset="-78"/>
            </a:endParaRPr>
          </a:p>
        </p:txBody>
      </p:sp>
      <p:sp>
        <p:nvSpPr>
          <p:cNvPr id="85" name="TextBox 84">
            <a:extLst>
              <a:ext uri="{FF2B5EF4-FFF2-40B4-BE49-F238E27FC236}">
                <a16:creationId xmlns:a16="http://schemas.microsoft.com/office/drawing/2014/main" id="{7A86BB72-9726-410A-AFAC-F1D79410F866}"/>
              </a:ext>
            </a:extLst>
          </p:cNvPr>
          <p:cNvSpPr txBox="1"/>
          <p:nvPr/>
        </p:nvSpPr>
        <p:spPr>
          <a:xfrm>
            <a:off x="6081090" y="5895160"/>
            <a:ext cx="1052410" cy="738664"/>
          </a:xfrm>
          <a:prstGeom prst="rect">
            <a:avLst/>
          </a:prstGeom>
          <a:noFill/>
        </p:spPr>
        <p:txBody>
          <a:bodyPr wrap="square" rtlCol="1">
            <a:spAutoFit/>
          </a:bodyPr>
          <a:lstStyle/>
          <a:p>
            <a:pPr algn="ctr" rtl="1"/>
            <a:r>
              <a:rPr lang="fa-IR" sz="1400" dirty="0">
                <a:solidFill>
                  <a:srgbClr val="212121"/>
                </a:solidFill>
                <a:cs typeface="B Nazanin" panose="00000400000000000000" pitchFamily="2" charset="-78"/>
              </a:rPr>
              <a:t>سیستم تشخیص خواب‌آلودگی</a:t>
            </a:r>
            <a:endParaRPr lang="en-US" sz="1400" dirty="0">
              <a:solidFill>
                <a:srgbClr val="212121"/>
              </a:solidFill>
              <a:cs typeface="B Nazanin" panose="00000400000000000000" pitchFamily="2" charset="-78"/>
            </a:endParaRPr>
          </a:p>
        </p:txBody>
      </p:sp>
      <p:sp>
        <p:nvSpPr>
          <p:cNvPr id="86" name="TextBox 85">
            <a:extLst>
              <a:ext uri="{FF2B5EF4-FFF2-40B4-BE49-F238E27FC236}">
                <a16:creationId xmlns:a16="http://schemas.microsoft.com/office/drawing/2014/main" id="{F13A61F5-14A1-4CF9-94AF-45BD9A40C4B7}"/>
              </a:ext>
            </a:extLst>
          </p:cNvPr>
          <p:cNvSpPr txBox="1"/>
          <p:nvPr/>
        </p:nvSpPr>
        <p:spPr>
          <a:xfrm>
            <a:off x="5070079" y="5890494"/>
            <a:ext cx="800328" cy="738664"/>
          </a:xfrm>
          <a:prstGeom prst="rect">
            <a:avLst/>
          </a:prstGeom>
          <a:noFill/>
        </p:spPr>
        <p:txBody>
          <a:bodyPr wrap="square" rtlCol="1">
            <a:spAutoFit/>
          </a:bodyPr>
          <a:lstStyle/>
          <a:p>
            <a:pPr algn="ctr"/>
            <a:r>
              <a:rPr lang="fa-IR" sz="1400" dirty="0">
                <a:solidFill>
                  <a:srgbClr val="212121"/>
                </a:solidFill>
                <a:cs typeface="B Nazanin" panose="00000400000000000000" pitchFamily="2" charset="-78"/>
              </a:rPr>
              <a:t>نتیجه‌گیری و پیشنهادات</a:t>
            </a:r>
          </a:p>
        </p:txBody>
      </p:sp>
      <p:sp>
        <p:nvSpPr>
          <p:cNvPr id="87" name="TextBox 86">
            <a:extLst>
              <a:ext uri="{FF2B5EF4-FFF2-40B4-BE49-F238E27FC236}">
                <a16:creationId xmlns:a16="http://schemas.microsoft.com/office/drawing/2014/main" id="{E7771BE8-903F-4430-87DE-796C3A003164}"/>
              </a:ext>
            </a:extLst>
          </p:cNvPr>
          <p:cNvSpPr txBox="1"/>
          <p:nvPr/>
        </p:nvSpPr>
        <p:spPr>
          <a:xfrm>
            <a:off x="8384997" y="5983155"/>
            <a:ext cx="975315" cy="523220"/>
          </a:xfrm>
          <a:prstGeom prst="rect">
            <a:avLst/>
          </a:prstGeom>
          <a:noFill/>
        </p:spPr>
        <p:txBody>
          <a:bodyPr wrap="square" rtlCol="1">
            <a:spAutoFit/>
          </a:bodyPr>
          <a:lstStyle/>
          <a:p>
            <a:pPr algn="ctr" rtl="1"/>
            <a:r>
              <a:rPr lang="fa-IR" sz="1400" dirty="0">
                <a:solidFill>
                  <a:srgbClr val="212121"/>
                </a:solidFill>
                <a:cs typeface="B Nazanin" panose="00000400000000000000" pitchFamily="2" charset="-78"/>
              </a:rPr>
              <a:t>ابزارها و مجموعه داده</a:t>
            </a:r>
          </a:p>
        </p:txBody>
      </p:sp>
      <p:pic>
        <p:nvPicPr>
          <p:cNvPr id="36" name="Picture 35">
            <a:extLst>
              <a:ext uri="{FF2B5EF4-FFF2-40B4-BE49-F238E27FC236}">
                <a16:creationId xmlns:a16="http://schemas.microsoft.com/office/drawing/2014/main" id="{0FC34809-246F-49A5-924B-BE5C4A419221}"/>
              </a:ext>
            </a:extLst>
          </p:cNvPr>
          <p:cNvPicPr>
            <a:picLocks noChangeAspect="1"/>
          </p:cNvPicPr>
          <p:nvPr/>
        </p:nvPicPr>
        <p:blipFill rotWithShape="1">
          <a:blip r:embed="rId3"/>
          <a:srcRect l="2229" r="5711" b="1479"/>
          <a:stretch/>
        </p:blipFill>
        <p:spPr>
          <a:xfrm>
            <a:off x="1644471" y="1104259"/>
            <a:ext cx="8903058" cy="4443581"/>
          </a:xfrm>
          <a:prstGeom prst="rect">
            <a:avLst/>
          </a:prstGeom>
        </p:spPr>
      </p:pic>
    </p:spTree>
    <p:extLst>
      <p:ext uri="{BB962C8B-B14F-4D97-AF65-F5344CB8AC3E}">
        <p14:creationId xmlns:p14="http://schemas.microsoft.com/office/powerpoint/2010/main" val="847481638"/>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Right Triangle 7"/>
          <p:cNvSpPr/>
          <p:nvPr/>
        </p:nvSpPr>
        <p:spPr>
          <a:xfrm>
            <a:off x="2407918" y="190245"/>
            <a:ext cx="721362" cy="869451"/>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cs typeface="B Nazanin" panose="00000400000000000000" pitchFamily="2" charset="-78"/>
            </a:endParaRPr>
          </a:p>
        </p:txBody>
      </p:sp>
      <p:sp>
        <p:nvSpPr>
          <p:cNvPr id="78" name="Parallelogram 77"/>
          <p:cNvSpPr/>
          <p:nvPr/>
        </p:nvSpPr>
        <p:spPr>
          <a:xfrm>
            <a:off x="-345440" y="6350000"/>
            <a:ext cx="1432560" cy="508000"/>
          </a:xfrm>
          <a:prstGeom prst="parallelogram">
            <a:avLst>
              <a:gd name="adj" fmla="val 47000"/>
            </a:avLst>
          </a:prstGeom>
          <a:solidFill>
            <a:srgbClr val="FFEDE1"/>
          </a:solidFill>
          <a:ln>
            <a:solidFill>
              <a:srgbClr val="FFED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B Nazanin" panose="00000400000000000000" pitchFamily="2" charset="-78"/>
            </a:endParaRPr>
          </a:p>
        </p:txBody>
      </p:sp>
      <p:sp>
        <p:nvSpPr>
          <p:cNvPr id="79" name="Parallelogram 78"/>
          <p:cNvSpPr/>
          <p:nvPr/>
        </p:nvSpPr>
        <p:spPr>
          <a:xfrm>
            <a:off x="-254000" y="6451600"/>
            <a:ext cx="1539240" cy="264160"/>
          </a:xfrm>
          <a:prstGeom prst="parallelogram">
            <a:avLst/>
          </a:prstGeom>
          <a:solidFill>
            <a:srgbClr val="B5838D"/>
          </a:solidFill>
          <a:ln>
            <a:solidFill>
              <a:srgbClr val="B583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a-IR" dirty="0">
                <a:solidFill>
                  <a:schemeClr val="tx1"/>
                </a:solidFill>
                <a:cs typeface="B Nazanin" panose="00000400000000000000" pitchFamily="2" charset="-78"/>
              </a:rPr>
              <a:t>13/31</a:t>
            </a:r>
            <a:endParaRPr lang="en-US" dirty="0">
              <a:solidFill>
                <a:schemeClr val="tx1"/>
              </a:solidFill>
              <a:cs typeface="B Nazanin" panose="00000400000000000000" pitchFamily="2" charset="-78"/>
            </a:endParaRPr>
          </a:p>
        </p:txBody>
      </p:sp>
      <p:sp>
        <p:nvSpPr>
          <p:cNvPr id="34" name="Flowchart: Manual Input 33"/>
          <p:cNvSpPr/>
          <p:nvPr/>
        </p:nvSpPr>
        <p:spPr>
          <a:xfrm rot="16200000">
            <a:off x="7097565" y="-4065142"/>
            <a:ext cx="1055033" cy="9133841"/>
          </a:xfrm>
          <a:prstGeom prst="flowChartManualInput">
            <a:avLst/>
          </a:prstGeom>
          <a:solidFill>
            <a:srgbClr val="828F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B Nazanin" panose="00000400000000000000" pitchFamily="2" charset="-78"/>
            </a:endParaRPr>
          </a:p>
        </p:txBody>
      </p:sp>
      <p:sp>
        <p:nvSpPr>
          <p:cNvPr id="38" name="Rectangle 37"/>
          <p:cNvSpPr/>
          <p:nvPr/>
        </p:nvSpPr>
        <p:spPr>
          <a:xfrm>
            <a:off x="2407920" y="154662"/>
            <a:ext cx="9784080" cy="685643"/>
          </a:xfrm>
          <a:prstGeom prst="rect">
            <a:avLst/>
          </a:prstGeom>
          <a:solidFill>
            <a:srgbClr val="FFED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rtl="1"/>
            <a:r>
              <a:rPr lang="fa-IR" sz="4000" dirty="0">
                <a:solidFill>
                  <a:schemeClr val="tx1"/>
                </a:solidFill>
                <a:cs typeface="B Nazanin" panose="00000400000000000000" pitchFamily="2" charset="-78"/>
              </a:rPr>
              <a:t>	</a:t>
            </a:r>
            <a:r>
              <a:rPr lang="en-US" sz="4000" dirty="0">
                <a:solidFill>
                  <a:schemeClr val="tx1"/>
                </a:solidFill>
                <a:cs typeface="B Nazanin" panose="00000400000000000000" pitchFamily="2" charset="-78"/>
              </a:rPr>
              <a:t>MobileNetV2</a:t>
            </a:r>
          </a:p>
        </p:txBody>
      </p:sp>
      <p:sp>
        <p:nvSpPr>
          <p:cNvPr id="54" name="Flowchart: Connector 53">
            <a:extLst>
              <a:ext uri="{FF2B5EF4-FFF2-40B4-BE49-F238E27FC236}">
                <a16:creationId xmlns:a16="http://schemas.microsoft.com/office/drawing/2014/main" id="{3B048D29-D07E-4377-AF2B-2752562EC6B4}"/>
              </a:ext>
            </a:extLst>
          </p:cNvPr>
          <p:cNvSpPr/>
          <p:nvPr/>
        </p:nvSpPr>
        <p:spPr>
          <a:xfrm>
            <a:off x="4516063" y="6134406"/>
            <a:ext cx="269946" cy="284979"/>
          </a:xfrm>
          <a:prstGeom prst="flowChartConnector">
            <a:avLst/>
          </a:prstGeom>
          <a:solidFill>
            <a:srgbClr val="828F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cs typeface="B Nazanin" panose="00000400000000000000" pitchFamily="2" charset="-78"/>
            </a:endParaRPr>
          </a:p>
        </p:txBody>
      </p:sp>
      <p:sp>
        <p:nvSpPr>
          <p:cNvPr id="55" name="Flowchart: Connector 54">
            <a:extLst>
              <a:ext uri="{FF2B5EF4-FFF2-40B4-BE49-F238E27FC236}">
                <a16:creationId xmlns:a16="http://schemas.microsoft.com/office/drawing/2014/main" id="{CD85DB92-8BC2-4271-9BA7-9DBEF30E3A84}"/>
              </a:ext>
            </a:extLst>
          </p:cNvPr>
          <p:cNvSpPr/>
          <p:nvPr/>
        </p:nvSpPr>
        <p:spPr>
          <a:xfrm>
            <a:off x="11762949" y="6126807"/>
            <a:ext cx="269946" cy="284979"/>
          </a:xfrm>
          <a:prstGeom prst="flowChartConnector">
            <a:avLst/>
          </a:prstGeom>
          <a:solidFill>
            <a:srgbClr val="828F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cs typeface="B Nazanin" panose="00000400000000000000" pitchFamily="2" charset="-78"/>
            </a:endParaRPr>
          </a:p>
        </p:txBody>
      </p:sp>
      <p:cxnSp>
        <p:nvCxnSpPr>
          <p:cNvPr id="56" name="Straight Connector 55">
            <a:extLst>
              <a:ext uri="{FF2B5EF4-FFF2-40B4-BE49-F238E27FC236}">
                <a16:creationId xmlns:a16="http://schemas.microsoft.com/office/drawing/2014/main" id="{59067910-03E3-48B4-8415-91504B3E1430}"/>
              </a:ext>
            </a:extLst>
          </p:cNvPr>
          <p:cNvCxnSpPr>
            <a:stCxn id="54" idx="6"/>
            <a:endCxn id="55" idx="2"/>
          </p:cNvCxnSpPr>
          <p:nvPr/>
        </p:nvCxnSpPr>
        <p:spPr>
          <a:xfrm flipV="1">
            <a:off x="4786009" y="6269297"/>
            <a:ext cx="6976940" cy="7599"/>
          </a:xfrm>
          <a:prstGeom prst="line">
            <a:avLst/>
          </a:prstGeom>
          <a:ln w="57150">
            <a:solidFill>
              <a:srgbClr val="828FA6"/>
            </a:solidFill>
          </a:ln>
        </p:spPr>
        <p:style>
          <a:lnRef idx="1">
            <a:schemeClr val="accent1"/>
          </a:lnRef>
          <a:fillRef idx="0">
            <a:schemeClr val="accent1"/>
          </a:fillRef>
          <a:effectRef idx="0">
            <a:schemeClr val="accent1"/>
          </a:effectRef>
          <a:fontRef idx="minor">
            <a:schemeClr val="tx1"/>
          </a:fontRef>
        </p:style>
      </p:cxnSp>
      <p:sp>
        <p:nvSpPr>
          <p:cNvPr id="57" name="Flowchart: Connector 56">
            <a:extLst>
              <a:ext uri="{FF2B5EF4-FFF2-40B4-BE49-F238E27FC236}">
                <a16:creationId xmlns:a16="http://schemas.microsoft.com/office/drawing/2014/main" id="{C710D54B-04E1-4C82-9324-AF8DEE4730EE}"/>
              </a:ext>
            </a:extLst>
          </p:cNvPr>
          <p:cNvSpPr/>
          <p:nvPr/>
        </p:nvSpPr>
        <p:spPr>
          <a:xfrm>
            <a:off x="10673994" y="5801852"/>
            <a:ext cx="993916" cy="934890"/>
          </a:xfrm>
          <a:prstGeom prst="flowChartConnector">
            <a:avLst/>
          </a:prstGeom>
          <a:solidFill>
            <a:srgbClr val="FFFFFF"/>
          </a:solidFill>
          <a:ln w="28575">
            <a:solidFill>
              <a:srgbClr val="E8C2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a-IR" sz="1400" dirty="0">
                <a:solidFill>
                  <a:srgbClr val="212121"/>
                </a:solidFill>
                <a:cs typeface="B Nazanin" panose="00000400000000000000" pitchFamily="2" charset="-78"/>
              </a:rPr>
              <a:t>مقدمه</a:t>
            </a:r>
            <a:endParaRPr lang="en-US" sz="1400" dirty="0">
              <a:solidFill>
                <a:srgbClr val="212121"/>
              </a:solidFill>
              <a:cs typeface="B Nazanin" panose="00000400000000000000" pitchFamily="2" charset="-78"/>
            </a:endParaRPr>
          </a:p>
        </p:txBody>
      </p:sp>
      <p:sp>
        <p:nvSpPr>
          <p:cNvPr id="58" name="Flowchart: Connector 57">
            <a:extLst>
              <a:ext uri="{FF2B5EF4-FFF2-40B4-BE49-F238E27FC236}">
                <a16:creationId xmlns:a16="http://schemas.microsoft.com/office/drawing/2014/main" id="{605A9779-11A5-4F9F-ACCB-AEE46AE9BAF7}"/>
              </a:ext>
            </a:extLst>
          </p:cNvPr>
          <p:cNvSpPr/>
          <p:nvPr/>
        </p:nvSpPr>
        <p:spPr>
          <a:xfrm>
            <a:off x="9546898" y="5809451"/>
            <a:ext cx="993916" cy="934890"/>
          </a:xfrm>
          <a:prstGeom prst="flowChartConnector">
            <a:avLst/>
          </a:prstGeom>
          <a:solidFill>
            <a:srgbClr val="FFFFFF"/>
          </a:solidFill>
          <a:ln w="28575">
            <a:solidFill>
              <a:srgbClr val="E8C2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212121"/>
              </a:solidFill>
              <a:cs typeface="B Nazanin" panose="00000400000000000000" pitchFamily="2" charset="-78"/>
            </a:endParaRPr>
          </a:p>
        </p:txBody>
      </p:sp>
      <p:sp>
        <p:nvSpPr>
          <p:cNvPr id="59" name="Flowchart: Connector 58">
            <a:extLst>
              <a:ext uri="{FF2B5EF4-FFF2-40B4-BE49-F238E27FC236}">
                <a16:creationId xmlns:a16="http://schemas.microsoft.com/office/drawing/2014/main" id="{698F8C42-C52F-41D1-9306-30420182BFF1}"/>
              </a:ext>
            </a:extLst>
          </p:cNvPr>
          <p:cNvSpPr/>
          <p:nvPr/>
        </p:nvSpPr>
        <p:spPr>
          <a:xfrm>
            <a:off x="8400556" y="5801851"/>
            <a:ext cx="993916" cy="934890"/>
          </a:xfrm>
          <a:prstGeom prst="flowChartConnector">
            <a:avLst/>
          </a:prstGeom>
          <a:solidFill>
            <a:srgbClr val="FFFFFF"/>
          </a:solidFill>
          <a:ln w="28575">
            <a:solidFill>
              <a:srgbClr val="E8C2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a-IR" sz="1200" dirty="0">
              <a:solidFill>
                <a:srgbClr val="212121"/>
              </a:solidFill>
              <a:cs typeface="B Nazanin" panose="00000400000000000000" pitchFamily="2" charset="-78"/>
            </a:endParaRPr>
          </a:p>
        </p:txBody>
      </p:sp>
      <p:sp>
        <p:nvSpPr>
          <p:cNvPr id="60" name="Flowchart: Connector 59">
            <a:extLst>
              <a:ext uri="{FF2B5EF4-FFF2-40B4-BE49-F238E27FC236}">
                <a16:creationId xmlns:a16="http://schemas.microsoft.com/office/drawing/2014/main" id="{59CF8786-D8F6-4EEA-8DEB-4BE6BFBBB571}"/>
              </a:ext>
            </a:extLst>
          </p:cNvPr>
          <p:cNvSpPr/>
          <p:nvPr/>
        </p:nvSpPr>
        <p:spPr>
          <a:xfrm>
            <a:off x="7248278" y="5801851"/>
            <a:ext cx="993916" cy="934890"/>
          </a:xfrm>
          <a:prstGeom prst="flowChartConnector">
            <a:avLst/>
          </a:prstGeom>
          <a:solidFill>
            <a:srgbClr val="FFFFFF"/>
          </a:solidFill>
          <a:ln w="28575">
            <a:solidFill>
              <a:srgbClr val="E8C2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endParaRPr lang="en-US" sz="1400" dirty="0">
              <a:solidFill>
                <a:srgbClr val="212121"/>
              </a:solidFill>
              <a:cs typeface="B Nazanin" panose="00000400000000000000" pitchFamily="2" charset="-78"/>
            </a:endParaRPr>
          </a:p>
        </p:txBody>
      </p:sp>
      <p:sp>
        <p:nvSpPr>
          <p:cNvPr id="61" name="Flowchart: Connector 60">
            <a:extLst>
              <a:ext uri="{FF2B5EF4-FFF2-40B4-BE49-F238E27FC236}">
                <a16:creationId xmlns:a16="http://schemas.microsoft.com/office/drawing/2014/main" id="{53AA1A91-3EEC-4348-8DBE-A2BB7E880B7A}"/>
              </a:ext>
            </a:extLst>
          </p:cNvPr>
          <p:cNvSpPr/>
          <p:nvPr/>
        </p:nvSpPr>
        <p:spPr>
          <a:xfrm>
            <a:off x="6096000" y="5812314"/>
            <a:ext cx="993916" cy="934890"/>
          </a:xfrm>
          <a:prstGeom prst="flowChartConnector">
            <a:avLst/>
          </a:prstGeom>
          <a:solidFill>
            <a:srgbClr val="FFFFFF"/>
          </a:solidFill>
          <a:ln w="28575">
            <a:solidFill>
              <a:srgbClr val="E8C2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212121"/>
              </a:solidFill>
              <a:cs typeface="B Nazanin" panose="00000400000000000000" pitchFamily="2" charset="-78"/>
            </a:endParaRPr>
          </a:p>
        </p:txBody>
      </p:sp>
      <p:sp>
        <p:nvSpPr>
          <p:cNvPr id="62" name="Flowchart: Connector 61">
            <a:extLst>
              <a:ext uri="{FF2B5EF4-FFF2-40B4-BE49-F238E27FC236}">
                <a16:creationId xmlns:a16="http://schemas.microsoft.com/office/drawing/2014/main" id="{46783FF3-3C76-40BF-A07B-F447C92CD5C6}"/>
              </a:ext>
            </a:extLst>
          </p:cNvPr>
          <p:cNvSpPr/>
          <p:nvPr/>
        </p:nvSpPr>
        <p:spPr>
          <a:xfrm>
            <a:off x="4959281" y="5813679"/>
            <a:ext cx="993916" cy="934890"/>
          </a:xfrm>
          <a:prstGeom prst="flowChartConnector">
            <a:avLst/>
          </a:prstGeom>
          <a:solidFill>
            <a:srgbClr val="FFFFFF"/>
          </a:solidFill>
          <a:ln w="28575">
            <a:solidFill>
              <a:srgbClr val="E8C2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a-IR" sz="1400" dirty="0">
              <a:solidFill>
                <a:srgbClr val="212121"/>
              </a:solidFill>
              <a:cs typeface="B Nazanin" panose="00000400000000000000" pitchFamily="2" charset="-78"/>
            </a:endParaRPr>
          </a:p>
        </p:txBody>
      </p:sp>
      <p:sp>
        <p:nvSpPr>
          <p:cNvPr id="63" name="TextBox 62">
            <a:extLst>
              <a:ext uri="{FF2B5EF4-FFF2-40B4-BE49-F238E27FC236}">
                <a16:creationId xmlns:a16="http://schemas.microsoft.com/office/drawing/2014/main" id="{0761316B-14F9-45AA-B8CA-CA013F6996FB}"/>
              </a:ext>
            </a:extLst>
          </p:cNvPr>
          <p:cNvSpPr txBox="1"/>
          <p:nvPr/>
        </p:nvSpPr>
        <p:spPr>
          <a:xfrm>
            <a:off x="9610493" y="6007686"/>
            <a:ext cx="857314" cy="523220"/>
          </a:xfrm>
          <a:prstGeom prst="rect">
            <a:avLst/>
          </a:prstGeom>
          <a:noFill/>
        </p:spPr>
        <p:txBody>
          <a:bodyPr wrap="square" rtlCol="1">
            <a:spAutoFit/>
          </a:bodyPr>
          <a:lstStyle/>
          <a:p>
            <a:pPr algn="ctr" rtl="1"/>
            <a:r>
              <a:rPr lang="fa-IR" sz="1400" dirty="0">
                <a:solidFill>
                  <a:srgbClr val="212121"/>
                </a:solidFill>
                <a:cs typeface="B Nazanin" panose="00000400000000000000" pitchFamily="2" charset="-78"/>
              </a:rPr>
              <a:t>روش‌ها و الگوریتم‌ها</a:t>
            </a:r>
            <a:endParaRPr lang="en-US" sz="1400" dirty="0">
              <a:solidFill>
                <a:srgbClr val="212121"/>
              </a:solidFill>
              <a:cs typeface="B Nazanin" panose="00000400000000000000" pitchFamily="2" charset="-78"/>
            </a:endParaRPr>
          </a:p>
        </p:txBody>
      </p:sp>
      <p:sp>
        <p:nvSpPr>
          <p:cNvPr id="64" name="TextBox 63">
            <a:extLst>
              <a:ext uri="{FF2B5EF4-FFF2-40B4-BE49-F238E27FC236}">
                <a16:creationId xmlns:a16="http://schemas.microsoft.com/office/drawing/2014/main" id="{E11EAF5F-0919-4D36-8859-C7EB02300C17}"/>
              </a:ext>
            </a:extLst>
          </p:cNvPr>
          <p:cNvSpPr txBox="1"/>
          <p:nvPr/>
        </p:nvSpPr>
        <p:spPr>
          <a:xfrm>
            <a:off x="7359747" y="5998216"/>
            <a:ext cx="768157" cy="523220"/>
          </a:xfrm>
          <a:prstGeom prst="rect">
            <a:avLst/>
          </a:prstGeom>
          <a:noFill/>
        </p:spPr>
        <p:txBody>
          <a:bodyPr wrap="square" rtlCol="1">
            <a:spAutoFit/>
          </a:bodyPr>
          <a:lstStyle/>
          <a:p>
            <a:pPr algn="ctr" rtl="1"/>
            <a:r>
              <a:rPr lang="fa-IR" sz="1400" dirty="0">
                <a:solidFill>
                  <a:srgbClr val="212121"/>
                </a:solidFill>
                <a:cs typeface="B Nazanin" panose="00000400000000000000" pitchFamily="2" charset="-78"/>
              </a:rPr>
              <a:t>مدل شبکه عصبی</a:t>
            </a:r>
            <a:endParaRPr lang="en-US" sz="1400" dirty="0">
              <a:solidFill>
                <a:srgbClr val="212121"/>
              </a:solidFill>
              <a:cs typeface="B Nazanin" panose="00000400000000000000" pitchFamily="2" charset="-78"/>
            </a:endParaRPr>
          </a:p>
        </p:txBody>
      </p:sp>
      <p:sp>
        <p:nvSpPr>
          <p:cNvPr id="65" name="TextBox 64">
            <a:extLst>
              <a:ext uri="{FF2B5EF4-FFF2-40B4-BE49-F238E27FC236}">
                <a16:creationId xmlns:a16="http://schemas.microsoft.com/office/drawing/2014/main" id="{AC22EB03-1E7E-4E86-A81E-D5FB40546502}"/>
              </a:ext>
            </a:extLst>
          </p:cNvPr>
          <p:cNvSpPr txBox="1"/>
          <p:nvPr/>
        </p:nvSpPr>
        <p:spPr>
          <a:xfrm>
            <a:off x="6081090" y="5895160"/>
            <a:ext cx="1052410" cy="738664"/>
          </a:xfrm>
          <a:prstGeom prst="rect">
            <a:avLst/>
          </a:prstGeom>
          <a:noFill/>
        </p:spPr>
        <p:txBody>
          <a:bodyPr wrap="square" rtlCol="1">
            <a:spAutoFit/>
          </a:bodyPr>
          <a:lstStyle/>
          <a:p>
            <a:pPr algn="ctr" rtl="1"/>
            <a:r>
              <a:rPr lang="fa-IR" sz="1400" dirty="0">
                <a:solidFill>
                  <a:srgbClr val="212121"/>
                </a:solidFill>
                <a:cs typeface="B Nazanin" panose="00000400000000000000" pitchFamily="2" charset="-78"/>
              </a:rPr>
              <a:t>سیستم تشخیص خواب‌آلودگی</a:t>
            </a:r>
            <a:endParaRPr lang="en-US" sz="1400" dirty="0">
              <a:solidFill>
                <a:srgbClr val="212121"/>
              </a:solidFill>
              <a:cs typeface="B Nazanin" panose="00000400000000000000" pitchFamily="2" charset="-78"/>
            </a:endParaRPr>
          </a:p>
        </p:txBody>
      </p:sp>
      <p:sp>
        <p:nvSpPr>
          <p:cNvPr id="66" name="TextBox 65">
            <a:extLst>
              <a:ext uri="{FF2B5EF4-FFF2-40B4-BE49-F238E27FC236}">
                <a16:creationId xmlns:a16="http://schemas.microsoft.com/office/drawing/2014/main" id="{DA000F32-4758-4311-8228-AB53CC5EF7F8}"/>
              </a:ext>
            </a:extLst>
          </p:cNvPr>
          <p:cNvSpPr txBox="1"/>
          <p:nvPr/>
        </p:nvSpPr>
        <p:spPr>
          <a:xfrm>
            <a:off x="5070079" y="5890494"/>
            <a:ext cx="800328" cy="738664"/>
          </a:xfrm>
          <a:prstGeom prst="rect">
            <a:avLst/>
          </a:prstGeom>
          <a:noFill/>
        </p:spPr>
        <p:txBody>
          <a:bodyPr wrap="square" rtlCol="1">
            <a:spAutoFit/>
          </a:bodyPr>
          <a:lstStyle/>
          <a:p>
            <a:pPr algn="ctr"/>
            <a:r>
              <a:rPr lang="fa-IR" sz="1400" dirty="0">
                <a:solidFill>
                  <a:srgbClr val="212121"/>
                </a:solidFill>
                <a:cs typeface="B Nazanin" panose="00000400000000000000" pitchFamily="2" charset="-78"/>
              </a:rPr>
              <a:t>نتیجه‌گیری و پیشنهادات</a:t>
            </a:r>
          </a:p>
        </p:txBody>
      </p:sp>
      <p:sp>
        <p:nvSpPr>
          <p:cNvPr id="67" name="TextBox 66">
            <a:extLst>
              <a:ext uri="{FF2B5EF4-FFF2-40B4-BE49-F238E27FC236}">
                <a16:creationId xmlns:a16="http://schemas.microsoft.com/office/drawing/2014/main" id="{88CFD4E5-6853-4747-A4B3-8C54D418F259}"/>
              </a:ext>
            </a:extLst>
          </p:cNvPr>
          <p:cNvSpPr txBox="1"/>
          <p:nvPr/>
        </p:nvSpPr>
        <p:spPr>
          <a:xfrm>
            <a:off x="8487205" y="5907563"/>
            <a:ext cx="797754" cy="738664"/>
          </a:xfrm>
          <a:prstGeom prst="rect">
            <a:avLst/>
          </a:prstGeom>
          <a:noFill/>
        </p:spPr>
        <p:txBody>
          <a:bodyPr wrap="square" rtlCol="1">
            <a:spAutoFit/>
          </a:bodyPr>
          <a:lstStyle/>
          <a:p>
            <a:pPr algn="ctr" rtl="1"/>
            <a:r>
              <a:rPr lang="fa-IR" sz="1400" dirty="0">
                <a:solidFill>
                  <a:srgbClr val="212121"/>
                </a:solidFill>
                <a:cs typeface="B Nazanin" panose="00000400000000000000" pitchFamily="2" charset="-78"/>
              </a:rPr>
              <a:t>ابزارها و مجموعه داده</a:t>
            </a:r>
          </a:p>
        </p:txBody>
      </p:sp>
      <p:sp>
        <p:nvSpPr>
          <p:cNvPr id="68" name="Flowchart: Connector 67">
            <a:extLst>
              <a:ext uri="{FF2B5EF4-FFF2-40B4-BE49-F238E27FC236}">
                <a16:creationId xmlns:a16="http://schemas.microsoft.com/office/drawing/2014/main" id="{1BE7DF81-8BEF-40ED-91EE-CF6ABFE57A1E}"/>
              </a:ext>
            </a:extLst>
          </p:cNvPr>
          <p:cNvSpPr/>
          <p:nvPr/>
        </p:nvSpPr>
        <p:spPr>
          <a:xfrm>
            <a:off x="4516063" y="6134406"/>
            <a:ext cx="269946" cy="284979"/>
          </a:xfrm>
          <a:prstGeom prst="flowChartConnector">
            <a:avLst/>
          </a:prstGeom>
          <a:solidFill>
            <a:srgbClr val="828F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cs typeface="B Nazanin" panose="00000400000000000000" pitchFamily="2" charset="-78"/>
            </a:endParaRPr>
          </a:p>
        </p:txBody>
      </p:sp>
      <p:sp>
        <p:nvSpPr>
          <p:cNvPr id="73" name="Flowchart: Connector 72">
            <a:extLst>
              <a:ext uri="{FF2B5EF4-FFF2-40B4-BE49-F238E27FC236}">
                <a16:creationId xmlns:a16="http://schemas.microsoft.com/office/drawing/2014/main" id="{EF01D7B4-0077-4876-BFF0-76A67825848E}"/>
              </a:ext>
            </a:extLst>
          </p:cNvPr>
          <p:cNvSpPr/>
          <p:nvPr/>
        </p:nvSpPr>
        <p:spPr>
          <a:xfrm>
            <a:off x="11762949" y="6126807"/>
            <a:ext cx="269946" cy="284979"/>
          </a:xfrm>
          <a:prstGeom prst="flowChartConnector">
            <a:avLst/>
          </a:prstGeom>
          <a:solidFill>
            <a:srgbClr val="828F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cs typeface="B Nazanin" panose="00000400000000000000" pitchFamily="2" charset="-78"/>
            </a:endParaRPr>
          </a:p>
        </p:txBody>
      </p:sp>
      <p:cxnSp>
        <p:nvCxnSpPr>
          <p:cNvPr id="74" name="Straight Connector 73">
            <a:extLst>
              <a:ext uri="{FF2B5EF4-FFF2-40B4-BE49-F238E27FC236}">
                <a16:creationId xmlns:a16="http://schemas.microsoft.com/office/drawing/2014/main" id="{81DA0DC9-B8FE-4D3A-9BB0-BA4823B03343}"/>
              </a:ext>
            </a:extLst>
          </p:cNvPr>
          <p:cNvCxnSpPr>
            <a:stCxn id="68" idx="6"/>
            <a:endCxn id="73" idx="2"/>
          </p:cNvCxnSpPr>
          <p:nvPr/>
        </p:nvCxnSpPr>
        <p:spPr>
          <a:xfrm flipV="1">
            <a:off x="4786009" y="6269297"/>
            <a:ext cx="6976940" cy="7599"/>
          </a:xfrm>
          <a:prstGeom prst="line">
            <a:avLst/>
          </a:prstGeom>
          <a:ln w="57150">
            <a:solidFill>
              <a:srgbClr val="828FA6"/>
            </a:solidFill>
          </a:ln>
        </p:spPr>
        <p:style>
          <a:lnRef idx="1">
            <a:schemeClr val="accent1"/>
          </a:lnRef>
          <a:fillRef idx="0">
            <a:schemeClr val="accent1"/>
          </a:fillRef>
          <a:effectRef idx="0">
            <a:schemeClr val="accent1"/>
          </a:effectRef>
          <a:fontRef idx="minor">
            <a:schemeClr val="tx1"/>
          </a:fontRef>
        </p:style>
      </p:cxnSp>
      <p:sp>
        <p:nvSpPr>
          <p:cNvPr id="75" name="Flowchart: Connector 74">
            <a:extLst>
              <a:ext uri="{FF2B5EF4-FFF2-40B4-BE49-F238E27FC236}">
                <a16:creationId xmlns:a16="http://schemas.microsoft.com/office/drawing/2014/main" id="{89BDBB10-E3C2-42A5-83F6-0C3AE2166FAF}"/>
              </a:ext>
            </a:extLst>
          </p:cNvPr>
          <p:cNvSpPr/>
          <p:nvPr/>
        </p:nvSpPr>
        <p:spPr>
          <a:xfrm>
            <a:off x="10673994" y="5801852"/>
            <a:ext cx="993916" cy="934890"/>
          </a:xfrm>
          <a:prstGeom prst="flowChartConnector">
            <a:avLst/>
          </a:prstGeom>
          <a:solidFill>
            <a:srgbClr val="FFFFFF"/>
          </a:solidFill>
          <a:ln w="28575">
            <a:solidFill>
              <a:srgbClr val="E8C2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a-IR" sz="1400" dirty="0">
                <a:solidFill>
                  <a:srgbClr val="212121"/>
                </a:solidFill>
                <a:cs typeface="B Nazanin" panose="00000400000000000000" pitchFamily="2" charset="-78"/>
              </a:rPr>
              <a:t>مقدمه</a:t>
            </a:r>
            <a:endParaRPr lang="en-US" sz="1400" dirty="0">
              <a:solidFill>
                <a:srgbClr val="212121"/>
              </a:solidFill>
              <a:cs typeface="B Nazanin" panose="00000400000000000000" pitchFamily="2" charset="-78"/>
            </a:endParaRPr>
          </a:p>
        </p:txBody>
      </p:sp>
      <p:sp>
        <p:nvSpPr>
          <p:cNvPr id="76" name="Flowchart: Connector 75">
            <a:extLst>
              <a:ext uri="{FF2B5EF4-FFF2-40B4-BE49-F238E27FC236}">
                <a16:creationId xmlns:a16="http://schemas.microsoft.com/office/drawing/2014/main" id="{C235E524-E416-4416-9D2C-18D18BBFC4E4}"/>
              </a:ext>
            </a:extLst>
          </p:cNvPr>
          <p:cNvSpPr/>
          <p:nvPr/>
        </p:nvSpPr>
        <p:spPr>
          <a:xfrm>
            <a:off x="9546898" y="5809451"/>
            <a:ext cx="993916" cy="934890"/>
          </a:xfrm>
          <a:prstGeom prst="flowChartConnector">
            <a:avLst/>
          </a:prstGeom>
          <a:solidFill>
            <a:srgbClr val="FFFFFF"/>
          </a:solidFill>
          <a:ln w="28575">
            <a:solidFill>
              <a:srgbClr val="E8C2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212121"/>
              </a:solidFill>
              <a:cs typeface="B Nazanin" panose="00000400000000000000" pitchFamily="2" charset="-78"/>
            </a:endParaRPr>
          </a:p>
        </p:txBody>
      </p:sp>
      <p:sp>
        <p:nvSpPr>
          <p:cNvPr id="77" name="Flowchart: Connector 76">
            <a:extLst>
              <a:ext uri="{FF2B5EF4-FFF2-40B4-BE49-F238E27FC236}">
                <a16:creationId xmlns:a16="http://schemas.microsoft.com/office/drawing/2014/main" id="{66E91D58-6B72-479D-A8D7-33FDD1CB2EB8}"/>
              </a:ext>
            </a:extLst>
          </p:cNvPr>
          <p:cNvSpPr/>
          <p:nvPr/>
        </p:nvSpPr>
        <p:spPr>
          <a:xfrm>
            <a:off x="8400556" y="5801851"/>
            <a:ext cx="993916" cy="934890"/>
          </a:xfrm>
          <a:prstGeom prst="flowChartConnector">
            <a:avLst/>
          </a:prstGeom>
          <a:solidFill>
            <a:schemeClr val="bg1"/>
          </a:solidFill>
          <a:ln w="28575">
            <a:solidFill>
              <a:srgbClr val="E8C2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a-IR" sz="1200" dirty="0">
              <a:solidFill>
                <a:srgbClr val="212121"/>
              </a:solidFill>
              <a:cs typeface="B Nazanin" panose="00000400000000000000" pitchFamily="2" charset="-78"/>
            </a:endParaRPr>
          </a:p>
        </p:txBody>
      </p:sp>
      <p:sp>
        <p:nvSpPr>
          <p:cNvPr id="80" name="Flowchart: Connector 79">
            <a:extLst>
              <a:ext uri="{FF2B5EF4-FFF2-40B4-BE49-F238E27FC236}">
                <a16:creationId xmlns:a16="http://schemas.microsoft.com/office/drawing/2014/main" id="{EF45EB47-FC65-499A-9959-03B97D1D154D}"/>
              </a:ext>
            </a:extLst>
          </p:cNvPr>
          <p:cNvSpPr/>
          <p:nvPr/>
        </p:nvSpPr>
        <p:spPr>
          <a:xfrm>
            <a:off x="7248278" y="5801851"/>
            <a:ext cx="993916" cy="934890"/>
          </a:xfrm>
          <a:prstGeom prst="flowChartConnector">
            <a:avLst/>
          </a:prstGeom>
          <a:solidFill>
            <a:srgbClr val="E8C2CA"/>
          </a:solidFill>
          <a:ln w="28575">
            <a:solidFill>
              <a:srgbClr val="E8C2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endParaRPr lang="en-US" sz="1400" dirty="0">
              <a:solidFill>
                <a:srgbClr val="212121"/>
              </a:solidFill>
              <a:cs typeface="B Nazanin" panose="00000400000000000000" pitchFamily="2" charset="-78"/>
            </a:endParaRPr>
          </a:p>
        </p:txBody>
      </p:sp>
      <p:sp>
        <p:nvSpPr>
          <p:cNvPr id="81" name="Flowchart: Connector 80">
            <a:extLst>
              <a:ext uri="{FF2B5EF4-FFF2-40B4-BE49-F238E27FC236}">
                <a16:creationId xmlns:a16="http://schemas.microsoft.com/office/drawing/2014/main" id="{8BA8EA07-BBA4-4C3D-953D-01BDAC319E5C}"/>
              </a:ext>
            </a:extLst>
          </p:cNvPr>
          <p:cNvSpPr/>
          <p:nvPr/>
        </p:nvSpPr>
        <p:spPr>
          <a:xfrm>
            <a:off x="6096000" y="5812314"/>
            <a:ext cx="993916" cy="934890"/>
          </a:xfrm>
          <a:prstGeom prst="flowChartConnector">
            <a:avLst/>
          </a:prstGeom>
          <a:solidFill>
            <a:srgbClr val="FFFFFF"/>
          </a:solidFill>
          <a:ln w="28575">
            <a:solidFill>
              <a:srgbClr val="E8C2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212121"/>
              </a:solidFill>
              <a:cs typeface="B Nazanin" panose="00000400000000000000" pitchFamily="2" charset="-78"/>
            </a:endParaRPr>
          </a:p>
        </p:txBody>
      </p:sp>
      <p:sp>
        <p:nvSpPr>
          <p:cNvPr id="82" name="Flowchart: Connector 81">
            <a:extLst>
              <a:ext uri="{FF2B5EF4-FFF2-40B4-BE49-F238E27FC236}">
                <a16:creationId xmlns:a16="http://schemas.microsoft.com/office/drawing/2014/main" id="{028B650D-39D4-4012-90CF-F57BE01B9139}"/>
              </a:ext>
            </a:extLst>
          </p:cNvPr>
          <p:cNvSpPr/>
          <p:nvPr/>
        </p:nvSpPr>
        <p:spPr>
          <a:xfrm>
            <a:off x="4959281" y="5813679"/>
            <a:ext cx="993916" cy="934890"/>
          </a:xfrm>
          <a:prstGeom prst="flowChartConnector">
            <a:avLst/>
          </a:prstGeom>
          <a:solidFill>
            <a:srgbClr val="FFFFFF"/>
          </a:solidFill>
          <a:ln w="28575">
            <a:solidFill>
              <a:srgbClr val="E8C2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a-IR" sz="1400" dirty="0">
              <a:solidFill>
                <a:srgbClr val="212121"/>
              </a:solidFill>
              <a:cs typeface="B Nazanin" panose="00000400000000000000" pitchFamily="2" charset="-78"/>
            </a:endParaRPr>
          </a:p>
        </p:txBody>
      </p:sp>
      <p:sp>
        <p:nvSpPr>
          <p:cNvPr id="83" name="TextBox 82">
            <a:extLst>
              <a:ext uri="{FF2B5EF4-FFF2-40B4-BE49-F238E27FC236}">
                <a16:creationId xmlns:a16="http://schemas.microsoft.com/office/drawing/2014/main" id="{EF8D852E-E646-432A-AE46-77A59F13409E}"/>
              </a:ext>
            </a:extLst>
          </p:cNvPr>
          <p:cNvSpPr txBox="1"/>
          <p:nvPr/>
        </p:nvSpPr>
        <p:spPr>
          <a:xfrm>
            <a:off x="9610493" y="6007686"/>
            <a:ext cx="857314" cy="523220"/>
          </a:xfrm>
          <a:prstGeom prst="rect">
            <a:avLst/>
          </a:prstGeom>
          <a:noFill/>
        </p:spPr>
        <p:txBody>
          <a:bodyPr wrap="square" rtlCol="1">
            <a:spAutoFit/>
          </a:bodyPr>
          <a:lstStyle/>
          <a:p>
            <a:pPr algn="ctr" rtl="1"/>
            <a:r>
              <a:rPr lang="fa-IR" sz="1400" dirty="0">
                <a:solidFill>
                  <a:srgbClr val="212121"/>
                </a:solidFill>
                <a:cs typeface="B Nazanin" panose="00000400000000000000" pitchFamily="2" charset="-78"/>
              </a:rPr>
              <a:t>روش‌ها و الگوریتم‌ها</a:t>
            </a:r>
            <a:endParaRPr lang="en-US" sz="1400" dirty="0">
              <a:solidFill>
                <a:srgbClr val="212121"/>
              </a:solidFill>
              <a:cs typeface="B Nazanin" panose="00000400000000000000" pitchFamily="2" charset="-78"/>
            </a:endParaRPr>
          </a:p>
        </p:txBody>
      </p:sp>
      <p:sp>
        <p:nvSpPr>
          <p:cNvPr id="84" name="TextBox 83">
            <a:extLst>
              <a:ext uri="{FF2B5EF4-FFF2-40B4-BE49-F238E27FC236}">
                <a16:creationId xmlns:a16="http://schemas.microsoft.com/office/drawing/2014/main" id="{CDA587ED-1829-4125-8792-6DDB4D7E861A}"/>
              </a:ext>
            </a:extLst>
          </p:cNvPr>
          <p:cNvSpPr txBox="1"/>
          <p:nvPr/>
        </p:nvSpPr>
        <p:spPr>
          <a:xfrm>
            <a:off x="7359747" y="5998216"/>
            <a:ext cx="768157" cy="523220"/>
          </a:xfrm>
          <a:prstGeom prst="rect">
            <a:avLst/>
          </a:prstGeom>
          <a:noFill/>
        </p:spPr>
        <p:txBody>
          <a:bodyPr wrap="square" rtlCol="1">
            <a:spAutoFit/>
          </a:bodyPr>
          <a:lstStyle/>
          <a:p>
            <a:pPr algn="ctr" rtl="1"/>
            <a:r>
              <a:rPr lang="fa-IR" sz="1400" dirty="0">
                <a:solidFill>
                  <a:srgbClr val="212121"/>
                </a:solidFill>
                <a:cs typeface="B Nazanin" panose="00000400000000000000" pitchFamily="2" charset="-78"/>
              </a:rPr>
              <a:t>مدل شبکه عصبی</a:t>
            </a:r>
            <a:endParaRPr lang="en-US" sz="1400" dirty="0">
              <a:solidFill>
                <a:srgbClr val="212121"/>
              </a:solidFill>
              <a:cs typeface="B Nazanin" panose="00000400000000000000" pitchFamily="2" charset="-78"/>
            </a:endParaRPr>
          </a:p>
        </p:txBody>
      </p:sp>
      <p:sp>
        <p:nvSpPr>
          <p:cNvPr id="85" name="TextBox 84">
            <a:extLst>
              <a:ext uri="{FF2B5EF4-FFF2-40B4-BE49-F238E27FC236}">
                <a16:creationId xmlns:a16="http://schemas.microsoft.com/office/drawing/2014/main" id="{7A86BB72-9726-410A-AFAC-F1D79410F866}"/>
              </a:ext>
            </a:extLst>
          </p:cNvPr>
          <p:cNvSpPr txBox="1"/>
          <p:nvPr/>
        </p:nvSpPr>
        <p:spPr>
          <a:xfrm>
            <a:off x="6081090" y="5895160"/>
            <a:ext cx="1052410" cy="738664"/>
          </a:xfrm>
          <a:prstGeom prst="rect">
            <a:avLst/>
          </a:prstGeom>
          <a:noFill/>
        </p:spPr>
        <p:txBody>
          <a:bodyPr wrap="square" rtlCol="1">
            <a:spAutoFit/>
          </a:bodyPr>
          <a:lstStyle/>
          <a:p>
            <a:pPr algn="ctr" rtl="1"/>
            <a:r>
              <a:rPr lang="fa-IR" sz="1400" dirty="0">
                <a:solidFill>
                  <a:srgbClr val="212121"/>
                </a:solidFill>
                <a:cs typeface="B Nazanin" panose="00000400000000000000" pitchFamily="2" charset="-78"/>
              </a:rPr>
              <a:t>سیستم تشخیص خواب‌آلودگی</a:t>
            </a:r>
            <a:endParaRPr lang="en-US" sz="1400" dirty="0">
              <a:solidFill>
                <a:srgbClr val="212121"/>
              </a:solidFill>
              <a:cs typeface="B Nazanin" panose="00000400000000000000" pitchFamily="2" charset="-78"/>
            </a:endParaRPr>
          </a:p>
        </p:txBody>
      </p:sp>
      <p:sp>
        <p:nvSpPr>
          <p:cNvPr id="86" name="TextBox 85">
            <a:extLst>
              <a:ext uri="{FF2B5EF4-FFF2-40B4-BE49-F238E27FC236}">
                <a16:creationId xmlns:a16="http://schemas.microsoft.com/office/drawing/2014/main" id="{F13A61F5-14A1-4CF9-94AF-45BD9A40C4B7}"/>
              </a:ext>
            </a:extLst>
          </p:cNvPr>
          <p:cNvSpPr txBox="1"/>
          <p:nvPr/>
        </p:nvSpPr>
        <p:spPr>
          <a:xfrm>
            <a:off x="5070079" y="5890494"/>
            <a:ext cx="800328" cy="738664"/>
          </a:xfrm>
          <a:prstGeom prst="rect">
            <a:avLst/>
          </a:prstGeom>
          <a:noFill/>
        </p:spPr>
        <p:txBody>
          <a:bodyPr wrap="square" rtlCol="1">
            <a:spAutoFit/>
          </a:bodyPr>
          <a:lstStyle/>
          <a:p>
            <a:pPr algn="ctr"/>
            <a:r>
              <a:rPr lang="fa-IR" sz="1400" dirty="0">
                <a:solidFill>
                  <a:srgbClr val="212121"/>
                </a:solidFill>
                <a:cs typeface="B Nazanin" panose="00000400000000000000" pitchFamily="2" charset="-78"/>
              </a:rPr>
              <a:t>نتیجه‌گیری و پیشنهادات</a:t>
            </a:r>
          </a:p>
        </p:txBody>
      </p:sp>
      <p:sp>
        <p:nvSpPr>
          <p:cNvPr id="87" name="TextBox 86">
            <a:extLst>
              <a:ext uri="{FF2B5EF4-FFF2-40B4-BE49-F238E27FC236}">
                <a16:creationId xmlns:a16="http://schemas.microsoft.com/office/drawing/2014/main" id="{E7771BE8-903F-4430-87DE-796C3A003164}"/>
              </a:ext>
            </a:extLst>
          </p:cNvPr>
          <p:cNvSpPr txBox="1"/>
          <p:nvPr/>
        </p:nvSpPr>
        <p:spPr>
          <a:xfrm>
            <a:off x="8384997" y="5983155"/>
            <a:ext cx="975315" cy="523220"/>
          </a:xfrm>
          <a:prstGeom prst="rect">
            <a:avLst/>
          </a:prstGeom>
          <a:noFill/>
        </p:spPr>
        <p:txBody>
          <a:bodyPr wrap="square" rtlCol="1">
            <a:spAutoFit/>
          </a:bodyPr>
          <a:lstStyle/>
          <a:p>
            <a:pPr algn="ctr" rtl="1"/>
            <a:r>
              <a:rPr lang="fa-IR" sz="1400" dirty="0">
                <a:solidFill>
                  <a:srgbClr val="212121"/>
                </a:solidFill>
                <a:cs typeface="B Nazanin" panose="00000400000000000000" pitchFamily="2" charset="-78"/>
              </a:rPr>
              <a:t>ابزارها و مجموعه داده</a:t>
            </a:r>
          </a:p>
        </p:txBody>
      </p:sp>
      <p:pic>
        <p:nvPicPr>
          <p:cNvPr id="37" name="Picture 36">
            <a:extLst>
              <a:ext uri="{FF2B5EF4-FFF2-40B4-BE49-F238E27FC236}">
                <a16:creationId xmlns:a16="http://schemas.microsoft.com/office/drawing/2014/main" id="{F475486D-7B69-47D4-AC47-F3EF2F0320C2}"/>
              </a:ext>
            </a:extLst>
          </p:cNvPr>
          <p:cNvPicPr/>
          <p:nvPr/>
        </p:nvPicPr>
        <p:blipFill>
          <a:blip r:embed="rId3"/>
          <a:stretch>
            <a:fillRect/>
          </a:stretch>
        </p:blipFill>
        <p:spPr>
          <a:xfrm>
            <a:off x="1287669" y="1940516"/>
            <a:ext cx="9616662" cy="2603703"/>
          </a:xfrm>
          <a:prstGeom prst="rect">
            <a:avLst/>
          </a:prstGeom>
        </p:spPr>
      </p:pic>
    </p:spTree>
    <p:extLst>
      <p:ext uri="{BB962C8B-B14F-4D97-AF65-F5344CB8AC3E}">
        <p14:creationId xmlns:p14="http://schemas.microsoft.com/office/powerpoint/2010/main" val="3487177803"/>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Picture 35">
            <a:extLst>
              <a:ext uri="{FF2B5EF4-FFF2-40B4-BE49-F238E27FC236}">
                <a16:creationId xmlns:a16="http://schemas.microsoft.com/office/drawing/2014/main" id="{C27A7349-1E97-448A-A81B-1A6AB8C3F3B2}"/>
              </a:ext>
            </a:extLst>
          </p:cNvPr>
          <p:cNvPicPr>
            <a:picLocks noChangeAspect="1"/>
          </p:cNvPicPr>
          <p:nvPr/>
        </p:nvPicPr>
        <p:blipFill>
          <a:blip r:embed="rId3"/>
          <a:stretch>
            <a:fillRect/>
          </a:stretch>
        </p:blipFill>
        <p:spPr>
          <a:xfrm>
            <a:off x="1799693" y="1208238"/>
            <a:ext cx="8779262" cy="4746592"/>
          </a:xfrm>
          <a:prstGeom prst="rect">
            <a:avLst/>
          </a:prstGeom>
        </p:spPr>
      </p:pic>
      <p:sp>
        <p:nvSpPr>
          <p:cNvPr id="8" name="Right Triangle 7"/>
          <p:cNvSpPr/>
          <p:nvPr/>
        </p:nvSpPr>
        <p:spPr>
          <a:xfrm>
            <a:off x="2407918" y="190245"/>
            <a:ext cx="721362" cy="869451"/>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cs typeface="B Nazanin" panose="00000400000000000000" pitchFamily="2" charset="-78"/>
            </a:endParaRPr>
          </a:p>
        </p:txBody>
      </p:sp>
      <p:sp>
        <p:nvSpPr>
          <p:cNvPr id="78" name="Parallelogram 77"/>
          <p:cNvSpPr/>
          <p:nvPr/>
        </p:nvSpPr>
        <p:spPr>
          <a:xfrm>
            <a:off x="-345440" y="6350000"/>
            <a:ext cx="1432560" cy="508000"/>
          </a:xfrm>
          <a:prstGeom prst="parallelogram">
            <a:avLst>
              <a:gd name="adj" fmla="val 47000"/>
            </a:avLst>
          </a:prstGeom>
          <a:solidFill>
            <a:srgbClr val="FFEDE1"/>
          </a:solidFill>
          <a:ln>
            <a:solidFill>
              <a:srgbClr val="FFED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B Nazanin" panose="00000400000000000000" pitchFamily="2" charset="-78"/>
            </a:endParaRPr>
          </a:p>
        </p:txBody>
      </p:sp>
      <p:sp>
        <p:nvSpPr>
          <p:cNvPr id="79" name="Parallelogram 78"/>
          <p:cNvSpPr/>
          <p:nvPr/>
        </p:nvSpPr>
        <p:spPr>
          <a:xfrm>
            <a:off x="-254000" y="6451600"/>
            <a:ext cx="1539240" cy="264160"/>
          </a:xfrm>
          <a:prstGeom prst="parallelogram">
            <a:avLst/>
          </a:prstGeom>
          <a:solidFill>
            <a:srgbClr val="B5838D"/>
          </a:solidFill>
          <a:ln>
            <a:solidFill>
              <a:srgbClr val="B583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a-IR" dirty="0">
                <a:solidFill>
                  <a:schemeClr val="tx1"/>
                </a:solidFill>
                <a:cs typeface="B Nazanin" panose="00000400000000000000" pitchFamily="2" charset="-78"/>
              </a:rPr>
              <a:t>14/31</a:t>
            </a:r>
            <a:endParaRPr lang="en-US" dirty="0">
              <a:solidFill>
                <a:schemeClr val="tx1"/>
              </a:solidFill>
              <a:cs typeface="B Nazanin" panose="00000400000000000000" pitchFamily="2" charset="-78"/>
            </a:endParaRPr>
          </a:p>
        </p:txBody>
      </p:sp>
      <p:sp>
        <p:nvSpPr>
          <p:cNvPr id="34" name="Flowchart: Manual Input 33"/>
          <p:cNvSpPr/>
          <p:nvPr/>
        </p:nvSpPr>
        <p:spPr>
          <a:xfrm rot="16200000">
            <a:off x="7097565" y="-4065142"/>
            <a:ext cx="1055033" cy="9133841"/>
          </a:xfrm>
          <a:prstGeom prst="flowChartManualInput">
            <a:avLst/>
          </a:prstGeom>
          <a:solidFill>
            <a:srgbClr val="828F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B Nazanin" panose="00000400000000000000" pitchFamily="2" charset="-78"/>
            </a:endParaRPr>
          </a:p>
        </p:txBody>
      </p:sp>
      <p:sp>
        <p:nvSpPr>
          <p:cNvPr id="38" name="Rectangle 37"/>
          <p:cNvSpPr/>
          <p:nvPr/>
        </p:nvSpPr>
        <p:spPr>
          <a:xfrm>
            <a:off x="2407920" y="154662"/>
            <a:ext cx="9784080" cy="685643"/>
          </a:xfrm>
          <a:prstGeom prst="rect">
            <a:avLst/>
          </a:prstGeom>
          <a:solidFill>
            <a:srgbClr val="FFED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rtl="1"/>
            <a:r>
              <a:rPr lang="fa-IR" sz="4000" dirty="0">
                <a:solidFill>
                  <a:schemeClr val="tx1"/>
                </a:solidFill>
                <a:cs typeface="B Nazanin" panose="00000400000000000000" pitchFamily="2" charset="-78"/>
              </a:rPr>
              <a:t>	</a:t>
            </a:r>
            <a:r>
              <a:rPr lang="en-US" sz="4000" dirty="0">
                <a:solidFill>
                  <a:schemeClr val="tx1"/>
                </a:solidFill>
                <a:cs typeface="B Nazanin" panose="00000400000000000000" pitchFamily="2" charset="-78"/>
              </a:rPr>
              <a:t>VGG-16</a:t>
            </a:r>
          </a:p>
        </p:txBody>
      </p:sp>
      <p:sp>
        <p:nvSpPr>
          <p:cNvPr id="54" name="Flowchart: Connector 53">
            <a:extLst>
              <a:ext uri="{FF2B5EF4-FFF2-40B4-BE49-F238E27FC236}">
                <a16:creationId xmlns:a16="http://schemas.microsoft.com/office/drawing/2014/main" id="{3B048D29-D07E-4377-AF2B-2752562EC6B4}"/>
              </a:ext>
            </a:extLst>
          </p:cNvPr>
          <p:cNvSpPr/>
          <p:nvPr/>
        </p:nvSpPr>
        <p:spPr>
          <a:xfrm>
            <a:off x="4516063" y="6134406"/>
            <a:ext cx="269946" cy="284979"/>
          </a:xfrm>
          <a:prstGeom prst="flowChartConnector">
            <a:avLst/>
          </a:prstGeom>
          <a:solidFill>
            <a:srgbClr val="828F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cs typeface="B Nazanin" panose="00000400000000000000" pitchFamily="2" charset="-78"/>
            </a:endParaRPr>
          </a:p>
        </p:txBody>
      </p:sp>
      <p:sp>
        <p:nvSpPr>
          <p:cNvPr id="55" name="Flowchart: Connector 54">
            <a:extLst>
              <a:ext uri="{FF2B5EF4-FFF2-40B4-BE49-F238E27FC236}">
                <a16:creationId xmlns:a16="http://schemas.microsoft.com/office/drawing/2014/main" id="{CD85DB92-8BC2-4271-9BA7-9DBEF30E3A84}"/>
              </a:ext>
            </a:extLst>
          </p:cNvPr>
          <p:cNvSpPr/>
          <p:nvPr/>
        </p:nvSpPr>
        <p:spPr>
          <a:xfrm>
            <a:off x="11762949" y="6126807"/>
            <a:ext cx="269946" cy="284979"/>
          </a:xfrm>
          <a:prstGeom prst="flowChartConnector">
            <a:avLst/>
          </a:prstGeom>
          <a:solidFill>
            <a:srgbClr val="828F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cs typeface="B Nazanin" panose="00000400000000000000" pitchFamily="2" charset="-78"/>
            </a:endParaRPr>
          </a:p>
        </p:txBody>
      </p:sp>
      <p:cxnSp>
        <p:nvCxnSpPr>
          <p:cNvPr id="56" name="Straight Connector 55">
            <a:extLst>
              <a:ext uri="{FF2B5EF4-FFF2-40B4-BE49-F238E27FC236}">
                <a16:creationId xmlns:a16="http://schemas.microsoft.com/office/drawing/2014/main" id="{59067910-03E3-48B4-8415-91504B3E1430}"/>
              </a:ext>
            </a:extLst>
          </p:cNvPr>
          <p:cNvCxnSpPr>
            <a:stCxn id="54" idx="6"/>
            <a:endCxn id="55" idx="2"/>
          </p:cNvCxnSpPr>
          <p:nvPr/>
        </p:nvCxnSpPr>
        <p:spPr>
          <a:xfrm flipV="1">
            <a:off x="4786009" y="6269297"/>
            <a:ext cx="6976940" cy="7599"/>
          </a:xfrm>
          <a:prstGeom prst="line">
            <a:avLst/>
          </a:prstGeom>
          <a:ln w="57150">
            <a:solidFill>
              <a:srgbClr val="828FA6"/>
            </a:solidFill>
          </a:ln>
        </p:spPr>
        <p:style>
          <a:lnRef idx="1">
            <a:schemeClr val="accent1"/>
          </a:lnRef>
          <a:fillRef idx="0">
            <a:schemeClr val="accent1"/>
          </a:fillRef>
          <a:effectRef idx="0">
            <a:schemeClr val="accent1"/>
          </a:effectRef>
          <a:fontRef idx="minor">
            <a:schemeClr val="tx1"/>
          </a:fontRef>
        </p:style>
      </p:cxnSp>
      <p:sp>
        <p:nvSpPr>
          <p:cNvPr id="57" name="Flowchart: Connector 56">
            <a:extLst>
              <a:ext uri="{FF2B5EF4-FFF2-40B4-BE49-F238E27FC236}">
                <a16:creationId xmlns:a16="http://schemas.microsoft.com/office/drawing/2014/main" id="{C710D54B-04E1-4C82-9324-AF8DEE4730EE}"/>
              </a:ext>
            </a:extLst>
          </p:cNvPr>
          <p:cNvSpPr/>
          <p:nvPr/>
        </p:nvSpPr>
        <p:spPr>
          <a:xfrm>
            <a:off x="10673994" y="5801852"/>
            <a:ext cx="993916" cy="934890"/>
          </a:xfrm>
          <a:prstGeom prst="flowChartConnector">
            <a:avLst/>
          </a:prstGeom>
          <a:solidFill>
            <a:srgbClr val="FFFFFF"/>
          </a:solidFill>
          <a:ln w="28575">
            <a:solidFill>
              <a:srgbClr val="E8C2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a-IR" sz="1400" dirty="0">
                <a:solidFill>
                  <a:srgbClr val="212121"/>
                </a:solidFill>
                <a:cs typeface="B Nazanin" panose="00000400000000000000" pitchFamily="2" charset="-78"/>
              </a:rPr>
              <a:t>مقدمه</a:t>
            </a:r>
            <a:endParaRPr lang="en-US" sz="1400" dirty="0">
              <a:solidFill>
                <a:srgbClr val="212121"/>
              </a:solidFill>
              <a:cs typeface="B Nazanin" panose="00000400000000000000" pitchFamily="2" charset="-78"/>
            </a:endParaRPr>
          </a:p>
        </p:txBody>
      </p:sp>
      <p:sp>
        <p:nvSpPr>
          <p:cNvPr id="58" name="Flowchart: Connector 57">
            <a:extLst>
              <a:ext uri="{FF2B5EF4-FFF2-40B4-BE49-F238E27FC236}">
                <a16:creationId xmlns:a16="http://schemas.microsoft.com/office/drawing/2014/main" id="{605A9779-11A5-4F9F-ACCB-AEE46AE9BAF7}"/>
              </a:ext>
            </a:extLst>
          </p:cNvPr>
          <p:cNvSpPr/>
          <p:nvPr/>
        </p:nvSpPr>
        <p:spPr>
          <a:xfrm>
            <a:off x="9546898" y="5809451"/>
            <a:ext cx="993916" cy="934890"/>
          </a:xfrm>
          <a:prstGeom prst="flowChartConnector">
            <a:avLst/>
          </a:prstGeom>
          <a:solidFill>
            <a:srgbClr val="FFFFFF"/>
          </a:solidFill>
          <a:ln w="28575">
            <a:solidFill>
              <a:srgbClr val="E8C2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212121"/>
              </a:solidFill>
              <a:cs typeface="B Nazanin" panose="00000400000000000000" pitchFamily="2" charset="-78"/>
            </a:endParaRPr>
          </a:p>
        </p:txBody>
      </p:sp>
      <p:sp>
        <p:nvSpPr>
          <p:cNvPr id="59" name="Flowchart: Connector 58">
            <a:extLst>
              <a:ext uri="{FF2B5EF4-FFF2-40B4-BE49-F238E27FC236}">
                <a16:creationId xmlns:a16="http://schemas.microsoft.com/office/drawing/2014/main" id="{698F8C42-C52F-41D1-9306-30420182BFF1}"/>
              </a:ext>
            </a:extLst>
          </p:cNvPr>
          <p:cNvSpPr/>
          <p:nvPr/>
        </p:nvSpPr>
        <p:spPr>
          <a:xfrm>
            <a:off x="8400556" y="5801851"/>
            <a:ext cx="993916" cy="934890"/>
          </a:xfrm>
          <a:prstGeom prst="flowChartConnector">
            <a:avLst/>
          </a:prstGeom>
          <a:solidFill>
            <a:srgbClr val="FFFFFF"/>
          </a:solidFill>
          <a:ln w="28575">
            <a:solidFill>
              <a:srgbClr val="E8C2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a-IR" sz="1200" dirty="0">
              <a:solidFill>
                <a:srgbClr val="212121"/>
              </a:solidFill>
              <a:cs typeface="B Nazanin" panose="00000400000000000000" pitchFamily="2" charset="-78"/>
            </a:endParaRPr>
          </a:p>
        </p:txBody>
      </p:sp>
      <p:sp>
        <p:nvSpPr>
          <p:cNvPr id="60" name="Flowchart: Connector 59">
            <a:extLst>
              <a:ext uri="{FF2B5EF4-FFF2-40B4-BE49-F238E27FC236}">
                <a16:creationId xmlns:a16="http://schemas.microsoft.com/office/drawing/2014/main" id="{59CF8786-D8F6-4EEA-8DEB-4BE6BFBBB571}"/>
              </a:ext>
            </a:extLst>
          </p:cNvPr>
          <p:cNvSpPr/>
          <p:nvPr/>
        </p:nvSpPr>
        <p:spPr>
          <a:xfrm>
            <a:off x="7248278" y="5801851"/>
            <a:ext cx="993916" cy="934890"/>
          </a:xfrm>
          <a:prstGeom prst="flowChartConnector">
            <a:avLst/>
          </a:prstGeom>
          <a:solidFill>
            <a:srgbClr val="FFFFFF"/>
          </a:solidFill>
          <a:ln w="28575">
            <a:solidFill>
              <a:srgbClr val="E8C2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endParaRPr lang="en-US" sz="1400" dirty="0">
              <a:solidFill>
                <a:srgbClr val="212121"/>
              </a:solidFill>
              <a:cs typeface="B Nazanin" panose="00000400000000000000" pitchFamily="2" charset="-78"/>
            </a:endParaRPr>
          </a:p>
        </p:txBody>
      </p:sp>
      <p:sp>
        <p:nvSpPr>
          <p:cNvPr id="61" name="Flowchart: Connector 60">
            <a:extLst>
              <a:ext uri="{FF2B5EF4-FFF2-40B4-BE49-F238E27FC236}">
                <a16:creationId xmlns:a16="http://schemas.microsoft.com/office/drawing/2014/main" id="{53AA1A91-3EEC-4348-8DBE-A2BB7E880B7A}"/>
              </a:ext>
            </a:extLst>
          </p:cNvPr>
          <p:cNvSpPr/>
          <p:nvPr/>
        </p:nvSpPr>
        <p:spPr>
          <a:xfrm>
            <a:off x="6096000" y="5812314"/>
            <a:ext cx="993916" cy="934890"/>
          </a:xfrm>
          <a:prstGeom prst="flowChartConnector">
            <a:avLst/>
          </a:prstGeom>
          <a:solidFill>
            <a:srgbClr val="FFFFFF"/>
          </a:solidFill>
          <a:ln w="28575">
            <a:solidFill>
              <a:srgbClr val="E8C2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212121"/>
              </a:solidFill>
              <a:cs typeface="B Nazanin" panose="00000400000000000000" pitchFamily="2" charset="-78"/>
            </a:endParaRPr>
          </a:p>
        </p:txBody>
      </p:sp>
      <p:sp>
        <p:nvSpPr>
          <p:cNvPr id="62" name="Flowchart: Connector 61">
            <a:extLst>
              <a:ext uri="{FF2B5EF4-FFF2-40B4-BE49-F238E27FC236}">
                <a16:creationId xmlns:a16="http://schemas.microsoft.com/office/drawing/2014/main" id="{46783FF3-3C76-40BF-A07B-F447C92CD5C6}"/>
              </a:ext>
            </a:extLst>
          </p:cNvPr>
          <p:cNvSpPr/>
          <p:nvPr/>
        </p:nvSpPr>
        <p:spPr>
          <a:xfrm>
            <a:off x="4959281" y="5813679"/>
            <a:ext cx="993916" cy="934890"/>
          </a:xfrm>
          <a:prstGeom prst="flowChartConnector">
            <a:avLst/>
          </a:prstGeom>
          <a:solidFill>
            <a:srgbClr val="FFFFFF"/>
          </a:solidFill>
          <a:ln w="28575">
            <a:solidFill>
              <a:srgbClr val="E8C2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a-IR" sz="1400" dirty="0">
              <a:solidFill>
                <a:srgbClr val="212121"/>
              </a:solidFill>
              <a:cs typeface="B Nazanin" panose="00000400000000000000" pitchFamily="2" charset="-78"/>
            </a:endParaRPr>
          </a:p>
        </p:txBody>
      </p:sp>
      <p:sp>
        <p:nvSpPr>
          <p:cNvPr id="63" name="TextBox 62">
            <a:extLst>
              <a:ext uri="{FF2B5EF4-FFF2-40B4-BE49-F238E27FC236}">
                <a16:creationId xmlns:a16="http://schemas.microsoft.com/office/drawing/2014/main" id="{0761316B-14F9-45AA-B8CA-CA013F6996FB}"/>
              </a:ext>
            </a:extLst>
          </p:cNvPr>
          <p:cNvSpPr txBox="1"/>
          <p:nvPr/>
        </p:nvSpPr>
        <p:spPr>
          <a:xfrm>
            <a:off x="9610493" y="6007686"/>
            <a:ext cx="857314" cy="523220"/>
          </a:xfrm>
          <a:prstGeom prst="rect">
            <a:avLst/>
          </a:prstGeom>
          <a:noFill/>
        </p:spPr>
        <p:txBody>
          <a:bodyPr wrap="square" rtlCol="1">
            <a:spAutoFit/>
          </a:bodyPr>
          <a:lstStyle/>
          <a:p>
            <a:pPr algn="ctr" rtl="1"/>
            <a:r>
              <a:rPr lang="fa-IR" sz="1400" dirty="0">
                <a:solidFill>
                  <a:srgbClr val="212121"/>
                </a:solidFill>
                <a:cs typeface="B Nazanin" panose="00000400000000000000" pitchFamily="2" charset="-78"/>
              </a:rPr>
              <a:t>روش‌ها و الگوریتم‌ها</a:t>
            </a:r>
            <a:endParaRPr lang="en-US" sz="1400" dirty="0">
              <a:solidFill>
                <a:srgbClr val="212121"/>
              </a:solidFill>
              <a:cs typeface="B Nazanin" panose="00000400000000000000" pitchFamily="2" charset="-78"/>
            </a:endParaRPr>
          </a:p>
        </p:txBody>
      </p:sp>
      <p:sp>
        <p:nvSpPr>
          <p:cNvPr id="64" name="TextBox 63">
            <a:extLst>
              <a:ext uri="{FF2B5EF4-FFF2-40B4-BE49-F238E27FC236}">
                <a16:creationId xmlns:a16="http://schemas.microsoft.com/office/drawing/2014/main" id="{E11EAF5F-0919-4D36-8859-C7EB02300C17}"/>
              </a:ext>
            </a:extLst>
          </p:cNvPr>
          <p:cNvSpPr txBox="1"/>
          <p:nvPr/>
        </p:nvSpPr>
        <p:spPr>
          <a:xfrm>
            <a:off x="7359747" y="5998216"/>
            <a:ext cx="768157" cy="523220"/>
          </a:xfrm>
          <a:prstGeom prst="rect">
            <a:avLst/>
          </a:prstGeom>
          <a:noFill/>
        </p:spPr>
        <p:txBody>
          <a:bodyPr wrap="square" rtlCol="1">
            <a:spAutoFit/>
          </a:bodyPr>
          <a:lstStyle/>
          <a:p>
            <a:pPr algn="ctr" rtl="1"/>
            <a:r>
              <a:rPr lang="fa-IR" sz="1400" dirty="0">
                <a:solidFill>
                  <a:srgbClr val="212121"/>
                </a:solidFill>
                <a:cs typeface="B Nazanin" panose="00000400000000000000" pitchFamily="2" charset="-78"/>
              </a:rPr>
              <a:t>مدل شبکه عصبی</a:t>
            </a:r>
            <a:endParaRPr lang="en-US" sz="1400" dirty="0">
              <a:solidFill>
                <a:srgbClr val="212121"/>
              </a:solidFill>
              <a:cs typeface="B Nazanin" panose="00000400000000000000" pitchFamily="2" charset="-78"/>
            </a:endParaRPr>
          </a:p>
        </p:txBody>
      </p:sp>
      <p:sp>
        <p:nvSpPr>
          <p:cNvPr id="65" name="TextBox 64">
            <a:extLst>
              <a:ext uri="{FF2B5EF4-FFF2-40B4-BE49-F238E27FC236}">
                <a16:creationId xmlns:a16="http://schemas.microsoft.com/office/drawing/2014/main" id="{AC22EB03-1E7E-4E86-A81E-D5FB40546502}"/>
              </a:ext>
            </a:extLst>
          </p:cNvPr>
          <p:cNvSpPr txBox="1"/>
          <p:nvPr/>
        </p:nvSpPr>
        <p:spPr>
          <a:xfrm>
            <a:off x="6081090" y="5895160"/>
            <a:ext cx="1052410" cy="738664"/>
          </a:xfrm>
          <a:prstGeom prst="rect">
            <a:avLst/>
          </a:prstGeom>
          <a:noFill/>
        </p:spPr>
        <p:txBody>
          <a:bodyPr wrap="square" rtlCol="1">
            <a:spAutoFit/>
          </a:bodyPr>
          <a:lstStyle/>
          <a:p>
            <a:pPr algn="ctr" rtl="1"/>
            <a:r>
              <a:rPr lang="fa-IR" sz="1400" dirty="0">
                <a:solidFill>
                  <a:srgbClr val="212121"/>
                </a:solidFill>
                <a:cs typeface="B Nazanin" panose="00000400000000000000" pitchFamily="2" charset="-78"/>
              </a:rPr>
              <a:t>سیستم تشخیص خواب‌آلودگی</a:t>
            </a:r>
            <a:endParaRPr lang="en-US" sz="1400" dirty="0">
              <a:solidFill>
                <a:srgbClr val="212121"/>
              </a:solidFill>
              <a:cs typeface="B Nazanin" panose="00000400000000000000" pitchFamily="2" charset="-78"/>
            </a:endParaRPr>
          </a:p>
        </p:txBody>
      </p:sp>
      <p:sp>
        <p:nvSpPr>
          <p:cNvPr id="66" name="TextBox 65">
            <a:extLst>
              <a:ext uri="{FF2B5EF4-FFF2-40B4-BE49-F238E27FC236}">
                <a16:creationId xmlns:a16="http://schemas.microsoft.com/office/drawing/2014/main" id="{DA000F32-4758-4311-8228-AB53CC5EF7F8}"/>
              </a:ext>
            </a:extLst>
          </p:cNvPr>
          <p:cNvSpPr txBox="1"/>
          <p:nvPr/>
        </p:nvSpPr>
        <p:spPr>
          <a:xfrm>
            <a:off x="5070079" y="5890494"/>
            <a:ext cx="800328" cy="738664"/>
          </a:xfrm>
          <a:prstGeom prst="rect">
            <a:avLst/>
          </a:prstGeom>
          <a:noFill/>
        </p:spPr>
        <p:txBody>
          <a:bodyPr wrap="square" rtlCol="1">
            <a:spAutoFit/>
          </a:bodyPr>
          <a:lstStyle/>
          <a:p>
            <a:pPr algn="ctr"/>
            <a:r>
              <a:rPr lang="fa-IR" sz="1400" dirty="0">
                <a:solidFill>
                  <a:srgbClr val="212121"/>
                </a:solidFill>
                <a:cs typeface="B Nazanin" panose="00000400000000000000" pitchFamily="2" charset="-78"/>
              </a:rPr>
              <a:t>نتیجه‌گیری و پیشنهادات</a:t>
            </a:r>
          </a:p>
        </p:txBody>
      </p:sp>
      <p:sp>
        <p:nvSpPr>
          <p:cNvPr id="67" name="TextBox 66">
            <a:extLst>
              <a:ext uri="{FF2B5EF4-FFF2-40B4-BE49-F238E27FC236}">
                <a16:creationId xmlns:a16="http://schemas.microsoft.com/office/drawing/2014/main" id="{88CFD4E5-6853-4747-A4B3-8C54D418F259}"/>
              </a:ext>
            </a:extLst>
          </p:cNvPr>
          <p:cNvSpPr txBox="1"/>
          <p:nvPr/>
        </p:nvSpPr>
        <p:spPr>
          <a:xfrm>
            <a:off x="8487205" y="5907563"/>
            <a:ext cx="797754" cy="738664"/>
          </a:xfrm>
          <a:prstGeom prst="rect">
            <a:avLst/>
          </a:prstGeom>
          <a:noFill/>
        </p:spPr>
        <p:txBody>
          <a:bodyPr wrap="square" rtlCol="1">
            <a:spAutoFit/>
          </a:bodyPr>
          <a:lstStyle/>
          <a:p>
            <a:pPr algn="ctr" rtl="1"/>
            <a:r>
              <a:rPr lang="fa-IR" sz="1400" dirty="0">
                <a:solidFill>
                  <a:srgbClr val="212121"/>
                </a:solidFill>
                <a:cs typeface="B Nazanin" panose="00000400000000000000" pitchFamily="2" charset="-78"/>
              </a:rPr>
              <a:t>ابزارها و مجموعه داده</a:t>
            </a:r>
          </a:p>
        </p:txBody>
      </p:sp>
      <p:sp>
        <p:nvSpPr>
          <p:cNvPr id="68" name="Flowchart: Connector 67">
            <a:extLst>
              <a:ext uri="{FF2B5EF4-FFF2-40B4-BE49-F238E27FC236}">
                <a16:creationId xmlns:a16="http://schemas.microsoft.com/office/drawing/2014/main" id="{1BE7DF81-8BEF-40ED-91EE-CF6ABFE57A1E}"/>
              </a:ext>
            </a:extLst>
          </p:cNvPr>
          <p:cNvSpPr/>
          <p:nvPr/>
        </p:nvSpPr>
        <p:spPr>
          <a:xfrm>
            <a:off x="4516063" y="6134406"/>
            <a:ext cx="269946" cy="284979"/>
          </a:xfrm>
          <a:prstGeom prst="flowChartConnector">
            <a:avLst/>
          </a:prstGeom>
          <a:solidFill>
            <a:srgbClr val="828F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cs typeface="B Nazanin" panose="00000400000000000000" pitchFamily="2" charset="-78"/>
            </a:endParaRPr>
          </a:p>
        </p:txBody>
      </p:sp>
      <p:sp>
        <p:nvSpPr>
          <p:cNvPr id="73" name="Flowchart: Connector 72">
            <a:extLst>
              <a:ext uri="{FF2B5EF4-FFF2-40B4-BE49-F238E27FC236}">
                <a16:creationId xmlns:a16="http://schemas.microsoft.com/office/drawing/2014/main" id="{EF01D7B4-0077-4876-BFF0-76A67825848E}"/>
              </a:ext>
            </a:extLst>
          </p:cNvPr>
          <p:cNvSpPr/>
          <p:nvPr/>
        </p:nvSpPr>
        <p:spPr>
          <a:xfrm>
            <a:off x="11762949" y="6126807"/>
            <a:ext cx="269946" cy="284979"/>
          </a:xfrm>
          <a:prstGeom prst="flowChartConnector">
            <a:avLst/>
          </a:prstGeom>
          <a:solidFill>
            <a:srgbClr val="828F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cs typeface="B Nazanin" panose="00000400000000000000" pitchFamily="2" charset="-78"/>
            </a:endParaRPr>
          </a:p>
        </p:txBody>
      </p:sp>
      <p:cxnSp>
        <p:nvCxnSpPr>
          <p:cNvPr id="74" name="Straight Connector 73">
            <a:extLst>
              <a:ext uri="{FF2B5EF4-FFF2-40B4-BE49-F238E27FC236}">
                <a16:creationId xmlns:a16="http://schemas.microsoft.com/office/drawing/2014/main" id="{81DA0DC9-B8FE-4D3A-9BB0-BA4823B03343}"/>
              </a:ext>
            </a:extLst>
          </p:cNvPr>
          <p:cNvCxnSpPr>
            <a:stCxn id="68" idx="6"/>
            <a:endCxn id="73" idx="2"/>
          </p:cNvCxnSpPr>
          <p:nvPr/>
        </p:nvCxnSpPr>
        <p:spPr>
          <a:xfrm flipV="1">
            <a:off x="4786009" y="6269297"/>
            <a:ext cx="6976940" cy="7599"/>
          </a:xfrm>
          <a:prstGeom prst="line">
            <a:avLst/>
          </a:prstGeom>
          <a:ln w="57150">
            <a:solidFill>
              <a:srgbClr val="828FA6"/>
            </a:solidFill>
          </a:ln>
        </p:spPr>
        <p:style>
          <a:lnRef idx="1">
            <a:schemeClr val="accent1"/>
          </a:lnRef>
          <a:fillRef idx="0">
            <a:schemeClr val="accent1"/>
          </a:fillRef>
          <a:effectRef idx="0">
            <a:schemeClr val="accent1"/>
          </a:effectRef>
          <a:fontRef idx="minor">
            <a:schemeClr val="tx1"/>
          </a:fontRef>
        </p:style>
      </p:cxnSp>
      <p:sp>
        <p:nvSpPr>
          <p:cNvPr id="75" name="Flowchart: Connector 74">
            <a:extLst>
              <a:ext uri="{FF2B5EF4-FFF2-40B4-BE49-F238E27FC236}">
                <a16:creationId xmlns:a16="http://schemas.microsoft.com/office/drawing/2014/main" id="{89BDBB10-E3C2-42A5-83F6-0C3AE2166FAF}"/>
              </a:ext>
            </a:extLst>
          </p:cNvPr>
          <p:cNvSpPr/>
          <p:nvPr/>
        </p:nvSpPr>
        <p:spPr>
          <a:xfrm>
            <a:off x="10673994" y="5801852"/>
            <a:ext cx="993916" cy="934890"/>
          </a:xfrm>
          <a:prstGeom prst="flowChartConnector">
            <a:avLst/>
          </a:prstGeom>
          <a:solidFill>
            <a:srgbClr val="FFFFFF"/>
          </a:solidFill>
          <a:ln w="28575">
            <a:solidFill>
              <a:srgbClr val="E8C2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a-IR" sz="1400" dirty="0">
                <a:solidFill>
                  <a:srgbClr val="212121"/>
                </a:solidFill>
                <a:cs typeface="B Nazanin" panose="00000400000000000000" pitchFamily="2" charset="-78"/>
              </a:rPr>
              <a:t>مقدمه</a:t>
            </a:r>
            <a:endParaRPr lang="en-US" sz="1400" dirty="0">
              <a:solidFill>
                <a:srgbClr val="212121"/>
              </a:solidFill>
              <a:cs typeface="B Nazanin" panose="00000400000000000000" pitchFamily="2" charset="-78"/>
            </a:endParaRPr>
          </a:p>
        </p:txBody>
      </p:sp>
      <p:sp>
        <p:nvSpPr>
          <p:cNvPr id="76" name="Flowchart: Connector 75">
            <a:extLst>
              <a:ext uri="{FF2B5EF4-FFF2-40B4-BE49-F238E27FC236}">
                <a16:creationId xmlns:a16="http://schemas.microsoft.com/office/drawing/2014/main" id="{C235E524-E416-4416-9D2C-18D18BBFC4E4}"/>
              </a:ext>
            </a:extLst>
          </p:cNvPr>
          <p:cNvSpPr/>
          <p:nvPr/>
        </p:nvSpPr>
        <p:spPr>
          <a:xfrm>
            <a:off x="9546898" y="5809451"/>
            <a:ext cx="993916" cy="934890"/>
          </a:xfrm>
          <a:prstGeom prst="flowChartConnector">
            <a:avLst/>
          </a:prstGeom>
          <a:solidFill>
            <a:srgbClr val="FFFFFF"/>
          </a:solidFill>
          <a:ln w="28575">
            <a:solidFill>
              <a:srgbClr val="E8C2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212121"/>
              </a:solidFill>
              <a:cs typeface="B Nazanin" panose="00000400000000000000" pitchFamily="2" charset="-78"/>
            </a:endParaRPr>
          </a:p>
        </p:txBody>
      </p:sp>
      <p:sp>
        <p:nvSpPr>
          <p:cNvPr id="77" name="Flowchart: Connector 76">
            <a:extLst>
              <a:ext uri="{FF2B5EF4-FFF2-40B4-BE49-F238E27FC236}">
                <a16:creationId xmlns:a16="http://schemas.microsoft.com/office/drawing/2014/main" id="{66E91D58-6B72-479D-A8D7-33FDD1CB2EB8}"/>
              </a:ext>
            </a:extLst>
          </p:cNvPr>
          <p:cNvSpPr/>
          <p:nvPr/>
        </p:nvSpPr>
        <p:spPr>
          <a:xfrm>
            <a:off x="8400556" y="5801851"/>
            <a:ext cx="993916" cy="934890"/>
          </a:xfrm>
          <a:prstGeom prst="flowChartConnector">
            <a:avLst/>
          </a:prstGeom>
          <a:solidFill>
            <a:schemeClr val="bg1"/>
          </a:solidFill>
          <a:ln w="28575">
            <a:solidFill>
              <a:srgbClr val="E8C2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a-IR" sz="1200" dirty="0">
              <a:solidFill>
                <a:srgbClr val="212121"/>
              </a:solidFill>
              <a:cs typeface="B Nazanin" panose="00000400000000000000" pitchFamily="2" charset="-78"/>
            </a:endParaRPr>
          </a:p>
        </p:txBody>
      </p:sp>
      <p:sp>
        <p:nvSpPr>
          <p:cNvPr id="80" name="Flowchart: Connector 79">
            <a:extLst>
              <a:ext uri="{FF2B5EF4-FFF2-40B4-BE49-F238E27FC236}">
                <a16:creationId xmlns:a16="http://schemas.microsoft.com/office/drawing/2014/main" id="{EF45EB47-FC65-499A-9959-03B97D1D154D}"/>
              </a:ext>
            </a:extLst>
          </p:cNvPr>
          <p:cNvSpPr/>
          <p:nvPr/>
        </p:nvSpPr>
        <p:spPr>
          <a:xfrm>
            <a:off x="7248278" y="5801851"/>
            <a:ext cx="993916" cy="934890"/>
          </a:xfrm>
          <a:prstGeom prst="flowChartConnector">
            <a:avLst/>
          </a:prstGeom>
          <a:solidFill>
            <a:srgbClr val="E8C2CA"/>
          </a:solidFill>
          <a:ln w="28575">
            <a:solidFill>
              <a:srgbClr val="E8C2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endParaRPr lang="en-US" sz="1400" dirty="0">
              <a:solidFill>
                <a:srgbClr val="212121"/>
              </a:solidFill>
              <a:cs typeface="B Nazanin" panose="00000400000000000000" pitchFamily="2" charset="-78"/>
            </a:endParaRPr>
          </a:p>
        </p:txBody>
      </p:sp>
      <p:sp>
        <p:nvSpPr>
          <p:cNvPr id="81" name="Flowchart: Connector 80">
            <a:extLst>
              <a:ext uri="{FF2B5EF4-FFF2-40B4-BE49-F238E27FC236}">
                <a16:creationId xmlns:a16="http://schemas.microsoft.com/office/drawing/2014/main" id="{8BA8EA07-BBA4-4C3D-953D-01BDAC319E5C}"/>
              </a:ext>
            </a:extLst>
          </p:cNvPr>
          <p:cNvSpPr/>
          <p:nvPr/>
        </p:nvSpPr>
        <p:spPr>
          <a:xfrm>
            <a:off x="6096000" y="5812314"/>
            <a:ext cx="993916" cy="934890"/>
          </a:xfrm>
          <a:prstGeom prst="flowChartConnector">
            <a:avLst/>
          </a:prstGeom>
          <a:solidFill>
            <a:srgbClr val="FFFFFF"/>
          </a:solidFill>
          <a:ln w="28575">
            <a:solidFill>
              <a:srgbClr val="E8C2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212121"/>
              </a:solidFill>
              <a:cs typeface="B Nazanin" panose="00000400000000000000" pitchFamily="2" charset="-78"/>
            </a:endParaRPr>
          </a:p>
        </p:txBody>
      </p:sp>
      <p:sp>
        <p:nvSpPr>
          <p:cNvPr id="82" name="Flowchart: Connector 81">
            <a:extLst>
              <a:ext uri="{FF2B5EF4-FFF2-40B4-BE49-F238E27FC236}">
                <a16:creationId xmlns:a16="http://schemas.microsoft.com/office/drawing/2014/main" id="{028B650D-39D4-4012-90CF-F57BE01B9139}"/>
              </a:ext>
            </a:extLst>
          </p:cNvPr>
          <p:cNvSpPr/>
          <p:nvPr/>
        </p:nvSpPr>
        <p:spPr>
          <a:xfrm>
            <a:off x="4959281" y="5813679"/>
            <a:ext cx="993916" cy="934890"/>
          </a:xfrm>
          <a:prstGeom prst="flowChartConnector">
            <a:avLst/>
          </a:prstGeom>
          <a:solidFill>
            <a:srgbClr val="FFFFFF"/>
          </a:solidFill>
          <a:ln w="28575">
            <a:solidFill>
              <a:srgbClr val="E8C2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a-IR" sz="1400" dirty="0">
              <a:solidFill>
                <a:srgbClr val="212121"/>
              </a:solidFill>
              <a:cs typeface="B Nazanin" panose="00000400000000000000" pitchFamily="2" charset="-78"/>
            </a:endParaRPr>
          </a:p>
        </p:txBody>
      </p:sp>
      <p:sp>
        <p:nvSpPr>
          <p:cNvPr id="83" name="TextBox 82">
            <a:extLst>
              <a:ext uri="{FF2B5EF4-FFF2-40B4-BE49-F238E27FC236}">
                <a16:creationId xmlns:a16="http://schemas.microsoft.com/office/drawing/2014/main" id="{EF8D852E-E646-432A-AE46-77A59F13409E}"/>
              </a:ext>
            </a:extLst>
          </p:cNvPr>
          <p:cNvSpPr txBox="1"/>
          <p:nvPr/>
        </p:nvSpPr>
        <p:spPr>
          <a:xfrm>
            <a:off x="9610493" y="6007686"/>
            <a:ext cx="857314" cy="523220"/>
          </a:xfrm>
          <a:prstGeom prst="rect">
            <a:avLst/>
          </a:prstGeom>
          <a:noFill/>
        </p:spPr>
        <p:txBody>
          <a:bodyPr wrap="square" rtlCol="1">
            <a:spAutoFit/>
          </a:bodyPr>
          <a:lstStyle/>
          <a:p>
            <a:pPr algn="ctr" rtl="1"/>
            <a:r>
              <a:rPr lang="fa-IR" sz="1400" dirty="0">
                <a:solidFill>
                  <a:srgbClr val="212121"/>
                </a:solidFill>
                <a:cs typeface="B Nazanin" panose="00000400000000000000" pitchFamily="2" charset="-78"/>
              </a:rPr>
              <a:t>روش‌ها و الگوریتم‌ها</a:t>
            </a:r>
            <a:endParaRPr lang="en-US" sz="1400" dirty="0">
              <a:solidFill>
                <a:srgbClr val="212121"/>
              </a:solidFill>
              <a:cs typeface="B Nazanin" panose="00000400000000000000" pitchFamily="2" charset="-78"/>
            </a:endParaRPr>
          </a:p>
        </p:txBody>
      </p:sp>
      <p:sp>
        <p:nvSpPr>
          <p:cNvPr id="84" name="TextBox 83">
            <a:extLst>
              <a:ext uri="{FF2B5EF4-FFF2-40B4-BE49-F238E27FC236}">
                <a16:creationId xmlns:a16="http://schemas.microsoft.com/office/drawing/2014/main" id="{CDA587ED-1829-4125-8792-6DDB4D7E861A}"/>
              </a:ext>
            </a:extLst>
          </p:cNvPr>
          <p:cNvSpPr txBox="1"/>
          <p:nvPr/>
        </p:nvSpPr>
        <p:spPr>
          <a:xfrm>
            <a:off x="7359747" y="5998216"/>
            <a:ext cx="768157" cy="523220"/>
          </a:xfrm>
          <a:prstGeom prst="rect">
            <a:avLst/>
          </a:prstGeom>
          <a:noFill/>
        </p:spPr>
        <p:txBody>
          <a:bodyPr wrap="square" rtlCol="1">
            <a:spAutoFit/>
          </a:bodyPr>
          <a:lstStyle/>
          <a:p>
            <a:pPr algn="ctr" rtl="1"/>
            <a:r>
              <a:rPr lang="fa-IR" sz="1400" dirty="0">
                <a:solidFill>
                  <a:srgbClr val="212121"/>
                </a:solidFill>
                <a:cs typeface="B Nazanin" panose="00000400000000000000" pitchFamily="2" charset="-78"/>
              </a:rPr>
              <a:t>مدل شبکه عصبی</a:t>
            </a:r>
            <a:endParaRPr lang="en-US" sz="1400" dirty="0">
              <a:solidFill>
                <a:srgbClr val="212121"/>
              </a:solidFill>
              <a:cs typeface="B Nazanin" panose="00000400000000000000" pitchFamily="2" charset="-78"/>
            </a:endParaRPr>
          </a:p>
        </p:txBody>
      </p:sp>
      <p:sp>
        <p:nvSpPr>
          <p:cNvPr id="85" name="TextBox 84">
            <a:extLst>
              <a:ext uri="{FF2B5EF4-FFF2-40B4-BE49-F238E27FC236}">
                <a16:creationId xmlns:a16="http://schemas.microsoft.com/office/drawing/2014/main" id="{7A86BB72-9726-410A-AFAC-F1D79410F866}"/>
              </a:ext>
            </a:extLst>
          </p:cNvPr>
          <p:cNvSpPr txBox="1"/>
          <p:nvPr/>
        </p:nvSpPr>
        <p:spPr>
          <a:xfrm>
            <a:off x="6081090" y="5895160"/>
            <a:ext cx="1052410" cy="738664"/>
          </a:xfrm>
          <a:prstGeom prst="rect">
            <a:avLst/>
          </a:prstGeom>
          <a:noFill/>
        </p:spPr>
        <p:txBody>
          <a:bodyPr wrap="square" rtlCol="1">
            <a:spAutoFit/>
          </a:bodyPr>
          <a:lstStyle/>
          <a:p>
            <a:pPr algn="ctr" rtl="1"/>
            <a:r>
              <a:rPr lang="fa-IR" sz="1400" dirty="0">
                <a:solidFill>
                  <a:srgbClr val="212121"/>
                </a:solidFill>
                <a:cs typeface="B Nazanin" panose="00000400000000000000" pitchFamily="2" charset="-78"/>
              </a:rPr>
              <a:t>سیستم تشخیص خواب‌آلودگی</a:t>
            </a:r>
            <a:endParaRPr lang="en-US" sz="1400" dirty="0">
              <a:solidFill>
                <a:srgbClr val="212121"/>
              </a:solidFill>
              <a:cs typeface="B Nazanin" panose="00000400000000000000" pitchFamily="2" charset="-78"/>
            </a:endParaRPr>
          </a:p>
        </p:txBody>
      </p:sp>
      <p:sp>
        <p:nvSpPr>
          <p:cNvPr id="86" name="TextBox 85">
            <a:extLst>
              <a:ext uri="{FF2B5EF4-FFF2-40B4-BE49-F238E27FC236}">
                <a16:creationId xmlns:a16="http://schemas.microsoft.com/office/drawing/2014/main" id="{F13A61F5-14A1-4CF9-94AF-45BD9A40C4B7}"/>
              </a:ext>
            </a:extLst>
          </p:cNvPr>
          <p:cNvSpPr txBox="1"/>
          <p:nvPr/>
        </p:nvSpPr>
        <p:spPr>
          <a:xfrm>
            <a:off x="5070079" y="5890494"/>
            <a:ext cx="800328" cy="738664"/>
          </a:xfrm>
          <a:prstGeom prst="rect">
            <a:avLst/>
          </a:prstGeom>
          <a:noFill/>
        </p:spPr>
        <p:txBody>
          <a:bodyPr wrap="square" rtlCol="1">
            <a:spAutoFit/>
          </a:bodyPr>
          <a:lstStyle/>
          <a:p>
            <a:pPr algn="ctr"/>
            <a:r>
              <a:rPr lang="fa-IR" sz="1400" dirty="0">
                <a:solidFill>
                  <a:srgbClr val="212121"/>
                </a:solidFill>
                <a:cs typeface="B Nazanin" panose="00000400000000000000" pitchFamily="2" charset="-78"/>
              </a:rPr>
              <a:t>نتیجه‌گیری و پیشنهادات</a:t>
            </a:r>
          </a:p>
        </p:txBody>
      </p:sp>
      <p:sp>
        <p:nvSpPr>
          <p:cNvPr id="87" name="TextBox 86">
            <a:extLst>
              <a:ext uri="{FF2B5EF4-FFF2-40B4-BE49-F238E27FC236}">
                <a16:creationId xmlns:a16="http://schemas.microsoft.com/office/drawing/2014/main" id="{E7771BE8-903F-4430-87DE-796C3A003164}"/>
              </a:ext>
            </a:extLst>
          </p:cNvPr>
          <p:cNvSpPr txBox="1"/>
          <p:nvPr/>
        </p:nvSpPr>
        <p:spPr>
          <a:xfrm>
            <a:off x="8384997" y="5983155"/>
            <a:ext cx="975315" cy="523220"/>
          </a:xfrm>
          <a:prstGeom prst="rect">
            <a:avLst/>
          </a:prstGeom>
          <a:noFill/>
        </p:spPr>
        <p:txBody>
          <a:bodyPr wrap="square" rtlCol="1">
            <a:spAutoFit/>
          </a:bodyPr>
          <a:lstStyle/>
          <a:p>
            <a:pPr algn="ctr" rtl="1"/>
            <a:r>
              <a:rPr lang="fa-IR" sz="1400" dirty="0">
                <a:solidFill>
                  <a:srgbClr val="212121"/>
                </a:solidFill>
                <a:cs typeface="B Nazanin" panose="00000400000000000000" pitchFamily="2" charset="-78"/>
              </a:rPr>
              <a:t>ابزارها و مجموعه داده</a:t>
            </a:r>
          </a:p>
        </p:txBody>
      </p:sp>
    </p:spTree>
    <p:extLst>
      <p:ext uri="{BB962C8B-B14F-4D97-AF65-F5344CB8AC3E}">
        <p14:creationId xmlns:p14="http://schemas.microsoft.com/office/powerpoint/2010/main" val="621649756"/>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Right Triangle 7"/>
          <p:cNvSpPr/>
          <p:nvPr/>
        </p:nvSpPr>
        <p:spPr>
          <a:xfrm>
            <a:off x="2407918" y="190245"/>
            <a:ext cx="721362" cy="869451"/>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cs typeface="B Nazanin" panose="00000400000000000000" pitchFamily="2" charset="-78"/>
            </a:endParaRPr>
          </a:p>
        </p:txBody>
      </p:sp>
      <p:sp>
        <p:nvSpPr>
          <p:cNvPr id="78" name="Parallelogram 77"/>
          <p:cNvSpPr/>
          <p:nvPr/>
        </p:nvSpPr>
        <p:spPr>
          <a:xfrm>
            <a:off x="-345440" y="6350000"/>
            <a:ext cx="1432560" cy="508000"/>
          </a:xfrm>
          <a:prstGeom prst="parallelogram">
            <a:avLst>
              <a:gd name="adj" fmla="val 47000"/>
            </a:avLst>
          </a:prstGeom>
          <a:solidFill>
            <a:srgbClr val="FFEDE1"/>
          </a:solidFill>
          <a:ln>
            <a:solidFill>
              <a:srgbClr val="FFED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B Nazanin" panose="00000400000000000000" pitchFamily="2" charset="-78"/>
            </a:endParaRPr>
          </a:p>
        </p:txBody>
      </p:sp>
      <p:sp>
        <p:nvSpPr>
          <p:cNvPr id="79" name="Parallelogram 78"/>
          <p:cNvSpPr/>
          <p:nvPr/>
        </p:nvSpPr>
        <p:spPr>
          <a:xfrm>
            <a:off x="-254000" y="6451600"/>
            <a:ext cx="1539240" cy="264160"/>
          </a:xfrm>
          <a:prstGeom prst="parallelogram">
            <a:avLst/>
          </a:prstGeom>
          <a:solidFill>
            <a:srgbClr val="B5838D"/>
          </a:solidFill>
          <a:ln>
            <a:solidFill>
              <a:srgbClr val="B583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a-IR" dirty="0">
                <a:solidFill>
                  <a:schemeClr val="tx1"/>
                </a:solidFill>
                <a:cs typeface="B Nazanin" panose="00000400000000000000" pitchFamily="2" charset="-78"/>
              </a:rPr>
              <a:t>14/31</a:t>
            </a:r>
            <a:endParaRPr lang="en-US" dirty="0">
              <a:solidFill>
                <a:schemeClr val="tx1"/>
              </a:solidFill>
              <a:cs typeface="B Nazanin" panose="00000400000000000000" pitchFamily="2" charset="-78"/>
            </a:endParaRPr>
          </a:p>
        </p:txBody>
      </p:sp>
      <p:sp>
        <p:nvSpPr>
          <p:cNvPr id="34" name="Flowchart: Manual Input 33"/>
          <p:cNvSpPr/>
          <p:nvPr/>
        </p:nvSpPr>
        <p:spPr>
          <a:xfrm rot="16200000">
            <a:off x="7097565" y="-4065142"/>
            <a:ext cx="1055033" cy="9133841"/>
          </a:xfrm>
          <a:prstGeom prst="flowChartManualInput">
            <a:avLst/>
          </a:prstGeom>
          <a:solidFill>
            <a:srgbClr val="828F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B Nazanin" panose="00000400000000000000" pitchFamily="2" charset="-78"/>
            </a:endParaRPr>
          </a:p>
        </p:txBody>
      </p:sp>
      <p:sp>
        <p:nvSpPr>
          <p:cNvPr id="38" name="Rectangle 37"/>
          <p:cNvSpPr/>
          <p:nvPr/>
        </p:nvSpPr>
        <p:spPr>
          <a:xfrm>
            <a:off x="2407920" y="154662"/>
            <a:ext cx="9784080" cy="685643"/>
          </a:xfrm>
          <a:prstGeom prst="rect">
            <a:avLst/>
          </a:prstGeom>
          <a:solidFill>
            <a:srgbClr val="FFED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rtl="1"/>
            <a:r>
              <a:rPr lang="fa-IR" sz="4000" dirty="0">
                <a:solidFill>
                  <a:schemeClr val="tx1"/>
                </a:solidFill>
                <a:cs typeface="B Nazanin" panose="00000400000000000000" pitchFamily="2" charset="-78"/>
              </a:rPr>
              <a:t>	</a:t>
            </a:r>
            <a:r>
              <a:rPr lang="en-US" sz="4000" dirty="0">
                <a:solidFill>
                  <a:schemeClr val="tx1"/>
                </a:solidFill>
                <a:cs typeface="B Nazanin" panose="00000400000000000000" pitchFamily="2" charset="-78"/>
              </a:rPr>
              <a:t>VGG-16</a:t>
            </a:r>
          </a:p>
        </p:txBody>
      </p:sp>
      <p:sp>
        <p:nvSpPr>
          <p:cNvPr id="54" name="Flowchart: Connector 53">
            <a:extLst>
              <a:ext uri="{FF2B5EF4-FFF2-40B4-BE49-F238E27FC236}">
                <a16:creationId xmlns:a16="http://schemas.microsoft.com/office/drawing/2014/main" id="{3B048D29-D07E-4377-AF2B-2752562EC6B4}"/>
              </a:ext>
            </a:extLst>
          </p:cNvPr>
          <p:cNvSpPr/>
          <p:nvPr/>
        </p:nvSpPr>
        <p:spPr>
          <a:xfrm>
            <a:off x="4516063" y="6134406"/>
            <a:ext cx="269946" cy="284979"/>
          </a:xfrm>
          <a:prstGeom prst="flowChartConnector">
            <a:avLst/>
          </a:prstGeom>
          <a:solidFill>
            <a:srgbClr val="828F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cs typeface="B Nazanin" panose="00000400000000000000" pitchFamily="2" charset="-78"/>
            </a:endParaRPr>
          </a:p>
        </p:txBody>
      </p:sp>
      <p:sp>
        <p:nvSpPr>
          <p:cNvPr id="55" name="Flowchart: Connector 54">
            <a:extLst>
              <a:ext uri="{FF2B5EF4-FFF2-40B4-BE49-F238E27FC236}">
                <a16:creationId xmlns:a16="http://schemas.microsoft.com/office/drawing/2014/main" id="{CD85DB92-8BC2-4271-9BA7-9DBEF30E3A84}"/>
              </a:ext>
            </a:extLst>
          </p:cNvPr>
          <p:cNvSpPr/>
          <p:nvPr/>
        </p:nvSpPr>
        <p:spPr>
          <a:xfrm>
            <a:off x="11762949" y="6126807"/>
            <a:ext cx="269946" cy="284979"/>
          </a:xfrm>
          <a:prstGeom prst="flowChartConnector">
            <a:avLst/>
          </a:prstGeom>
          <a:solidFill>
            <a:srgbClr val="828F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cs typeface="B Nazanin" panose="00000400000000000000" pitchFamily="2" charset="-78"/>
            </a:endParaRPr>
          </a:p>
        </p:txBody>
      </p:sp>
      <p:cxnSp>
        <p:nvCxnSpPr>
          <p:cNvPr id="56" name="Straight Connector 55">
            <a:extLst>
              <a:ext uri="{FF2B5EF4-FFF2-40B4-BE49-F238E27FC236}">
                <a16:creationId xmlns:a16="http://schemas.microsoft.com/office/drawing/2014/main" id="{59067910-03E3-48B4-8415-91504B3E1430}"/>
              </a:ext>
            </a:extLst>
          </p:cNvPr>
          <p:cNvCxnSpPr>
            <a:stCxn id="54" idx="6"/>
            <a:endCxn id="55" idx="2"/>
          </p:cNvCxnSpPr>
          <p:nvPr/>
        </p:nvCxnSpPr>
        <p:spPr>
          <a:xfrm flipV="1">
            <a:off x="4786009" y="6269297"/>
            <a:ext cx="6976940" cy="7599"/>
          </a:xfrm>
          <a:prstGeom prst="line">
            <a:avLst/>
          </a:prstGeom>
          <a:ln w="57150">
            <a:solidFill>
              <a:srgbClr val="828FA6"/>
            </a:solidFill>
          </a:ln>
        </p:spPr>
        <p:style>
          <a:lnRef idx="1">
            <a:schemeClr val="accent1"/>
          </a:lnRef>
          <a:fillRef idx="0">
            <a:schemeClr val="accent1"/>
          </a:fillRef>
          <a:effectRef idx="0">
            <a:schemeClr val="accent1"/>
          </a:effectRef>
          <a:fontRef idx="minor">
            <a:schemeClr val="tx1"/>
          </a:fontRef>
        </p:style>
      </p:cxnSp>
      <p:sp>
        <p:nvSpPr>
          <p:cNvPr id="57" name="Flowchart: Connector 56">
            <a:extLst>
              <a:ext uri="{FF2B5EF4-FFF2-40B4-BE49-F238E27FC236}">
                <a16:creationId xmlns:a16="http://schemas.microsoft.com/office/drawing/2014/main" id="{C710D54B-04E1-4C82-9324-AF8DEE4730EE}"/>
              </a:ext>
            </a:extLst>
          </p:cNvPr>
          <p:cNvSpPr/>
          <p:nvPr/>
        </p:nvSpPr>
        <p:spPr>
          <a:xfrm>
            <a:off x="10673994" y="5801852"/>
            <a:ext cx="993916" cy="934890"/>
          </a:xfrm>
          <a:prstGeom prst="flowChartConnector">
            <a:avLst/>
          </a:prstGeom>
          <a:solidFill>
            <a:srgbClr val="FFFFFF"/>
          </a:solidFill>
          <a:ln w="28575">
            <a:solidFill>
              <a:srgbClr val="E8C2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a-IR" sz="1400" dirty="0">
                <a:solidFill>
                  <a:srgbClr val="212121"/>
                </a:solidFill>
                <a:cs typeface="B Nazanin" panose="00000400000000000000" pitchFamily="2" charset="-78"/>
              </a:rPr>
              <a:t>مقدمه</a:t>
            </a:r>
            <a:endParaRPr lang="en-US" sz="1400" dirty="0">
              <a:solidFill>
                <a:srgbClr val="212121"/>
              </a:solidFill>
              <a:cs typeface="B Nazanin" panose="00000400000000000000" pitchFamily="2" charset="-78"/>
            </a:endParaRPr>
          </a:p>
        </p:txBody>
      </p:sp>
      <p:sp>
        <p:nvSpPr>
          <p:cNvPr id="58" name="Flowchart: Connector 57">
            <a:extLst>
              <a:ext uri="{FF2B5EF4-FFF2-40B4-BE49-F238E27FC236}">
                <a16:creationId xmlns:a16="http://schemas.microsoft.com/office/drawing/2014/main" id="{605A9779-11A5-4F9F-ACCB-AEE46AE9BAF7}"/>
              </a:ext>
            </a:extLst>
          </p:cNvPr>
          <p:cNvSpPr/>
          <p:nvPr/>
        </p:nvSpPr>
        <p:spPr>
          <a:xfrm>
            <a:off x="9546898" y="5809451"/>
            <a:ext cx="993916" cy="934890"/>
          </a:xfrm>
          <a:prstGeom prst="flowChartConnector">
            <a:avLst/>
          </a:prstGeom>
          <a:solidFill>
            <a:srgbClr val="FFFFFF"/>
          </a:solidFill>
          <a:ln w="28575">
            <a:solidFill>
              <a:srgbClr val="E8C2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212121"/>
              </a:solidFill>
              <a:cs typeface="B Nazanin" panose="00000400000000000000" pitchFamily="2" charset="-78"/>
            </a:endParaRPr>
          </a:p>
        </p:txBody>
      </p:sp>
      <p:sp>
        <p:nvSpPr>
          <p:cNvPr id="59" name="Flowchart: Connector 58">
            <a:extLst>
              <a:ext uri="{FF2B5EF4-FFF2-40B4-BE49-F238E27FC236}">
                <a16:creationId xmlns:a16="http://schemas.microsoft.com/office/drawing/2014/main" id="{698F8C42-C52F-41D1-9306-30420182BFF1}"/>
              </a:ext>
            </a:extLst>
          </p:cNvPr>
          <p:cNvSpPr/>
          <p:nvPr/>
        </p:nvSpPr>
        <p:spPr>
          <a:xfrm>
            <a:off x="8400556" y="5801851"/>
            <a:ext cx="993916" cy="934890"/>
          </a:xfrm>
          <a:prstGeom prst="flowChartConnector">
            <a:avLst/>
          </a:prstGeom>
          <a:solidFill>
            <a:srgbClr val="FFFFFF"/>
          </a:solidFill>
          <a:ln w="28575">
            <a:solidFill>
              <a:srgbClr val="E8C2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a-IR" sz="1200" dirty="0">
              <a:solidFill>
                <a:srgbClr val="212121"/>
              </a:solidFill>
              <a:cs typeface="B Nazanin" panose="00000400000000000000" pitchFamily="2" charset="-78"/>
            </a:endParaRPr>
          </a:p>
        </p:txBody>
      </p:sp>
      <p:sp>
        <p:nvSpPr>
          <p:cNvPr id="60" name="Flowchart: Connector 59">
            <a:extLst>
              <a:ext uri="{FF2B5EF4-FFF2-40B4-BE49-F238E27FC236}">
                <a16:creationId xmlns:a16="http://schemas.microsoft.com/office/drawing/2014/main" id="{59CF8786-D8F6-4EEA-8DEB-4BE6BFBBB571}"/>
              </a:ext>
            </a:extLst>
          </p:cNvPr>
          <p:cNvSpPr/>
          <p:nvPr/>
        </p:nvSpPr>
        <p:spPr>
          <a:xfrm>
            <a:off x="7248278" y="5801851"/>
            <a:ext cx="993916" cy="934890"/>
          </a:xfrm>
          <a:prstGeom prst="flowChartConnector">
            <a:avLst/>
          </a:prstGeom>
          <a:solidFill>
            <a:srgbClr val="FFFFFF"/>
          </a:solidFill>
          <a:ln w="28575">
            <a:solidFill>
              <a:srgbClr val="E8C2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endParaRPr lang="en-US" sz="1400" dirty="0">
              <a:solidFill>
                <a:srgbClr val="212121"/>
              </a:solidFill>
              <a:cs typeface="B Nazanin" panose="00000400000000000000" pitchFamily="2" charset="-78"/>
            </a:endParaRPr>
          </a:p>
        </p:txBody>
      </p:sp>
      <p:sp>
        <p:nvSpPr>
          <p:cNvPr id="61" name="Flowchart: Connector 60">
            <a:extLst>
              <a:ext uri="{FF2B5EF4-FFF2-40B4-BE49-F238E27FC236}">
                <a16:creationId xmlns:a16="http://schemas.microsoft.com/office/drawing/2014/main" id="{53AA1A91-3EEC-4348-8DBE-A2BB7E880B7A}"/>
              </a:ext>
            </a:extLst>
          </p:cNvPr>
          <p:cNvSpPr/>
          <p:nvPr/>
        </p:nvSpPr>
        <p:spPr>
          <a:xfrm>
            <a:off x="6096000" y="5812314"/>
            <a:ext cx="993916" cy="934890"/>
          </a:xfrm>
          <a:prstGeom prst="flowChartConnector">
            <a:avLst/>
          </a:prstGeom>
          <a:solidFill>
            <a:srgbClr val="FFFFFF"/>
          </a:solidFill>
          <a:ln w="28575">
            <a:solidFill>
              <a:srgbClr val="E8C2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212121"/>
              </a:solidFill>
              <a:cs typeface="B Nazanin" panose="00000400000000000000" pitchFamily="2" charset="-78"/>
            </a:endParaRPr>
          </a:p>
        </p:txBody>
      </p:sp>
      <p:sp>
        <p:nvSpPr>
          <p:cNvPr id="62" name="Flowchart: Connector 61">
            <a:extLst>
              <a:ext uri="{FF2B5EF4-FFF2-40B4-BE49-F238E27FC236}">
                <a16:creationId xmlns:a16="http://schemas.microsoft.com/office/drawing/2014/main" id="{46783FF3-3C76-40BF-A07B-F447C92CD5C6}"/>
              </a:ext>
            </a:extLst>
          </p:cNvPr>
          <p:cNvSpPr/>
          <p:nvPr/>
        </p:nvSpPr>
        <p:spPr>
          <a:xfrm>
            <a:off x="4959281" y="5813679"/>
            <a:ext cx="993916" cy="934890"/>
          </a:xfrm>
          <a:prstGeom prst="flowChartConnector">
            <a:avLst/>
          </a:prstGeom>
          <a:solidFill>
            <a:srgbClr val="FFFFFF"/>
          </a:solidFill>
          <a:ln w="28575">
            <a:solidFill>
              <a:srgbClr val="E8C2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a-IR" sz="1400" dirty="0">
              <a:solidFill>
                <a:srgbClr val="212121"/>
              </a:solidFill>
              <a:cs typeface="B Nazanin" panose="00000400000000000000" pitchFamily="2" charset="-78"/>
            </a:endParaRPr>
          </a:p>
        </p:txBody>
      </p:sp>
      <p:sp>
        <p:nvSpPr>
          <p:cNvPr id="63" name="TextBox 62">
            <a:extLst>
              <a:ext uri="{FF2B5EF4-FFF2-40B4-BE49-F238E27FC236}">
                <a16:creationId xmlns:a16="http://schemas.microsoft.com/office/drawing/2014/main" id="{0761316B-14F9-45AA-B8CA-CA013F6996FB}"/>
              </a:ext>
            </a:extLst>
          </p:cNvPr>
          <p:cNvSpPr txBox="1"/>
          <p:nvPr/>
        </p:nvSpPr>
        <p:spPr>
          <a:xfrm>
            <a:off x="9610493" y="6007686"/>
            <a:ext cx="857314" cy="523220"/>
          </a:xfrm>
          <a:prstGeom prst="rect">
            <a:avLst/>
          </a:prstGeom>
          <a:noFill/>
        </p:spPr>
        <p:txBody>
          <a:bodyPr wrap="square" rtlCol="1">
            <a:spAutoFit/>
          </a:bodyPr>
          <a:lstStyle/>
          <a:p>
            <a:pPr algn="ctr" rtl="1"/>
            <a:r>
              <a:rPr lang="fa-IR" sz="1400" dirty="0">
                <a:solidFill>
                  <a:srgbClr val="212121"/>
                </a:solidFill>
                <a:cs typeface="B Nazanin" panose="00000400000000000000" pitchFamily="2" charset="-78"/>
              </a:rPr>
              <a:t>روش‌ها و الگوریتم‌ها</a:t>
            </a:r>
            <a:endParaRPr lang="en-US" sz="1400" dirty="0">
              <a:solidFill>
                <a:srgbClr val="212121"/>
              </a:solidFill>
              <a:cs typeface="B Nazanin" panose="00000400000000000000" pitchFamily="2" charset="-78"/>
            </a:endParaRPr>
          </a:p>
        </p:txBody>
      </p:sp>
      <p:sp>
        <p:nvSpPr>
          <p:cNvPr id="64" name="TextBox 63">
            <a:extLst>
              <a:ext uri="{FF2B5EF4-FFF2-40B4-BE49-F238E27FC236}">
                <a16:creationId xmlns:a16="http://schemas.microsoft.com/office/drawing/2014/main" id="{E11EAF5F-0919-4D36-8859-C7EB02300C17}"/>
              </a:ext>
            </a:extLst>
          </p:cNvPr>
          <p:cNvSpPr txBox="1"/>
          <p:nvPr/>
        </p:nvSpPr>
        <p:spPr>
          <a:xfrm>
            <a:off x="7359747" y="5998216"/>
            <a:ext cx="768157" cy="523220"/>
          </a:xfrm>
          <a:prstGeom prst="rect">
            <a:avLst/>
          </a:prstGeom>
          <a:noFill/>
        </p:spPr>
        <p:txBody>
          <a:bodyPr wrap="square" rtlCol="1">
            <a:spAutoFit/>
          </a:bodyPr>
          <a:lstStyle/>
          <a:p>
            <a:pPr algn="ctr" rtl="1"/>
            <a:r>
              <a:rPr lang="fa-IR" sz="1400" dirty="0">
                <a:solidFill>
                  <a:srgbClr val="212121"/>
                </a:solidFill>
                <a:cs typeface="B Nazanin" panose="00000400000000000000" pitchFamily="2" charset="-78"/>
              </a:rPr>
              <a:t>مدل شبکه عصبی</a:t>
            </a:r>
            <a:endParaRPr lang="en-US" sz="1400" dirty="0">
              <a:solidFill>
                <a:srgbClr val="212121"/>
              </a:solidFill>
              <a:cs typeface="B Nazanin" panose="00000400000000000000" pitchFamily="2" charset="-78"/>
            </a:endParaRPr>
          </a:p>
        </p:txBody>
      </p:sp>
      <p:sp>
        <p:nvSpPr>
          <p:cNvPr id="65" name="TextBox 64">
            <a:extLst>
              <a:ext uri="{FF2B5EF4-FFF2-40B4-BE49-F238E27FC236}">
                <a16:creationId xmlns:a16="http://schemas.microsoft.com/office/drawing/2014/main" id="{AC22EB03-1E7E-4E86-A81E-D5FB40546502}"/>
              </a:ext>
            </a:extLst>
          </p:cNvPr>
          <p:cNvSpPr txBox="1"/>
          <p:nvPr/>
        </p:nvSpPr>
        <p:spPr>
          <a:xfrm>
            <a:off x="6081090" y="5895160"/>
            <a:ext cx="1052410" cy="738664"/>
          </a:xfrm>
          <a:prstGeom prst="rect">
            <a:avLst/>
          </a:prstGeom>
          <a:noFill/>
        </p:spPr>
        <p:txBody>
          <a:bodyPr wrap="square" rtlCol="1">
            <a:spAutoFit/>
          </a:bodyPr>
          <a:lstStyle/>
          <a:p>
            <a:pPr algn="ctr" rtl="1"/>
            <a:r>
              <a:rPr lang="fa-IR" sz="1400" dirty="0">
                <a:solidFill>
                  <a:srgbClr val="212121"/>
                </a:solidFill>
                <a:cs typeface="B Nazanin" panose="00000400000000000000" pitchFamily="2" charset="-78"/>
              </a:rPr>
              <a:t>سیستم تشخیص خواب‌آلودگی</a:t>
            </a:r>
            <a:endParaRPr lang="en-US" sz="1400" dirty="0">
              <a:solidFill>
                <a:srgbClr val="212121"/>
              </a:solidFill>
              <a:cs typeface="B Nazanin" panose="00000400000000000000" pitchFamily="2" charset="-78"/>
            </a:endParaRPr>
          </a:p>
        </p:txBody>
      </p:sp>
      <p:sp>
        <p:nvSpPr>
          <p:cNvPr id="66" name="TextBox 65">
            <a:extLst>
              <a:ext uri="{FF2B5EF4-FFF2-40B4-BE49-F238E27FC236}">
                <a16:creationId xmlns:a16="http://schemas.microsoft.com/office/drawing/2014/main" id="{DA000F32-4758-4311-8228-AB53CC5EF7F8}"/>
              </a:ext>
            </a:extLst>
          </p:cNvPr>
          <p:cNvSpPr txBox="1"/>
          <p:nvPr/>
        </p:nvSpPr>
        <p:spPr>
          <a:xfrm>
            <a:off x="5070079" y="5890494"/>
            <a:ext cx="800328" cy="738664"/>
          </a:xfrm>
          <a:prstGeom prst="rect">
            <a:avLst/>
          </a:prstGeom>
          <a:noFill/>
        </p:spPr>
        <p:txBody>
          <a:bodyPr wrap="square" rtlCol="1">
            <a:spAutoFit/>
          </a:bodyPr>
          <a:lstStyle/>
          <a:p>
            <a:pPr algn="ctr"/>
            <a:r>
              <a:rPr lang="fa-IR" sz="1400" dirty="0">
                <a:solidFill>
                  <a:srgbClr val="212121"/>
                </a:solidFill>
                <a:cs typeface="B Nazanin" panose="00000400000000000000" pitchFamily="2" charset="-78"/>
              </a:rPr>
              <a:t>نتیجه‌گیری و پیشنهادات</a:t>
            </a:r>
          </a:p>
        </p:txBody>
      </p:sp>
      <p:sp>
        <p:nvSpPr>
          <p:cNvPr id="67" name="TextBox 66">
            <a:extLst>
              <a:ext uri="{FF2B5EF4-FFF2-40B4-BE49-F238E27FC236}">
                <a16:creationId xmlns:a16="http://schemas.microsoft.com/office/drawing/2014/main" id="{88CFD4E5-6853-4747-A4B3-8C54D418F259}"/>
              </a:ext>
            </a:extLst>
          </p:cNvPr>
          <p:cNvSpPr txBox="1"/>
          <p:nvPr/>
        </p:nvSpPr>
        <p:spPr>
          <a:xfrm>
            <a:off x="8487205" y="5907563"/>
            <a:ext cx="797754" cy="738664"/>
          </a:xfrm>
          <a:prstGeom prst="rect">
            <a:avLst/>
          </a:prstGeom>
          <a:noFill/>
        </p:spPr>
        <p:txBody>
          <a:bodyPr wrap="square" rtlCol="1">
            <a:spAutoFit/>
          </a:bodyPr>
          <a:lstStyle/>
          <a:p>
            <a:pPr algn="ctr" rtl="1"/>
            <a:r>
              <a:rPr lang="fa-IR" sz="1400" dirty="0">
                <a:solidFill>
                  <a:srgbClr val="212121"/>
                </a:solidFill>
                <a:cs typeface="B Nazanin" panose="00000400000000000000" pitchFamily="2" charset="-78"/>
              </a:rPr>
              <a:t>ابزارها و مجموعه داده</a:t>
            </a:r>
          </a:p>
        </p:txBody>
      </p:sp>
      <p:sp>
        <p:nvSpPr>
          <p:cNvPr id="68" name="Flowchart: Connector 67">
            <a:extLst>
              <a:ext uri="{FF2B5EF4-FFF2-40B4-BE49-F238E27FC236}">
                <a16:creationId xmlns:a16="http://schemas.microsoft.com/office/drawing/2014/main" id="{1BE7DF81-8BEF-40ED-91EE-CF6ABFE57A1E}"/>
              </a:ext>
            </a:extLst>
          </p:cNvPr>
          <p:cNvSpPr/>
          <p:nvPr/>
        </p:nvSpPr>
        <p:spPr>
          <a:xfrm>
            <a:off x="4516063" y="6134406"/>
            <a:ext cx="269946" cy="284979"/>
          </a:xfrm>
          <a:prstGeom prst="flowChartConnector">
            <a:avLst/>
          </a:prstGeom>
          <a:solidFill>
            <a:srgbClr val="828F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cs typeface="B Nazanin" panose="00000400000000000000" pitchFamily="2" charset="-78"/>
            </a:endParaRPr>
          </a:p>
        </p:txBody>
      </p:sp>
      <p:sp>
        <p:nvSpPr>
          <p:cNvPr id="73" name="Flowchart: Connector 72">
            <a:extLst>
              <a:ext uri="{FF2B5EF4-FFF2-40B4-BE49-F238E27FC236}">
                <a16:creationId xmlns:a16="http://schemas.microsoft.com/office/drawing/2014/main" id="{EF01D7B4-0077-4876-BFF0-76A67825848E}"/>
              </a:ext>
            </a:extLst>
          </p:cNvPr>
          <p:cNvSpPr/>
          <p:nvPr/>
        </p:nvSpPr>
        <p:spPr>
          <a:xfrm>
            <a:off x="11762949" y="6126807"/>
            <a:ext cx="269946" cy="284979"/>
          </a:xfrm>
          <a:prstGeom prst="flowChartConnector">
            <a:avLst/>
          </a:prstGeom>
          <a:solidFill>
            <a:srgbClr val="828F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cs typeface="B Nazanin" panose="00000400000000000000" pitchFamily="2" charset="-78"/>
            </a:endParaRPr>
          </a:p>
        </p:txBody>
      </p:sp>
      <p:cxnSp>
        <p:nvCxnSpPr>
          <p:cNvPr id="74" name="Straight Connector 73">
            <a:extLst>
              <a:ext uri="{FF2B5EF4-FFF2-40B4-BE49-F238E27FC236}">
                <a16:creationId xmlns:a16="http://schemas.microsoft.com/office/drawing/2014/main" id="{81DA0DC9-B8FE-4D3A-9BB0-BA4823B03343}"/>
              </a:ext>
            </a:extLst>
          </p:cNvPr>
          <p:cNvCxnSpPr>
            <a:stCxn id="68" idx="6"/>
            <a:endCxn id="73" idx="2"/>
          </p:cNvCxnSpPr>
          <p:nvPr/>
        </p:nvCxnSpPr>
        <p:spPr>
          <a:xfrm flipV="1">
            <a:off x="4786009" y="6269297"/>
            <a:ext cx="6976940" cy="7599"/>
          </a:xfrm>
          <a:prstGeom prst="line">
            <a:avLst/>
          </a:prstGeom>
          <a:ln w="57150">
            <a:solidFill>
              <a:srgbClr val="828FA6"/>
            </a:solidFill>
          </a:ln>
        </p:spPr>
        <p:style>
          <a:lnRef idx="1">
            <a:schemeClr val="accent1"/>
          </a:lnRef>
          <a:fillRef idx="0">
            <a:schemeClr val="accent1"/>
          </a:fillRef>
          <a:effectRef idx="0">
            <a:schemeClr val="accent1"/>
          </a:effectRef>
          <a:fontRef idx="minor">
            <a:schemeClr val="tx1"/>
          </a:fontRef>
        </p:style>
      </p:cxnSp>
      <p:sp>
        <p:nvSpPr>
          <p:cNvPr id="75" name="Flowchart: Connector 74">
            <a:extLst>
              <a:ext uri="{FF2B5EF4-FFF2-40B4-BE49-F238E27FC236}">
                <a16:creationId xmlns:a16="http://schemas.microsoft.com/office/drawing/2014/main" id="{89BDBB10-E3C2-42A5-83F6-0C3AE2166FAF}"/>
              </a:ext>
            </a:extLst>
          </p:cNvPr>
          <p:cNvSpPr/>
          <p:nvPr/>
        </p:nvSpPr>
        <p:spPr>
          <a:xfrm>
            <a:off x="10673994" y="5801852"/>
            <a:ext cx="993916" cy="934890"/>
          </a:xfrm>
          <a:prstGeom prst="flowChartConnector">
            <a:avLst/>
          </a:prstGeom>
          <a:solidFill>
            <a:srgbClr val="FFFFFF"/>
          </a:solidFill>
          <a:ln w="28575">
            <a:solidFill>
              <a:srgbClr val="E8C2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a-IR" sz="1400" dirty="0">
                <a:solidFill>
                  <a:srgbClr val="212121"/>
                </a:solidFill>
                <a:cs typeface="B Nazanin" panose="00000400000000000000" pitchFamily="2" charset="-78"/>
              </a:rPr>
              <a:t>مقدمه</a:t>
            </a:r>
            <a:endParaRPr lang="en-US" sz="1400" dirty="0">
              <a:solidFill>
                <a:srgbClr val="212121"/>
              </a:solidFill>
              <a:cs typeface="B Nazanin" panose="00000400000000000000" pitchFamily="2" charset="-78"/>
            </a:endParaRPr>
          </a:p>
        </p:txBody>
      </p:sp>
      <p:sp>
        <p:nvSpPr>
          <p:cNvPr id="76" name="Flowchart: Connector 75">
            <a:extLst>
              <a:ext uri="{FF2B5EF4-FFF2-40B4-BE49-F238E27FC236}">
                <a16:creationId xmlns:a16="http://schemas.microsoft.com/office/drawing/2014/main" id="{C235E524-E416-4416-9D2C-18D18BBFC4E4}"/>
              </a:ext>
            </a:extLst>
          </p:cNvPr>
          <p:cNvSpPr/>
          <p:nvPr/>
        </p:nvSpPr>
        <p:spPr>
          <a:xfrm>
            <a:off x="9546898" y="5809451"/>
            <a:ext cx="993916" cy="934890"/>
          </a:xfrm>
          <a:prstGeom prst="flowChartConnector">
            <a:avLst/>
          </a:prstGeom>
          <a:solidFill>
            <a:srgbClr val="FFFFFF"/>
          </a:solidFill>
          <a:ln w="28575">
            <a:solidFill>
              <a:srgbClr val="E8C2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212121"/>
              </a:solidFill>
              <a:cs typeface="B Nazanin" panose="00000400000000000000" pitchFamily="2" charset="-78"/>
            </a:endParaRPr>
          </a:p>
        </p:txBody>
      </p:sp>
      <p:sp>
        <p:nvSpPr>
          <p:cNvPr id="77" name="Flowchart: Connector 76">
            <a:extLst>
              <a:ext uri="{FF2B5EF4-FFF2-40B4-BE49-F238E27FC236}">
                <a16:creationId xmlns:a16="http://schemas.microsoft.com/office/drawing/2014/main" id="{66E91D58-6B72-479D-A8D7-33FDD1CB2EB8}"/>
              </a:ext>
            </a:extLst>
          </p:cNvPr>
          <p:cNvSpPr/>
          <p:nvPr/>
        </p:nvSpPr>
        <p:spPr>
          <a:xfrm>
            <a:off x="8400556" y="5801851"/>
            <a:ext cx="993916" cy="934890"/>
          </a:xfrm>
          <a:prstGeom prst="flowChartConnector">
            <a:avLst/>
          </a:prstGeom>
          <a:solidFill>
            <a:schemeClr val="bg1"/>
          </a:solidFill>
          <a:ln w="28575">
            <a:solidFill>
              <a:srgbClr val="E8C2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a-IR" sz="1200" dirty="0">
              <a:solidFill>
                <a:srgbClr val="212121"/>
              </a:solidFill>
              <a:cs typeface="B Nazanin" panose="00000400000000000000" pitchFamily="2" charset="-78"/>
            </a:endParaRPr>
          </a:p>
        </p:txBody>
      </p:sp>
      <p:sp>
        <p:nvSpPr>
          <p:cNvPr id="80" name="Flowchart: Connector 79">
            <a:extLst>
              <a:ext uri="{FF2B5EF4-FFF2-40B4-BE49-F238E27FC236}">
                <a16:creationId xmlns:a16="http://schemas.microsoft.com/office/drawing/2014/main" id="{EF45EB47-FC65-499A-9959-03B97D1D154D}"/>
              </a:ext>
            </a:extLst>
          </p:cNvPr>
          <p:cNvSpPr/>
          <p:nvPr/>
        </p:nvSpPr>
        <p:spPr>
          <a:xfrm>
            <a:off x="7248278" y="5801851"/>
            <a:ext cx="993916" cy="934890"/>
          </a:xfrm>
          <a:prstGeom prst="flowChartConnector">
            <a:avLst/>
          </a:prstGeom>
          <a:solidFill>
            <a:srgbClr val="E8C2CA"/>
          </a:solidFill>
          <a:ln w="28575">
            <a:solidFill>
              <a:srgbClr val="E8C2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endParaRPr lang="en-US" sz="1400" dirty="0">
              <a:solidFill>
                <a:srgbClr val="212121"/>
              </a:solidFill>
              <a:cs typeface="B Nazanin" panose="00000400000000000000" pitchFamily="2" charset="-78"/>
            </a:endParaRPr>
          </a:p>
        </p:txBody>
      </p:sp>
      <p:sp>
        <p:nvSpPr>
          <p:cNvPr id="81" name="Flowchart: Connector 80">
            <a:extLst>
              <a:ext uri="{FF2B5EF4-FFF2-40B4-BE49-F238E27FC236}">
                <a16:creationId xmlns:a16="http://schemas.microsoft.com/office/drawing/2014/main" id="{8BA8EA07-BBA4-4C3D-953D-01BDAC319E5C}"/>
              </a:ext>
            </a:extLst>
          </p:cNvPr>
          <p:cNvSpPr/>
          <p:nvPr/>
        </p:nvSpPr>
        <p:spPr>
          <a:xfrm>
            <a:off x="6096000" y="5812314"/>
            <a:ext cx="993916" cy="934890"/>
          </a:xfrm>
          <a:prstGeom prst="flowChartConnector">
            <a:avLst/>
          </a:prstGeom>
          <a:solidFill>
            <a:srgbClr val="FFFFFF"/>
          </a:solidFill>
          <a:ln w="28575">
            <a:solidFill>
              <a:srgbClr val="E8C2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212121"/>
              </a:solidFill>
              <a:cs typeface="B Nazanin" panose="00000400000000000000" pitchFamily="2" charset="-78"/>
            </a:endParaRPr>
          </a:p>
        </p:txBody>
      </p:sp>
      <p:sp>
        <p:nvSpPr>
          <p:cNvPr id="82" name="Flowchart: Connector 81">
            <a:extLst>
              <a:ext uri="{FF2B5EF4-FFF2-40B4-BE49-F238E27FC236}">
                <a16:creationId xmlns:a16="http://schemas.microsoft.com/office/drawing/2014/main" id="{028B650D-39D4-4012-90CF-F57BE01B9139}"/>
              </a:ext>
            </a:extLst>
          </p:cNvPr>
          <p:cNvSpPr/>
          <p:nvPr/>
        </p:nvSpPr>
        <p:spPr>
          <a:xfrm>
            <a:off x="4959281" y="5813679"/>
            <a:ext cx="993916" cy="934890"/>
          </a:xfrm>
          <a:prstGeom prst="flowChartConnector">
            <a:avLst/>
          </a:prstGeom>
          <a:solidFill>
            <a:srgbClr val="FFFFFF"/>
          </a:solidFill>
          <a:ln w="28575">
            <a:solidFill>
              <a:srgbClr val="E8C2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a-IR" sz="1400" dirty="0">
              <a:solidFill>
                <a:srgbClr val="212121"/>
              </a:solidFill>
              <a:cs typeface="B Nazanin" panose="00000400000000000000" pitchFamily="2" charset="-78"/>
            </a:endParaRPr>
          </a:p>
        </p:txBody>
      </p:sp>
      <p:sp>
        <p:nvSpPr>
          <p:cNvPr id="83" name="TextBox 82">
            <a:extLst>
              <a:ext uri="{FF2B5EF4-FFF2-40B4-BE49-F238E27FC236}">
                <a16:creationId xmlns:a16="http://schemas.microsoft.com/office/drawing/2014/main" id="{EF8D852E-E646-432A-AE46-77A59F13409E}"/>
              </a:ext>
            </a:extLst>
          </p:cNvPr>
          <p:cNvSpPr txBox="1"/>
          <p:nvPr/>
        </p:nvSpPr>
        <p:spPr>
          <a:xfrm>
            <a:off x="9610493" y="6007686"/>
            <a:ext cx="857314" cy="523220"/>
          </a:xfrm>
          <a:prstGeom prst="rect">
            <a:avLst/>
          </a:prstGeom>
          <a:noFill/>
        </p:spPr>
        <p:txBody>
          <a:bodyPr wrap="square" rtlCol="1">
            <a:spAutoFit/>
          </a:bodyPr>
          <a:lstStyle/>
          <a:p>
            <a:pPr algn="ctr" rtl="1"/>
            <a:r>
              <a:rPr lang="fa-IR" sz="1400" dirty="0">
                <a:solidFill>
                  <a:srgbClr val="212121"/>
                </a:solidFill>
                <a:cs typeface="B Nazanin" panose="00000400000000000000" pitchFamily="2" charset="-78"/>
              </a:rPr>
              <a:t>روش‌ها و الگوریتم‌ها</a:t>
            </a:r>
            <a:endParaRPr lang="en-US" sz="1400" dirty="0">
              <a:solidFill>
                <a:srgbClr val="212121"/>
              </a:solidFill>
              <a:cs typeface="B Nazanin" panose="00000400000000000000" pitchFamily="2" charset="-78"/>
            </a:endParaRPr>
          </a:p>
        </p:txBody>
      </p:sp>
      <p:sp>
        <p:nvSpPr>
          <p:cNvPr id="84" name="TextBox 83">
            <a:extLst>
              <a:ext uri="{FF2B5EF4-FFF2-40B4-BE49-F238E27FC236}">
                <a16:creationId xmlns:a16="http://schemas.microsoft.com/office/drawing/2014/main" id="{CDA587ED-1829-4125-8792-6DDB4D7E861A}"/>
              </a:ext>
            </a:extLst>
          </p:cNvPr>
          <p:cNvSpPr txBox="1"/>
          <p:nvPr/>
        </p:nvSpPr>
        <p:spPr>
          <a:xfrm>
            <a:off x="7359747" y="5998216"/>
            <a:ext cx="768157" cy="523220"/>
          </a:xfrm>
          <a:prstGeom prst="rect">
            <a:avLst/>
          </a:prstGeom>
          <a:noFill/>
        </p:spPr>
        <p:txBody>
          <a:bodyPr wrap="square" rtlCol="1">
            <a:spAutoFit/>
          </a:bodyPr>
          <a:lstStyle/>
          <a:p>
            <a:pPr algn="ctr" rtl="1"/>
            <a:r>
              <a:rPr lang="fa-IR" sz="1400" dirty="0">
                <a:solidFill>
                  <a:srgbClr val="212121"/>
                </a:solidFill>
                <a:cs typeface="B Nazanin" panose="00000400000000000000" pitchFamily="2" charset="-78"/>
              </a:rPr>
              <a:t>مدل شبکه عصبی</a:t>
            </a:r>
            <a:endParaRPr lang="en-US" sz="1400" dirty="0">
              <a:solidFill>
                <a:srgbClr val="212121"/>
              </a:solidFill>
              <a:cs typeface="B Nazanin" panose="00000400000000000000" pitchFamily="2" charset="-78"/>
            </a:endParaRPr>
          </a:p>
        </p:txBody>
      </p:sp>
      <p:sp>
        <p:nvSpPr>
          <p:cNvPr id="85" name="TextBox 84">
            <a:extLst>
              <a:ext uri="{FF2B5EF4-FFF2-40B4-BE49-F238E27FC236}">
                <a16:creationId xmlns:a16="http://schemas.microsoft.com/office/drawing/2014/main" id="{7A86BB72-9726-410A-AFAC-F1D79410F866}"/>
              </a:ext>
            </a:extLst>
          </p:cNvPr>
          <p:cNvSpPr txBox="1"/>
          <p:nvPr/>
        </p:nvSpPr>
        <p:spPr>
          <a:xfrm>
            <a:off x="6081090" y="5895160"/>
            <a:ext cx="1052410" cy="738664"/>
          </a:xfrm>
          <a:prstGeom prst="rect">
            <a:avLst/>
          </a:prstGeom>
          <a:noFill/>
        </p:spPr>
        <p:txBody>
          <a:bodyPr wrap="square" rtlCol="1">
            <a:spAutoFit/>
          </a:bodyPr>
          <a:lstStyle/>
          <a:p>
            <a:pPr algn="ctr" rtl="1"/>
            <a:r>
              <a:rPr lang="fa-IR" sz="1400" dirty="0">
                <a:solidFill>
                  <a:srgbClr val="212121"/>
                </a:solidFill>
                <a:cs typeface="B Nazanin" panose="00000400000000000000" pitchFamily="2" charset="-78"/>
              </a:rPr>
              <a:t>سیستم تشخیص خواب‌آلودگی</a:t>
            </a:r>
            <a:endParaRPr lang="en-US" sz="1400" dirty="0">
              <a:solidFill>
                <a:srgbClr val="212121"/>
              </a:solidFill>
              <a:cs typeface="B Nazanin" panose="00000400000000000000" pitchFamily="2" charset="-78"/>
            </a:endParaRPr>
          </a:p>
        </p:txBody>
      </p:sp>
      <p:sp>
        <p:nvSpPr>
          <p:cNvPr id="86" name="TextBox 85">
            <a:extLst>
              <a:ext uri="{FF2B5EF4-FFF2-40B4-BE49-F238E27FC236}">
                <a16:creationId xmlns:a16="http://schemas.microsoft.com/office/drawing/2014/main" id="{F13A61F5-14A1-4CF9-94AF-45BD9A40C4B7}"/>
              </a:ext>
            </a:extLst>
          </p:cNvPr>
          <p:cNvSpPr txBox="1"/>
          <p:nvPr/>
        </p:nvSpPr>
        <p:spPr>
          <a:xfrm>
            <a:off x="5070079" y="5890494"/>
            <a:ext cx="800328" cy="738664"/>
          </a:xfrm>
          <a:prstGeom prst="rect">
            <a:avLst/>
          </a:prstGeom>
          <a:noFill/>
        </p:spPr>
        <p:txBody>
          <a:bodyPr wrap="square" rtlCol="1">
            <a:spAutoFit/>
          </a:bodyPr>
          <a:lstStyle/>
          <a:p>
            <a:pPr algn="ctr"/>
            <a:r>
              <a:rPr lang="fa-IR" sz="1400" dirty="0">
                <a:solidFill>
                  <a:srgbClr val="212121"/>
                </a:solidFill>
                <a:cs typeface="B Nazanin" panose="00000400000000000000" pitchFamily="2" charset="-78"/>
              </a:rPr>
              <a:t>نتیجه‌گیری و پیشنهادات</a:t>
            </a:r>
          </a:p>
        </p:txBody>
      </p:sp>
      <p:sp>
        <p:nvSpPr>
          <p:cNvPr id="87" name="TextBox 86">
            <a:extLst>
              <a:ext uri="{FF2B5EF4-FFF2-40B4-BE49-F238E27FC236}">
                <a16:creationId xmlns:a16="http://schemas.microsoft.com/office/drawing/2014/main" id="{E7771BE8-903F-4430-87DE-796C3A003164}"/>
              </a:ext>
            </a:extLst>
          </p:cNvPr>
          <p:cNvSpPr txBox="1"/>
          <p:nvPr/>
        </p:nvSpPr>
        <p:spPr>
          <a:xfrm>
            <a:off x="8384997" y="5983155"/>
            <a:ext cx="975315" cy="523220"/>
          </a:xfrm>
          <a:prstGeom prst="rect">
            <a:avLst/>
          </a:prstGeom>
          <a:noFill/>
        </p:spPr>
        <p:txBody>
          <a:bodyPr wrap="square" rtlCol="1">
            <a:spAutoFit/>
          </a:bodyPr>
          <a:lstStyle/>
          <a:p>
            <a:pPr algn="ctr" rtl="1"/>
            <a:r>
              <a:rPr lang="fa-IR" sz="1400" dirty="0">
                <a:solidFill>
                  <a:srgbClr val="212121"/>
                </a:solidFill>
                <a:cs typeface="B Nazanin" panose="00000400000000000000" pitchFamily="2" charset="-78"/>
              </a:rPr>
              <a:t>ابزارها و مجموعه داده</a:t>
            </a:r>
          </a:p>
        </p:txBody>
      </p:sp>
      <p:pic>
        <p:nvPicPr>
          <p:cNvPr id="37" name="Picture 36">
            <a:extLst>
              <a:ext uri="{FF2B5EF4-FFF2-40B4-BE49-F238E27FC236}">
                <a16:creationId xmlns:a16="http://schemas.microsoft.com/office/drawing/2014/main" id="{439C66A7-20FD-4712-B689-8B3269B21F73}"/>
              </a:ext>
            </a:extLst>
          </p:cNvPr>
          <p:cNvPicPr/>
          <p:nvPr/>
        </p:nvPicPr>
        <p:blipFill>
          <a:blip r:embed="rId3"/>
          <a:stretch>
            <a:fillRect/>
          </a:stretch>
        </p:blipFill>
        <p:spPr>
          <a:xfrm>
            <a:off x="1760855" y="1755672"/>
            <a:ext cx="8841199" cy="2766640"/>
          </a:xfrm>
          <a:prstGeom prst="rect">
            <a:avLst/>
          </a:prstGeom>
        </p:spPr>
      </p:pic>
    </p:spTree>
    <p:extLst>
      <p:ext uri="{BB962C8B-B14F-4D97-AF65-F5344CB8AC3E}">
        <p14:creationId xmlns:p14="http://schemas.microsoft.com/office/powerpoint/2010/main" val="3731922300"/>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ight Triangle 7"/>
          <p:cNvSpPr/>
          <p:nvPr/>
        </p:nvSpPr>
        <p:spPr>
          <a:xfrm>
            <a:off x="2407918" y="190245"/>
            <a:ext cx="721362" cy="869451"/>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cs typeface="B Nazanin" panose="00000400000000000000" pitchFamily="2" charset="-78"/>
            </a:endParaRPr>
          </a:p>
        </p:txBody>
      </p:sp>
      <p:sp>
        <p:nvSpPr>
          <p:cNvPr id="78" name="Parallelogram 77"/>
          <p:cNvSpPr/>
          <p:nvPr/>
        </p:nvSpPr>
        <p:spPr>
          <a:xfrm>
            <a:off x="-345440" y="6350000"/>
            <a:ext cx="1432560" cy="508000"/>
          </a:xfrm>
          <a:prstGeom prst="parallelogram">
            <a:avLst>
              <a:gd name="adj" fmla="val 47000"/>
            </a:avLst>
          </a:prstGeom>
          <a:solidFill>
            <a:srgbClr val="FFEDE1"/>
          </a:solidFill>
          <a:ln>
            <a:solidFill>
              <a:srgbClr val="FFED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B Nazanin" panose="00000400000000000000" pitchFamily="2" charset="-78"/>
            </a:endParaRPr>
          </a:p>
        </p:txBody>
      </p:sp>
      <p:sp>
        <p:nvSpPr>
          <p:cNvPr id="79" name="Parallelogram 78"/>
          <p:cNvSpPr/>
          <p:nvPr/>
        </p:nvSpPr>
        <p:spPr>
          <a:xfrm>
            <a:off x="-254000" y="6451600"/>
            <a:ext cx="1539240" cy="264160"/>
          </a:xfrm>
          <a:prstGeom prst="parallelogram">
            <a:avLst/>
          </a:prstGeom>
          <a:solidFill>
            <a:srgbClr val="B5838D"/>
          </a:solidFill>
          <a:ln>
            <a:solidFill>
              <a:srgbClr val="B583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a-IR" dirty="0">
                <a:solidFill>
                  <a:schemeClr val="tx1"/>
                </a:solidFill>
                <a:cs typeface="B Nazanin" panose="00000400000000000000" pitchFamily="2" charset="-78"/>
              </a:rPr>
              <a:t>15/31</a:t>
            </a:r>
            <a:endParaRPr lang="en-US" dirty="0">
              <a:solidFill>
                <a:schemeClr val="tx1"/>
              </a:solidFill>
              <a:cs typeface="B Nazanin" panose="00000400000000000000" pitchFamily="2" charset="-78"/>
            </a:endParaRPr>
          </a:p>
        </p:txBody>
      </p:sp>
      <p:sp>
        <p:nvSpPr>
          <p:cNvPr id="34" name="Flowchart: Manual Input 33"/>
          <p:cNvSpPr/>
          <p:nvPr/>
        </p:nvSpPr>
        <p:spPr>
          <a:xfrm rot="16200000">
            <a:off x="7097565" y="-4065142"/>
            <a:ext cx="1055033" cy="9133841"/>
          </a:xfrm>
          <a:prstGeom prst="flowChartManualInput">
            <a:avLst/>
          </a:prstGeom>
          <a:solidFill>
            <a:srgbClr val="828F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B Nazanin" panose="00000400000000000000" pitchFamily="2" charset="-78"/>
            </a:endParaRPr>
          </a:p>
        </p:txBody>
      </p:sp>
      <p:sp>
        <p:nvSpPr>
          <p:cNvPr id="38" name="Rectangle 37"/>
          <p:cNvSpPr/>
          <p:nvPr/>
        </p:nvSpPr>
        <p:spPr>
          <a:xfrm>
            <a:off x="2407920" y="135808"/>
            <a:ext cx="9784080" cy="685643"/>
          </a:xfrm>
          <a:prstGeom prst="rect">
            <a:avLst/>
          </a:prstGeom>
          <a:solidFill>
            <a:srgbClr val="FFED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rtl="1"/>
            <a:r>
              <a:rPr lang="fa-IR" sz="4000" dirty="0">
                <a:solidFill>
                  <a:schemeClr val="tx1"/>
                </a:solidFill>
                <a:cs typeface="B Nazanin" panose="00000400000000000000" pitchFamily="2" charset="-78"/>
              </a:rPr>
              <a:t>	ابرپارامتر‌ها</a:t>
            </a:r>
            <a:endParaRPr lang="en-US" sz="4000" dirty="0">
              <a:solidFill>
                <a:schemeClr val="tx1"/>
              </a:solidFill>
              <a:cs typeface="B Nazanin" panose="00000400000000000000" pitchFamily="2" charset="-78"/>
            </a:endParaRPr>
          </a:p>
        </p:txBody>
      </p:sp>
      <p:sp>
        <p:nvSpPr>
          <p:cNvPr id="54" name="Flowchart: Connector 53">
            <a:extLst>
              <a:ext uri="{FF2B5EF4-FFF2-40B4-BE49-F238E27FC236}">
                <a16:creationId xmlns:a16="http://schemas.microsoft.com/office/drawing/2014/main" id="{3B048D29-D07E-4377-AF2B-2752562EC6B4}"/>
              </a:ext>
            </a:extLst>
          </p:cNvPr>
          <p:cNvSpPr/>
          <p:nvPr/>
        </p:nvSpPr>
        <p:spPr>
          <a:xfrm>
            <a:off x="4516063" y="6134406"/>
            <a:ext cx="269946" cy="284979"/>
          </a:xfrm>
          <a:prstGeom prst="flowChartConnector">
            <a:avLst/>
          </a:prstGeom>
          <a:solidFill>
            <a:srgbClr val="828F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cs typeface="B Nazanin" panose="00000400000000000000" pitchFamily="2" charset="-78"/>
            </a:endParaRPr>
          </a:p>
        </p:txBody>
      </p:sp>
      <p:sp>
        <p:nvSpPr>
          <p:cNvPr id="55" name="Flowchart: Connector 54">
            <a:extLst>
              <a:ext uri="{FF2B5EF4-FFF2-40B4-BE49-F238E27FC236}">
                <a16:creationId xmlns:a16="http://schemas.microsoft.com/office/drawing/2014/main" id="{CD85DB92-8BC2-4271-9BA7-9DBEF30E3A84}"/>
              </a:ext>
            </a:extLst>
          </p:cNvPr>
          <p:cNvSpPr/>
          <p:nvPr/>
        </p:nvSpPr>
        <p:spPr>
          <a:xfrm>
            <a:off x="11762949" y="6126807"/>
            <a:ext cx="269946" cy="284979"/>
          </a:xfrm>
          <a:prstGeom prst="flowChartConnector">
            <a:avLst/>
          </a:prstGeom>
          <a:solidFill>
            <a:srgbClr val="828F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cs typeface="B Nazanin" panose="00000400000000000000" pitchFamily="2" charset="-78"/>
            </a:endParaRPr>
          </a:p>
        </p:txBody>
      </p:sp>
      <p:cxnSp>
        <p:nvCxnSpPr>
          <p:cNvPr id="56" name="Straight Connector 55">
            <a:extLst>
              <a:ext uri="{FF2B5EF4-FFF2-40B4-BE49-F238E27FC236}">
                <a16:creationId xmlns:a16="http://schemas.microsoft.com/office/drawing/2014/main" id="{59067910-03E3-48B4-8415-91504B3E1430}"/>
              </a:ext>
            </a:extLst>
          </p:cNvPr>
          <p:cNvCxnSpPr>
            <a:stCxn id="54" idx="6"/>
            <a:endCxn id="55" idx="2"/>
          </p:cNvCxnSpPr>
          <p:nvPr/>
        </p:nvCxnSpPr>
        <p:spPr>
          <a:xfrm flipV="1">
            <a:off x="4786009" y="6269297"/>
            <a:ext cx="6976940" cy="7599"/>
          </a:xfrm>
          <a:prstGeom prst="line">
            <a:avLst/>
          </a:prstGeom>
          <a:ln w="57150">
            <a:solidFill>
              <a:srgbClr val="828FA6"/>
            </a:solidFill>
          </a:ln>
        </p:spPr>
        <p:style>
          <a:lnRef idx="1">
            <a:schemeClr val="accent1"/>
          </a:lnRef>
          <a:fillRef idx="0">
            <a:schemeClr val="accent1"/>
          </a:fillRef>
          <a:effectRef idx="0">
            <a:schemeClr val="accent1"/>
          </a:effectRef>
          <a:fontRef idx="minor">
            <a:schemeClr val="tx1"/>
          </a:fontRef>
        </p:style>
      </p:cxnSp>
      <p:sp>
        <p:nvSpPr>
          <p:cNvPr id="57" name="Flowchart: Connector 56">
            <a:extLst>
              <a:ext uri="{FF2B5EF4-FFF2-40B4-BE49-F238E27FC236}">
                <a16:creationId xmlns:a16="http://schemas.microsoft.com/office/drawing/2014/main" id="{C710D54B-04E1-4C82-9324-AF8DEE4730EE}"/>
              </a:ext>
            </a:extLst>
          </p:cNvPr>
          <p:cNvSpPr/>
          <p:nvPr/>
        </p:nvSpPr>
        <p:spPr>
          <a:xfrm>
            <a:off x="10673994" y="5801852"/>
            <a:ext cx="993916" cy="934890"/>
          </a:xfrm>
          <a:prstGeom prst="flowChartConnector">
            <a:avLst/>
          </a:prstGeom>
          <a:solidFill>
            <a:srgbClr val="FFFFFF"/>
          </a:solidFill>
          <a:ln w="28575">
            <a:solidFill>
              <a:srgbClr val="E8C2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a-IR" sz="1400" dirty="0">
                <a:solidFill>
                  <a:srgbClr val="212121"/>
                </a:solidFill>
                <a:cs typeface="B Nazanin" panose="00000400000000000000" pitchFamily="2" charset="-78"/>
              </a:rPr>
              <a:t>مقدمه</a:t>
            </a:r>
            <a:endParaRPr lang="en-US" sz="1400" dirty="0">
              <a:solidFill>
                <a:srgbClr val="212121"/>
              </a:solidFill>
              <a:cs typeface="B Nazanin" panose="00000400000000000000" pitchFamily="2" charset="-78"/>
            </a:endParaRPr>
          </a:p>
        </p:txBody>
      </p:sp>
      <p:sp>
        <p:nvSpPr>
          <p:cNvPr id="58" name="Flowchart: Connector 57">
            <a:extLst>
              <a:ext uri="{FF2B5EF4-FFF2-40B4-BE49-F238E27FC236}">
                <a16:creationId xmlns:a16="http://schemas.microsoft.com/office/drawing/2014/main" id="{605A9779-11A5-4F9F-ACCB-AEE46AE9BAF7}"/>
              </a:ext>
            </a:extLst>
          </p:cNvPr>
          <p:cNvSpPr/>
          <p:nvPr/>
        </p:nvSpPr>
        <p:spPr>
          <a:xfrm>
            <a:off x="9546898" y="5809451"/>
            <a:ext cx="993916" cy="934890"/>
          </a:xfrm>
          <a:prstGeom prst="flowChartConnector">
            <a:avLst/>
          </a:prstGeom>
          <a:solidFill>
            <a:srgbClr val="FFFFFF"/>
          </a:solidFill>
          <a:ln w="28575">
            <a:solidFill>
              <a:srgbClr val="E8C2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212121"/>
              </a:solidFill>
              <a:cs typeface="B Nazanin" panose="00000400000000000000" pitchFamily="2" charset="-78"/>
            </a:endParaRPr>
          </a:p>
        </p:txBody>
      </p:sp>
      <p:sp>
        <p:nvSpPr>
          <p:cNvPr id="59" name="Flowchart: Connector 58">
            <a:extLst>
              <a:ext uri="{FF2B5EF4-FFF2-40B4-BE49-F238E27FC236}">
                <a16:creationId xmlns:a16="http://schemas.microsoft.com/office/drawing/2014/main" id="{698F8C42-C52F-41D1-9306-30420182BFF1}"/>
              </a:ext>
            </a:extLst>
          </p:cNvPr>
          <p:cNvSpPr/>
          <p:nvPr/>
        </p:nvSpPr>
        <p:spPr>
          <a:xfrm>
            <a:off x="8400556" y="5801851"/>
            <a:ext cx="993916" cy="934890"/>
          </a:xfrm>
          <a:prstGeom prst="flowChartConnector">
            <a:avLst/>
          </a:prstGeom>
          <a:solidFill>
            <a:srgbClr val="FFFFFF"/>
          </a:solidFill>
          <a:ln w="28575">
            <a:solidFill>
              <a:srgbClr val="E8C2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a-IR" sz="1200" dirty="0">
              <a:solidFill>
                <a:srgbClr val="212121"/>
              </a:solidFill>
              <a:cs typeface="B Nazanin" panose="00000400000000000000" pitchFamily="2" charset="-78"/>
            </a:endParaRPr>
          </a:p>
        </p:txBody>
      </p:sp>
      <p:sp>
        <p:nvSpPr>
          <p:cNvPr id="60" name="Flowchart: Connector 59">
            <a:extLst>
              <a:ext uri="{FF2B5EF4-FFF2-40B4-BE49-F238E27FC236}">
                <a16:creationId xmlns:a16="http://schemas.microsoft.com/office/drawing/2014/main" id="{59CF8786-D8F6-4EEA-8DEB-4BE6BFBBB571}"/>
              </a:ext>
            </a:extLst>
          </p:cNvPr>
          <p:cNvSpPr/>
          <p:nvPr/>
        </p:nvSpPr>
        <p:spPr>
          <a:xfrm>
            <a:off x="7248278" y="5801851"/>
            <a:ext cx="993916" cy="934890"/>
          </a:xfrm>
          <a:prstGeom prst="flowChartConnector">
            <a:avLst/>
          </a:prstGeom>
          <a:solidFill>
            <a:srgbClr val="FFFFFF"/>
          </a:solidFill>
          <a:ln w="28575">
            <a:solidFill>
              <a:srgbClr val="E8C2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endParaRPr lang="en-US" sz="1400" dirty="0">
              <a:solidFill>
                <a:srgbClr val="212121"/>
              </a:solidFill>
              <a:cs typeface="B Nazanin" panose="00000400000000000000" pitchFamily="2" charset="-78"/>
            </a:endParaRPr>
          </a:p>
        </p:txBody>
      </p:sp>
      <p:sp>
        <p:nvSpPr>
          <p:cNvPr id="61" name="Flowchart: Connector 60">
            <a:extLst>
              <a:ext uri="{FF2B5EF4-FFF2-40B4-BE49-F238E27FC236}">
                <a16:creationId xmlns:a16="http://schemas.microsoft.com/office/drawing/2014/main" id="{53AA1A91-3EEC-4348-8DBE-A2BB7E880B7A}"/>
              </a:ext>
            </a:extLst>
          </p:cNvPr>
          <p:cNvSpPr/>
          <p:nvPr/>
        </p:nvSpPr>
        <p:spPr>
          <a:xfrm>
            <a:off x="6096000" y="5812314"/>
            <a:ext cx="993916" cy="934890"/>
          </a:xfrm>
          <a:prstGeom prst="flowChartConnector">
            <a:avLst/>
          </a:prstGeom>
          <a:solidFill>
            <a:srgbClr val="FFFFFF"/>
          </a:solidFill>
          <a:ln w="28575">
            <a:solidFill>
              <a:srgbClr val="E8C2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212121"/>
              </a:solidFill>
              <a:cs typeface="B Nazanin" panose="00000400000000000000" pitchFamily="2" charset="-78"/>
            </a:endParaRPr>
          </a:p>
        </p:txBody>
      </p:sp>
      <p:sp>
        <p:nvSpPr>
          <p:cNvPr id="62" name="Flowchart: Connector 61">
            <a:extLst>
              <a:ext uri="{FF2B5EF4-FFF2-40B4-BE49-F238E27FC236}">
                <a16:creationId xmlns:a16="http://schemas.microsoft.com/office/drawing/2014/main" id="{46783FF3-3C76-40BF-A07B-F447C92CD5C6}"/>
              </a:ext>
            </a:extLst>
          </p:cNvPr>
          <p:cNvSpPr/>
          <p:nvPr/>
        </p:nvSpPr>
        <p:spPr>
          <a:xfrm>
            <a:off x="4959281" y="5813679"/>
            <a:ext cx="993916" cy="934890"/>
          </a:xfrm>
          <a:prstGeom prst="flowChartConnector">
            <a:avLst/>
          </a:prstGeom>
          <a:solidFill>
            <a:srgbClr val="FFFFFF"/>
          </a:solidFill>
          <a:ln w="28575">
            <a:solidFill>
              <a:srgbClr val="E8C2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a-IR" sz="1400" dirty="0">
              <a:solidFill>
                <a:srgbClr val="212121"/>
              </a:solidFill>
              <a:cs typeface="B Nazanin" panose="00000400000000000000" pitchFamily="2" charset="-78"/>
            </a:endParaRPr>
          </a:p>
        </p:txBody>
      </p:sp>
      <p:sp>
        <p:nvSpPr>
          <p:cNvPr id="63" name="TextBox 62">
            <a:extLst>
              <a:ext uri="{FF2B5EF4-FFF2-40B4-BE49-F238E27FC236}">
                <a16:creationId xmlns:a16="http://schemas.microsoft.com/office/drawing/2014/main" id="{0761316B-14F9-45AA-B8CA-CA013F6996FB}"/>
              </a:ext>
            </a:extLst>
          </p:cNvPr>
          <p:cNvSpPr txBox="1"/>
          <p:nvPr/>
        </p:nvSpPr>
        <p:spPr>
          <a:xfrm>
            <a:off x="9610493" y="6007686"/>
            <a:ext cx="857314" cy="523220"/>
          </a:xfrm>
          <a:prstGeom prst="rect">
            <a:avLst/>
          </a:prstGeom>
          <a:noFill/>
        </p:spPr>
        <p:txBody>
          <a:bodyPr wrap="square" rtlCol="1">
            <a:spAutoFit/>
          </a:bodyPr>
          <a:lstStyle/>
          <a:p>
            <a:pPr algn="ctr" rtl="1"/>
            <a:r>
              <a:rPr lang="fa-IR" sz="1400" dirty="0">
                <a:solidFill>
                  <a:srgbClr val="212121"/>
                </a:solidFill>
                <a:cs typeface="B Nazanin" panose="00000400000000000000" pitchFamily="2" charset="-78"/>
              </a:rPr>
              <a:t>روش‌ها و الگوریتم‌ها</a:t>
            </a:r>
            <a:endParaRPr lang="en-US" sz="1400" dirty="0">
              <a:solidFill>
                <a:srgbClr val="212121"/>
              </a:solidFill>
              <a:cs typeface="B Nazanin" panose="00000400000000000000" pitchFamily="2" charset="-78"/>
            </a:endParaRPr>
          </a:p>
        </p:txBody>
      </p:sp>
      <p:sp>
        <p:nvSpPr>
          <p:cNvPr id="64" name="TextBox 63">
            <a:extLst>
              <a:ext uri="{FF2B5EF4-FFF2-40B4-BE49-F238E27FC236}">
                <a16:creationId xmlns:a16="http://schemas.microsoft.com/office/drawing/2014/main" id="{E11EAF5F-0919-4D36-8859-C7EB02300C17}"/>
              </a:ext>
            </a:extLst>
          </p:cNvPr>
          <p:cNvSpPr txBox="1"/>
          <p:nvPr/>
        </p:nvSpPr>
        <p:spPr>
          <a:xfrm>
            <a:off x="7359747" y="5998216"/>
            <a:ext cx="768157" cy="523220"/>
          </a:xfrm>
          <a:prstGeom prst="rect">
            <a:avLst/>
          </a:prstGeom>
          <a:noFill/>
        </p:spPr>
        <p:txBody>
          <a:bodyPr wrap="square" rtlCol="1">
            <a:spAutoFit/>
          </a:bodyPr>
          <a:lstStyle/>
          <a:p>
            <a:pPr algn="ctr" rtl="1"/>
            <a:r>
              <a:rPr lang="fa-IR" sz="1400" dirty="0">
                <a:solidFill>
                  <a:srgbClr val="212121"/>
                </a:solidFill>
                <a:cs typeface="B Nazanin" panose="00000400000000000000" pitchFamily="2" charset="-78"/>
              </a:rPr>
              <a:t>مدل شبکه عصبی</a:t>
            </a:r>
            <a:endParaRPr lang="en-US" sz="1400" dirty="0">
              <a:solidFill>
                <a:srgbClr val="212121"/>
              </a:solidFill>
              <a:cs typeface="B Nazanin" panose="00000400000000000000" pitchFamily="2" charset="-78"/>
            </a:endParaRPr>
          </a:p>
        </p:txBody>
      </p:sp>
      <p:sp>
        <p:nvSpPr>
          <p:cNvPr id="65" name="TextBox 64">
            <a:extLst>
              <a:ext uri="{FF2B5EF4-FFF2-40B4-BE49-F238E27FC236}">
                <a16:creationId xmlns:a16="http://schemas.microsoft.com/office/drawing/2014/main" id="{AC22EB03-1E7E-4E86-A81E-D5FB40546502}"/>
              </a:ext>
            </a:extLst>
          </p:cNvPr>
          <p:cNvSpPr txBox="1"/>
          <p:nvPr/>
        </p:nvSpPr>
        <p:spPr>
          <a:xfrm>
            <a:off x="6081090" y="5895160"/>
            <a:ext cx="1052410" cy="738664"/>
          </a:xfrm>
          <a:prstGeom prst="rect">
            <a:avLst/>
          </a:prstGeom>
          <a:noFill/>
        </p:spPr>
        <p:txBody>
          <a:bodyPr wrap="square" rtlCol="1">
            <a:spAutoFit/>
          </a:bodyPr>
          <a:lstStyle/>
          <a:p>
            <a:pPr algn="ctr" rtl="1"/>
            <a:r>
              <a:rPr lang="fa-IR" sz="1400" dirty="0">
                <a:solidFill>
                  <a:srgbClr val="212121"/>
                </a:solidFill>
                <a:cs typeface="B Nazanin" panose="00000400000000000000" pitchFamily="2" charset="-78"/>
              </a:rPr>
              <a:t>سیستم تشخیص خواب‌آلودگی</a:t>
            </a:r>
            <a:endParaRPr lang="en-US" sz="1400" dirty="0">
              <a:solidFill>
                <a:srgbClr val="212121"/>
              </a:solidFill>
              <a:cs typeface="B Nazanin" panose="00000400000000000000" pitchFamily="2" charset="-78"/>
            </a:endParaRPr>
          </a:p>
        </p:txBody>
      </p:sp>
      <p:sp>
        <p:nvSpPr>
          <p:cNvPr id="66" name="TextBox 65">
            <a:extLst>
              <a:ext uri="{FF2B5EF4-FFF2-40B4-BE49-F238E27FC236}">
                <a16:creationId xmlns:a16="http://schemas.microsoft.com/office/drawing/2014/main" id="{DA000F32-4758-4311-8228-AB53CC5EF7F8}"/>
              </a:ext>
            </a:extLst>
          </p:cNvPr>
          <p:cNvSpPr txBox="1"/>
          <p:nvPr/>
        </p:nvSpPr>
        <p:spPr>
          <a:xfrm>
            <a:off x="5070079" y="5890494"/>
            <a:ext cx="800328" cy="738664"/>
          </a:xfrm>
          <a:prstGeom prst="rect">
            <a:avLst/>
          </a:prstGeom>
          <a:noFill/>
        </p:spPr>
        <p:txBody>
          <a:bodyPr wrap="square" rtlCol="1">
            <a:spAutoFit/>
          </a:bodyPr>
          <a:lstStyle/>
          <a:p>
            <a:pPr algn="ctr"/>
            <a:r>
              <a:rPr lang="fa-IR" sz="1400" dirty="0">
                <a:solidFill>
                  <a:srgbClr val="212121"/>
                </a:solidFill>
                <a:cs typeface="B Nazanin" panose="00000400000000000000" pitchFamily="2" charset="-78"/>
              </a:rPr>
              <a:t>نتیجه‌گیری و پیشنهادات</a:t>
            </a:r>
          </a:p>
        </p:txBody>
      </p:sp>
      <p:sp>
        <p:nvSpPr>
          <p:cNvPr id="67" name="TextBox 66">
            <a:extLst>
              <a:ext uri="{FF2B5EF4-FFF2-40B4-BE49-F238E27FC236}">
                <a16:creationId xmlns:a16="http://schemas.microsoft.com/office/drawing/2014/main" id="{88CFD4E5-6853-4747-A4B3-8C54D418F259}"/>
              </a:ext>
            </a:extLst>
          </p:cNvPr>
          <p:cNvSpPr txBox="1"/>
          <p:nvPr/>
        </p:nvSpPr>
        <p:spPr>
          <a:xfrm>
            <a:off x="8487205" y="5907563"/>
            <a:ext cx="797754" cy="738664"/>
          </a:xfrm>
          <a:prstGeom prst="rect">
            <a:avLst/>
          </a:prstGeom>
          <a:noFill/>
        </p:spPr>
        <p:txBody>
          <a:bodyPr wrap="square" rtlCol="1">
            <a:spAutoFit/>
          </a:bodyPr>
          <a:lstStyle/>
          <a:p>
            <a:pPr algn="ctr" rtl="1"/>
            <a:r>
              <a:rPr lang="fa-IR" sz="1400" dirty="0">
                <a:solidFill>
                  <a:srgbClr val="212121"/>
                </a:solidFill>
                <a:cs typeface="B Nazanin" panose="00000400000000000000" pitchFamily="2" charset="-78"/>
              </a:rPr>
              <a:t>ابزارها و مجموعه داده</a:t>
            </a:r>
          </a:p>
        </p:txBody>
      </p:sp>
      <p:sp>
        <p:nvSpPr>
          <p:cNvPr id="68" name="Flowchart: Connector 67">
            <a:extLst>
              <a:ext uri="{FF2B5EF4-FFF2-40B4-BE49-F238E27FC236}">
                <a16:creationId xmlns:a16="http://schemas.microsoft.com/office/drawing/2014/main" id="{1BE7DF81-8BEF-40ED-91EE-CF6ABFE57A1E}"/>
              </a:ext>
            </a:extLst>
          </p:cNvPr>
          <p:cNvSpPr/>
          <p:nvPr/>
        </p:nvSpPr>
        <p:spPr>
          <a:xfrm>
            <a:off x="4516063" y="6134406"/>
            <a:ext cx="269946" cy="284979"/>
          </a:xfrm>
          <a:prstGeom prst="flowChartConnector">
            <a:avLst/>
          </a:prstGeom>
          <a:solidFill>
            <a:srgbClr val="828F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cs typeface="B Nazanin" panose="00000400000000000000" pitchFamily="2" charset="-78"/>
            </a:endParaRPr>
          </a:p>
        </p:txBody>
      </p:sp>
      <p:sp>
        <p:nvSpPr>
          <p:cNvPr id="73" name="Flowchart: Connector 72">
            <a:extLst>
              <a:ext uri="{FF2B5EF4-FFF2-40B4-BE49-F238E27FC236}">
                <a16:creationId xmlns:a16="http://schemas.microsoft.com/office/drawing/2014/main" id="{EF01D7B4-0077-4876-BFF0-76A67825848E}"/>
              </a:ext>
            </a:extLst>
          </p:cNvPr>
          <p:cNvSpPr/>
          <p:nvPr/>
        </p:nvSpPr>
        <p:spPr>
          <a:xfrm>
            <a:off x="11762949" y="6126807"/>
            <a:ext cx="269946" cy="284979"/>
          </a:xfrm>
          <a:prstGeom prst="flowChartConnector">
            <a:avLst/>
          </a:prstGeom>
          <a:solidFill>
            <a:srgbClr val="828F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cs typeface="B Nazanin" panose="00000400000000000000" pitchFamily="2" charset="-78"/>
            </a:endParaRPr>
          </a:p>
        </p:txBody>
      </p:sp>
      <p:cxnSp>
        <p:nvCxnSpPr>
          <p:cNvPr id="74" name="Straight Connector 73">
            <a:extLst>
              <a:ext uri="{FF2B5EF4-FFF2-40B4-BE49-F238E27FC236}">
                <a16:creationId xmlns:a16="http://schemas.microsoft.com/office/drawing/2014/main" id="{81DA0DC9-B8FE-4D3A-9BB0-BA4823B03343}"/>
              </a:ext>
            </a:extLst>
          </p:cNvPr>
          <p:cNvCxnSpPr>
            <a:stCxn id="68" idx="6"/>
            <a:endCxn id="73" idx="2"/>
          </p:cNvCxnSpPr>
          <p:nvPr/>
        </p:nvCxnSpPr>
        <p:spPr>
          <a:xfrm flipV="1">
            <a:off x="4786009" y="6269297"/>
            <a:ext cx="6976940" cy="7599"/>
          </a:xfrm>
          <a:prstGeom prst="line">
            <a:avLst/>
          </a:prstGeom>
          <a:ln w="57150">
            <a:solidFill>
              <a:srgbClr val="828FA6"/>
            </a:solidFill>
          </a:ln>
        </p:spPr>
        <p:style>
          <a:lnRef idx="1">
            <a:schemeClr val="accent1"/>
          </a:lnRef>
          <a:fillRef idx="0">
            <a:schemeClr val="accent1"/>
          </a:fillRef>
          <a:effectRef idx="0">
            <a:schemeClr val="accent1"/>
          </a:effectRef>
          <a:fontRef idx="minor">
            <a:schemeClr val="tx1"/>
          </a:fontRef>
        </p:style>
      </p:cxnSp>
      <p:sp>
        <p:nvSpPr>
          <p:cNvPr id="75" name="Flowchart: Connector 74">
            <a:extLst>
              <a:ext uri="{FF2B5EF4-FFF2-40B4-BE49-F238E27FC236}">
                <a16:creationId xmlns:a16="http://schemas.microsoft.com/office/drawing/2014/main" id="{89BDBB10-E3C2-42A5-83F6-0C3AE2166FAF}"/>
              </a:ext>
            </a:extLst>
          </p:cNvPr>
          <p:cNvSpPr/>
          <p:nvPr/>
        </p:nvSpPr>
        <p:spPr>
          <a:xfrm>
            <a:off x="10673994" y="5801852"/>
            <a:ext cx="993916" cy="934890"/>
          </a:xfrm>
          <a:prstGeom prst="flowChartConnector">
            <a:avLst/>
          </a:prstGeom>
          <a:solidFill>
            <a:srgbClr val="FFFFFF"/>
          </a:solidFill>
          <a:ln w="28575">
            <a:solidFill>
              <a:srgbClr val="E8C2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a-IR" sz="1400" dirty="0">
                <a:solidFill>
                  <a:srgbClr val="212121"/>
                </a:solidFill>
                <a:cs typeface="B Nazanin" panose="00000400000000000000" pitchFamily="2" charset="-78"/>
              </a:rPr>
              <a:t>مقدمه</a:t>
            </a:r>
            <a:endParaRPr lang="en-US" sz="1400" dirty="0">
              <a:solidFill>
                <a:srgbClr val="212121"/>
              </a:solidFill>
              <a:cs typeface="B Nazanin" panose="00000400000000000000" pitchFamily="2" charset="-78"/>
            </a:endParaRPr>
          </a:p>
        </p:txBody>
      </p:sp>
      <p:sp>
        <p:nvSpPr>
          <p:cNvPr id="76" name="Flowchart: Connector 75">
            <a:extLst>
              <a:ext uri="{FF2B5EF4-FFF2-40B4-BE49-F238E27FC236}">
                <a16:creationId xmlns:a16="http://schemas.microsoft.com/office/drawing/2014/main" id="{C235E524-E416-4416-9D2C-18D18BBFC4E4}"/>
              </a:ext>
            </a:extLst>
          </p:cNvPr>
          <p:cNvSpPr/>
          <p:nvPr/>
        </p:nvSpPr>
        <p:spPr>
          <a:xfrm>
            <a:off x="9546898" y="5809451"/>
            <a:ext cx="993916" cy="934890"/>
          </a:xfrm>
          <a:prstGeom prst="flowChartConnector">
            <a:avLst/>
          </a:prstGeom>
          <a:solidFill>
            <a:srgbClr val="FFFFFF"/>
          </a:solidFill>
          <a:ln w="28575">
            <a:solidFill>
              <a:srgbClr val="E8C2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212121"/>
              </a:solidFill>
              <a:cs typeface="B Nazanin" panose="00000400000000000000" pitchFamily="2" charset="-78"/>
            </a:endParaRPr>
          </a:p>
        </p:txBody>
      </p:sp>
      <p:sp>
        <p:nvSpPr>
          <p:cNvPr id="77" name="Flowchart: Connector 76">
            <a:extLst>
              <a:ext uri="{FF2B5EF4-FFF2-40B4-BE49-F238E27FC236}">
                <a16:creationId xmlns:a16="http://schemas.microsoft.com/office/drawing/2014/main" id="{66E91D58-6B72-479D-A8D7-33FDD1CB2EB8}"/>
              </a:ext>
            </a:extLst>
          </p:cNvPr>
          <p:cNvSpPr/>
          <p:nvPr/>
        </p:nvSpPr>
        <p:spPr>
          <a:xfrm>
            <a:off x="8400556" y="5801851"/>
            <a:ext cx="993916" cy="934890"/>
          </a:xfrm>
          <a:prstGeom prst="flowChartConnector">
            <a:avLst/>
          </a:prstGeom>
          <a:solidFill>
            <a:schemeClr val="bg1"/>
          </a:solidFill>
          <a:ln w="28575">
            <a:solidFill>
              <a:srgbClr val="E8C2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a-IR" sz="1200" dirty="0">
              <a:solidFill>
                <a:srgbClr val="212121"/>
              </a:solidFill>
              <a:cs typeface="B Nazanin" panose="00000400000000000000" pitchFamily="2" charset="-78"/>
            </a:endParaRPr>
          </a:p>
        </p:txBody>
      </p:sp>
      <p:sp>
        <p:nvSpPr>
          <p:cNvPr id="80" name="Flowchart: Connector 79">
            <a:extLst>
              <a:ext uri="{FF2B5EF4-FFF2-40B4-BE49-F238E27FC236}">
                <a16:creationId xmlns:a16="http://schemas.microsoft.com/office/drawing/2014/main" id="{EF45EB47-FC65-499A-9959-03B97D1D154D}"/>
              </a:ext>
            </a:extLst>
          </p:cNvPr>
          <p:cNvSpPr/>
          <p:nvPr/>
        </p:nvSpPr>
        <p:spPr>
          <a:xfrm>
            <a:off x="7248278" y="5801851"/>
            <a:ext cx="993916" cy="934890"/>
          </a:xfrm>
          <a:prstGeom prst="flowChartConnector">
            <a:avLst/>
          </a:prstGeom>
          <a:solidFill>
            <a:srgbClr val="E8C2CA"/>
          </a:solidFill>
          <a:ln w="28575">
            <a:solidFill>
              <a:srgbClr val="E8C2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endParaRPr lang="en-US" sz="1400" dirty="0">
              <a:solidFill>
                <a:srgbClr val="212121"/>
              </a:solidFill>
              <a:cs typeface="B Nazanin" panose="00000400000000000000" pitchFamily="2" charset="-78"/>
            </a:endParaRPr>
          </a:p>
        </p:txBody>
      </p:sp>
      <p:sp>
        <p:nvSpPr>
          <p:cNvPr id="81" name="Flowchart: Connector 80">
            <a:extLst>
              <a:ext uri="{FF2B5EF4-FFF2-40B4-BE49-F238E27FC236}">
                <a16:creationId xmlns:a16="http://schemas.microsoft.com/office/drawing/2014/main" id="{8BA8EA07-BBA4-4C3D-953D-01BDAC319E5C}"/>
              </a:ext>
            </a:extLst>
          </p:cNvPr>
          <p:cNvSpPr/>
          <p:nvPr/>
        </p:nvSpPr>
        <p:spPr>
          <a:xfrm>
            <a:off x="6096000" y="5812314"/>
            <a:ext cx="993916" cy="934890"/>
          </a:xfrm>
          <a:prstGeom prst="flowChartConnector">
            <a:avLst/>
          </a:prstGeom>
          <a:solidFill>
            <a:srgbClr val="FFFFFF"/>
          </a:solidFill>
          <a:ln w="28575">
            <a:solidFill>
              <a:srgbClr val="E8C2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212121"/>
              </a:solidFill>
              <a:cs typeface="B Nazanin" panose="00000400000000000000" pitchFamily="2" charset="-78"/>
            </a:endParaRPr>
          </a:p>
        </p:txBody>
      </p:sp>
      <p:sp>
        <p:nvSpPr>
          <p:cNvPr id="82" name="Flowchart: Connector 81">
            <a:extLst>
              <a:ext uri="{FF2B5EF4-FFF2-40B4-BE49-F238E27FC236}">
                <a16:creationId xmlns:a16="http://schemas.microsoft.com/office/drawing/2014/main" id="{028B650D-39D4-4012-90CF-F57BE01B9139}"/>
              </a:ext>
            </a:extLst>
          </p:cNvPr>
          <p:cNvSpPr/>
          <p:nvPr/>
        </p:nvSpPr>
        <p:spPr>
          <a:xfrm>
            <a:off x="4959281" y="5813679"/>
            <a:ext cx="993916" cy="934890"/>
          </a:xfrm>
          <a:prstGeom prst="flowChartConnector">
            <a:avLst/>
          </a:prstGeom>
          <a:solidFill>
            <a:srgbClr val="FFFFFF"/>
          </a:solidFill>
          <a:ln w="28575">
            <a:solidFill>
              <a:srgbClr val="E8C2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a-IR" sz="1400" dirty="0">
              <a:solidFill>
                <a:srgbClr val="212121"/>
              </a:solidFill>
              <a:cs typeface="B Nazanin" panose="00000400000000000000" pitchFamily="2" charset="-78"/>
            </a:endParaRPr>
          </a:p>
        </p:txBody>
      </p:sp>
      <p:sp>
        <p:nvSpPr>
          <p:cNvPr id="83" name="TextBox 82">
            <a:extLst>
              <a:ext uri="{FF2B5EF4-FFF2-40B4-BE49-F238E27FC236}">
                <a16:creationId xmlns:a16="http://schemas.microsoft.com/office/drawing/2014/main" id="{EF8D852E-E646-432A-AE46-77A59F13409E}"/>
              </a:ext>
            </a:extLst>
          </p:cNvPr>
          <p:cNvSpPr txBox="1"/>
          <p:nvPr/>
        </p:nvSpPr>
        <p:spPr>
          <a:xfrm>
            <a:off x="9610493" y="6007686"/>
            <a:ext cx="857314" cy="523220"/>
          </a:xfrm>
          <a:prstGeom prst="rect">
            <a:avLst/>
          </a:prstGeom>
          <a:noFill/>
        </p:spPr>
        <p:txBody>
          <a:bodyPr wrap="square" rtlCol="1">
            <a:spAutoFit/>
          </a:bodyPr>
          <a:lstStyle/>
          <a:p>
            <a:pPr algn="ctr" rtl="1"/>
            <a:r>
              <a:rPr lang="fa-IR" sz="1400" dirty="0">
                <a:solidFill>
                  <a:srgbClr val="212121"/>
                </a:solidFill>
                <a:cs typeface="B Nazanin" panose="00000400000000000000" pitchFamily="2" charset="-78"/>
              </a:rPr>
              <a:t>روش‌ها و الگوریتم‌ها</a:t>
            </a:r>
            <a:endParaRPr lang="en-US" sz="1400" dirty="0">
              <a:solidFill>
                <a:srgbClr val="212121"/>
              </a:solidFill>
              <a:cs typeface="B Nazanin" panose="00000400000000000000" pitchFamily="2" charset="-78"/>
            </a:endParaRPr>
          </a:p>
        </p:txBody>
      </p:sp>
      <p:sp>
        <p:nvSpPr>
          <p:cNvPr id="84" name="TextBox 83">
            <a:extLst>
              <a:ext uri="{FF2B5EF4-FFF2-40B4-BE49-F238E27FC236}">
                <a16:creationId xmlns:a16="http://schemas.microsoft.com/office/drawing/2014/main" id="{CDA587ED-1829-4125-8792-6DDB4D7E861A}"/>
              </a:ext>
            </a:extLst>
          </p:cNvPr>
          <p:cNvSpPr txBox="1"/>
          <p:nvPr/>
        </p:nvSpPr>
        <p:spPr>
          <a:xfrm>
            <a:off x="7359747" y="5998216"/>
            <a:ext cx="768157" cy="523220"/>
          </a:xfrm>
          <a:prstGeom prst="rect">
            <a:avLst/>
          </a:prstGeom>
          <a:noFill/>
        </p:spPr>
        <p:txBody>
          <a:bodyPr wrap="square" rtlCol="1">
            <a:spAutoFit/>
          </a:bodyPr>
          <a:lstStyle/>
          <a:p>
            <a:pPr algn="ctr" rtl="1"/>
            <a:r>
              <a:rPr lang="fa-IR" sz="1400" dirty="0">
                <a:solidFill>
                  <a:srgbClr val="212121"/>
                </a:solidFill>
                <a:cs typeface="B Nazanin" panose="00000400000000000000" pitchFamily="2" charset="-78"/>
              </a:rPr>
              <a:t>مدل شبکه عصبی</a:t>
            </a:r>
            <a:endParaRPr lang="en-US" sz="1400" dirty="0">
              <a:solidFill>
                <a:srgbClr val="212121"/>
              </a:solidFill>
              <a:cs typeface="B Nazanin" panose="00000400000000000000" pitchFamily="2" charset="-78"/>
            </a:endParaRPr>
          </a:p>
        </p:txBody>
      </p:sp>
      <p:sp>
        <p:nvSpPr>
          <p:cNvPr id="85" name="TextBox 84">
            <a:extLst>
              <a:ext uri="{FF2B5EF4-FFF2-40B4-BE49-F238E27FC236}">
                <a16:creationId xmlns:a16="http://schemas.microsoft.com/office/drawing/2014/main" id="{7A86BB72-9726-410A-AFAC-F1D79410F866}"/>
              </a:ext>
            </a:extLst>
          </p:cNvPr>
          <p:cNvSpPr txBox="1"/>
          <p:nvPr/>
        </p:nvSpPr>
        <p:spPr>
          <a:xfrm>
            <a:off x="6081090" y="5895160"/>
            <a:ext cx="1052410" cy="738664"/>
          </a:xfrm>
          <a:prstGeom prst="rect">
            <a:avLst/>
          </a:prstGeom>
          <a:noFill/>
        </p:spPr>
        <p:txBody>
          <a:bodyPr wrap="square" rtlCol="1">
            <a:spAutoFit/>
          </a:bodyPr>
          <a:lstStyle/>
          <a:p>
            <a:pPr algn="ctr" rtl="1"/>
            <a:r>
              <a:rPr lang="fa-IR" sz="1400" dirty="0">
                <a:solidFill>
                  <a:srgbClr val="212121"/>
                </a:solidFill>
                <a:cs typeface="B Nazanin" panose="00000400000000000000" pitchFamily="2" charset="-78"/>
              </a:rPr>
              <a:t>سیستم تشخیص خواب‌آلودگی</a:t>
            </a:r>
            <a:endParaRPr lang="en-US" sz="1400" dirty="0">
              <a:solidFill>
                <a:srgbClr val="212121"/>
              </a:solidFill>
              <a:cs typeface="B Nazanin" panose="00000400000000000000" pitchFamily="2" charset="-78"/>
            </a:endParaRPr>
          </a:p>
        </p:txBody>
      </p:sp>
      <p:sp>
        <p:nvSpPr>
          <p:cNvPr id="86" name="TextBox 85">
            <a:extLst>
              <a:ext uri="{FF2B5EF4-FFF2-40B4-BE49-F238E27FC236}">
                <a16:creationId xmlns:a16="http://schemas.microsoft.com/office/drawing/2014/main" id="{F13A61F5-14A1-4CF9-94AF-45BD9A40C4B7}"/>
              </a:ext>
            </a:extLst>
          </p:cNvPr>
          <p:cNvSpPr txBox="1"/>
          <p:nvPr/>
        </p:nvSpPr>
        <p:spPr>
          <a:xfrm>
            <a:off x="5070079" y="5890494"/>
            <a:ext cx="800328" cy="738664"/>
          </a:xfrm>
          <a:prstGeom prst="rect">
            <a:avLst/>
          </a:prstGeom>
          <a:noFill/>
        </p:spPr>
        <p:txBody>
          <a:bodyPr wrap="square" rtlCol="1">
            <a:spAutoFit/>
          </a:bodyPr>
          <a:lstStyle/>
          <a:p>
            <a:pPr algn="ctr"/>
            <a:r>
              <a:rPr lang="fa-IR" sz="1400" dirty="0">
                <a:solidFill>
                  <a:srgbClr val="212121"/>
                </a:solidFill>
                <a:cs typeface="B Nazanin" panose="00000400000000000000" pitchFamily="2" charset="-78"/>
              </a:rPr>
              <a:t>نتیجه‌گیری و پیشنهادات</a:t>
            </a:r>
          </a:p>
        </p:txBody>
      </p:sp>
      <p:sp>
        <p:nvSpPr>
          <p:cNvPr id="87" name="TextBox 86">
            <a:extLst>
              <a:ext uri="{FF2B5EF4-FFF2-40B4-BE49-F238E27FC236}">
                <a16:creationId xmlns:a16="http://schemas.microsoft.com/office/drawing/2014/main" id="{E7771BE8-903F-4430-87DE-796C3A003164}"/>
              </a:ext>
            </a:extLst>
          </p:cNvPr>
          <p:cNvSpPr txBox="1"/>
          <p:nvPr/>
        </p:nvSpPr>
        <p:spPr>
          <a:xfrm>
            <a:off x="8384997" y="5983155"/>
            <a:ext cx="975315" cy="523220"/>
          </a:xfrm>
          <a:prstGeom prst="rect">
            <a:avLst/>
          </a:prstGeom>
          <a:noFill/>
        </p:spPr>
        <p:txBody>
          <a:bodyPr wrap="square" rtlCol="1">
            <a:spAutoFit/>
          </a:bodyPr>
          <a:lstStyle/>
          <a:p>
            <a:pPr algn="ctr" rtl="1"/>
            <a:r>
              <a:rPr lang="fa-IR" sz="1400" dirty="0">
                <a:solidFill>
                  <a:srgbClr val="212121"/>
                </a:solidFill>
                <a:cs typeface="B Nazanin" panose="00000400000000000000" pitchFamily="2" charset="-78"/>
              </a:rPr>
              <a:t>ابزارها و مجموعه داده</a:t>
            </a:r>
          </a:p>
        </p:txBody>
      </p:sp>
      <p:cxnSp>
        <p:nvCxnSpPr>
          <p:cNvPr id="36" name="Google Shape;1139;p28">
            <a:extLst>
              <a:ext uri="{FF2B5EF4-FFF2-40B4-BE49-F238E27FC236}">
                <a16:creationId xmlns:a16="http://schemas.microsoft.com/office/drawing/2014/main" id="{BF47512C-AFC0-4EAF-858B-8C3A66DD1FB3}"/>
              </a:ext>
            </a:extLst>
          </p:cNvPr>
          <p:cNvCxnSpPr>
            <a:cxnSpLocks/>
          </p:cNvCxnSpPr>
          <p:nvPr/>
        </p:nvCxnSpPr>
        <p:spPr>
          <a:xfrm>
            <a:off x="9343303" y="4903482"/>
            <a:ext cx="449700" cy="0"/>
          </a:xfrm>
          <a:prstGeom prst="straightConnector1">
            <a:avLst/>
          </a:prstGeom>
          <a:noFill/>
          <a:ln w="19050" cap="flat" cmpd="sng">
            <a:solidFill>
              <a:srgbClr val="828FA6"/>
            </a:solidFill>
            <a:prstDash val="solid"/>
            <a:round/>
            <a:headEnd type="oval" w="med" len="med"/>
            <a:tailEnd type="none" w="med" len="med"/>
          </a:ln>
          <a:effectLst>
            <a:outerShdw blurRad="57150" dist="19050" dir="5400000" algn="bl" rotWithShape="0">
              <a:srgbClr val="000000">
                <a:alpha val="50000"/>
              </a:srgbClr>
            </a:outerShdw>
          </a:effectLst>
        </p:spPr>
      </p:cxnSp>
      <p:cxnSp>
        <p:nvCxnSpPr>
          <p:cNvPr id="37" name="Google Shape;1140;p28">
            <a:extLst>
              <a:ext uri="{FF2B5EF4-FFF2-40B4-BE49-F238E27FC236}">
                <a16:creationId xmlns:a16="http://schemas.microsoft.com/office/drawing/2014/main" id="{1E7CD2E2-3F5B-4416-B6BF-30BB21B5A8DB}"/>
              </a:ext>
            </a:extLst>
          </p:cNvPr>
          <p:cNvCxnSpPr>
            <a:cxnSpLocks/>
          </p:cNvCxnSpPr>
          <p:nvPr/>
        </p:nvCxnSpPr>
        <p:spPr>
          <a:xfrm>
            <a:off x="8493153" y="3872907"/>
            <a:ext cx="449700" cy="0"/>
          </a:xfrm>
          <a:prstGeom prst="straightConnector1">
            <a:avLst/>
          </a:prstGeom>
          <a:noFill/>
          <a:ln w="19050" cap="flat" cmpd="sng">
            <a:solidFill>
              <a:srgbClr val="828FA6"/>
            </a:solidFill>
            <a:prstDash val="solid"/>
            <a:round/>
            <a:headEnd type="none" w="med" len="med"/>
            <a:tailEnd type="oval" w="med" len="med"/>
          </a:ln>
          <a:effectLst>
            <a:outerShdw blurRad="57150" dist="19050" dir="5400000" algn="bl" rotWithShape="0">
              <a:srgbClr val="000000">
                <a:alpha val="50000"/>
              </a:srgbClr>
            </a:outerShdw>
          </a:effectLst>
        </p:spPr>
      </p:cxnSp>
      <p:cxnSp>
        <p:nvCxnSpPr>
          <p:cNvPr id="39" name="Google Shape;1141;p28">
            <a:extLst>
              <a:ext uri="{FF2B5EF4-FFF2-40B4-BE49-F238E27FC236}">
                <a16:creationId xmlns:a16="http://schemas.microsoft.com/office/drawing/2014/main" id="{DFFB1E81-EF96-401E-8E5B-0021536D4904}"/>
              </a:ext>
            </a:extLst>
          </p:cNvPr>
          <p:cNvCxnSpPr>
            <a:cxnSpLocks/>
          </p:cNvCxnSpPr>
          <p:nvPr/>
        </p:nvCxnSpPr>
        <p:spPr>
          <a:xfrm>
            <a:off x="9343303" y="2852432"/>
            <a:ext cx="449700" cy="0"/>
          </a:xfrm>
          <a:prstGeom prst="straightConnector1">
            <a:avLst/>
          </a:prstGeom>
          <a:noFill/>
          <a:ln w="19050" cap="flat" cmpd="sng">
            <a:solidFill>
              <a:srgbClr val="828FA6"/>
            </a:solidFill>
            <a:prstDash val="solid"/>
            <a:round/>
            <a:headEnd type="oval" w="med" len="med"/>
            <a:tailEnd type="none" w="med" len="med"/>
          </a:ln>
          <a:effectLst>
            <a:outerShdw blurRad="57150" dist="19050" dir="5400000" algn="bl" rotWithShape="0">
              <a:srgbClr val="000000">
                <a:alpha val="50000"/>
              </a:srgbClr>
            </a:outerShdw>
          </a:effectLst>
        </p:spPr>
      </p:cxnSp>
      <p:cxnSp>
        <p:nvCxnSpPr>
          <p:cNvPr id="40" name="Google Shape;1142;p28">
            <a:extLst>
              <a:ext uri="{FF2B5EF4-FFF2-40B4-BE49-F238E27FC236}">
                <a16:creationId xmlns:a16="http://schemas.microsoft.com/office/drawing/2014/main" id="{BC356209-DD5F-43C7-97C9-E99F4E30D95E}"/>
              </a:ext>
            </a:extLst>
          </p:cNvPr>
          <p:cNvCxnSpPr>
            <a:cxnSpLocks/>
          </p:cNvCxnSpPr>
          <p:nvPr/>
        </p:nvCxnSpPr>
        <p:spPr>
          <a:xfrm>
            <a:off x="8493153" y="1821857"/>
            <a:ext cx="449700" cy="0"/>
          </a:xfrm>
          <a:prstGeom prst="straightConnector1">
            <a:avLst/>
          </a:prstGeom>
          <a:noFill/>
          <a:ln w="19050" cap="flat" cmpd="sng">
            <a:solidFill>
              <a:srgbClr val="828FA6"/>
            </a:solidFill>
            <a:prstDash val="solid"/>
            <a:round/>
            <a:headEnd type="none" w="med" len="med"/>
            <a:tailEnd type="oval" w="med" len="med"/>
          </a:ln>
          <a:effectLst>
            <a:outerShdw blurRad="57150" dist="19050" dir="5400000" algn="bl" rotWithShape="0">
              <a:srgbClr val="000000">
                <a:alpha val="50000"/>
              </a:srgbClr>
            </a:outerShdw>
          </a:effectLst>
        </p:spPr>
      </p:cxnSp>
      <p:sp>
        <p:nvSpPr>
          <p:cNvPr id="41" name="Google Shape;1144;p28">
            <a:extLst>
              <a:ext uri="{FF2B5EF4-FFF2-40B4-BE49-F238E27FC236}">
                <a16:creationId xmlns:a16="http://schemas.microsoft.com/office/drawing/2014/main" id="{C146F7CF-5752-478A-BB8C-5FE6E8D99202}"/>
              </a:ext>
            </a:extLst>
          </p:cNvPr>
          <p:cNvSpPr/>
          <p:nvPr/>
        </p:nvSpPr>
        <p:spPr>
          <a:xfrm>
            <a:off x="7622964" y="1254157"/>
            <a:ext cx="3051030" cy="4206676"/>
          </a:xfrm>
          <a:custGeom>
            <a:avLst/>
            <a:gdLst/>
            <a:ahLst/>
            <a:cxnLst/>
            <a:rect l="l" t="t" r="r" b="b"/>
            <a:pathLst>
              <a:path w="123536" h="170328" extrusionOk="0">
                <a:moveTo>
                  <a:pt x="23585" y="1"/>
                </a:moveTo>
                <a:cubicBezTo>
                  <a:pt x="10527" y="1"/>
                  <a:pt x="1" y="10552"/>
                  <a:pt x="1" y="23610"/>
                </a:cubicBezTo>
                <a:cubicBezTo>
                  <a:pt x="1" y="36642"/>
                  <a:pt x="10527" y="47294"/>
                  <a:pt x="23585" y="47294"/>
                </a:cubicBezTo>
                <a:lnTo>
                  <a:pt x="99826" y="47294"/>
                </a:lnTo>
                <a:cubicBezTo>
                  <a:pt x="109425" y="47294"/>
                  <a:pt x="117269" y="55038"/>
                  <a:pt x="117269" y="64637"/>
                </a:cubicBezTo>
                <a:cubicBezTo>
                  <a:pt x="117269" y="74237"/>
                  <a:pt x="109425" y="81981"/>
                  <a:pt x="99926" y="81981"/>
                </a:cubicBezTo>
                <a:lnTo>
                  <a:pt x="23585" y="81981"/>
                </a:lnTo>
                <a:cubicBezTo>
                  <a:pt x="10527" y="81981"/>
                  <a:pt x="1" y="92633"/>
                  <a:pt x="1" y="105690"/>
                </a:cubicBezTo>
                <a:cubicBezTo>
                  <a:pt x="1" y="118723"/>
                  <a:pt x="10527" y="129274"/>
                  <a:pt x="23585" y="129274"/>
                </a:cubicBezTo>
                <a:lnTo>
                  <a:pt x="99826" y="129274"/>
                </a:lnTo>
                <a:cubicBezTo>
                  <a:pt x="109425" y="129274"/>
                  <a:pt x="117269" y="137119"/>
                  <a:pt x="117269" y="146718"/>
                </a:cubicBezTo>
                <a:cubicBezTo>
                  <a:pt x="117269" y="156317"/>
                  <a:pt x="109425" y="164062"/>
                  <a:pt x="99926" y="164062"/>
                </a:cubicBezTo>
                <a:cubicBezTo>
                  <a:pt x="98146" y="164062"/>
                  <a:pt x="96793" y="165515"/>
                  <a:pt x="96793" y="167194"/>
                </a:cubicBezTo>
                <a:cubicBezTo>
                  <a:pt x="96793" y="168974"/>
                  <a:pt x="98146" y="170327"/>
                  <a:pt x="99926" y="170327"/>
                </a:cubicBezTo>
                <a:cubicBezTo>
                  <a:pt x="112883" y="170327"/>
                  <a:pt x="123535" y="159776"/>
                  <a:pt x="123535" y="146718"/>
                </a:cubicBezTo>
                <a:cubicBezTo>
                  <a:pt x="123535" y="133660"/>
                  <a:pt x="112883" y="123009"/>
                  <a:pt x="99826" y="123009"/>
                </a:cubicBezTo>
                <a:lnTo>
                  <a:pt x="23585" y="123009"/>
                </a:lnTo>
                <a:cubicBezTo>
                  <a:pt x="13986" y="123009"/>
                  <a:pt x="6266" y="115289"/>
                  <a:pt x="6266" y="105690"/>
                </a:cubicBezTo>
                <a:cubicBezTo>
                  <a:pt x="6266" y="96066"/>
                  <a:pt x="13986" y="88247"/>
                  <a:pt x="23585" y="88247"/>
                </a:cubicBezTo>
                <a:lnTo>
                  <a:pt x="99926" y="88247"/>
                </a:lnTo>
                <a:cubicBezTo>
                  <a:pt x="112883" y="88247"/>
                  <a:pt x="123535" y="77695"/>
                  <a:pt x="123535" y="64637"/>
                </a:cubicBezTo>
                <a:cubicBezTo>
                  <a:pt x="123535" y="51580"/>
                  <a:pt x="112883" y="41028"/>
                  <a:pt x="99826" y="41028"/>
                </a:cubicBezTo>
                <a:lnTo>
                  <a:pt x="23585" y="41028"/>
                </a:lnTo>
                <a:cubicBezTo>
                  <a:pt x="13986" y="41028"/>
                  <a:pt x="6266" y="33209"/>
                  <a:pt x="6266" y="23610"/>
                </a:cubicBezTo>
                <a:cubicBezTo>
                  <a:pt x="6266" y="13986"/>
                  <a:pt x="13986" y="6266"/>
                  <a:pt x="23585" y="6266"/>
                </a:cubicBezTo>
                <a:lnTo>
                  <a:pt x="42181" y="6266"/>
                </a:lnTo>
                <a:cubicBezTo>
                  <a:pt x="43961" y="6266"/>
                  <a:pt x="45314" y="4813"/>
                  <a:pt x="45314" y="3133"/>
                </a:cubicBezTo>
                <a:cubicBezTo>
                  <a:pt x="45314" y="1354"/>
                  <a:pt x="43961" y="1"/>
                  <a:pt x="42181" y="1"/>
                </a:cubicBezTo>
                <a:close/>
              </a:path>
            </a:pathLst>
          </a:custGeom>
          <a:solidFill>
            <a:schemeClr val="lt2"/>
          </a:solidFill>
          <a:ln>
            <a:noFill/>
          </a:ln>
          <a:effectLst>
            <a:outerShdw blurRad="57150" dist="19050" dir="5400000" algn="bl" rotWithShape="0">
              <a:srgbClr val="0C2E3A">
                <a:alpha val="50000"/>
              </a:srgbClr>
            </a:outerShdw>
          </a:effectLst>
        </p:spPr>
        <p:txBody>
          <a:bodyPr spcFirstLastPara="1" wrap="square" lIns="91425" tIns="91425" rIns="91425" bIns="91425" anchor="ctr" anchorCtr="0">
            <a:noAutofit/>
          </a:bodyPr>
          <a:lstStyle/>
          <a:p>
            <a:pPr marL="0" lvl="0" indent="0" algn="r" rtl="1">
              <a:spcBef>
                <a:spcPts val="0"/>
              </a:spcBef>
              <a:spcAft>
                <a:spcPts val="0"/>
              </a:spcAft>
              <a:buNone/>
            </a:pPr>
            <a:endParaRPr dirty="0">
              <a:latin typeface="Calibri" panose="020F0502020204030204" pitchFamily="34" charset="0"/>
              <a:cs typeface="B Nazanin" panose="00000400000000000000" pitchFamily="2" charset="-78"/>
            </a:endParaRPr>
          </a:p>
        </p:txBody>
      </p:sp>
      <p:sp>
        <p:nvSpPr>
          <p:cNvPr id="42" name="Google Shape;1145;p28">
            <a:extLst>
              <a:ext uri="{FF2B5EF4-FFF2-40B4-BE49-F238E27FC236}">
                <a16:creationId xmlns:a16="http://schemas.microsoft.com/office/drawing/2014/main" id="{60184644-8E5C-497F-A64E-E550FCD84A55}"/>
              </a:ext>
            </a:extLst>
          </p:cNvPr>
          <p:cNvSpPr/>
          <p:nvPr/>
        </p:nvSpPr>
        <p:spPr>
          <a:xfrm>
            <a:off x="7737752" y="1365707"/>
            <a:ext cx="912300" cy="912300"/>
          </a:xfrm>
          <a:prstGeom prst="ellipse">
            <a:avLst/>
          </a:prstGeom>
          <a:solidFill>
            <a:srgbClr val="828FA6"/>
          </a:solidFill>
          <a:ln>
            <a:noFill/>
          </a:ln>
          <a:effectLst>
            <a:outerShdw blurRad="57150" dist="19050" dir="5400000" algn="bl" rotWithShape="0">
              <a:srgbClr val="0C2E3A">
                <a:alpha val="50000"/>
              </a:srgbClr>
            </a:outerShdw>
          </a:effectLst>
        </p:spPr>
        <p:txBody>
          <a:bodyPr spcFirstLastPara="1" wrap="square" lIns="91425" tIns="91425" rIns="91425" bIns="91425" anchor="ctr" anchorCtr="0">
            <a:noAutofit/>
          </a:bodyPr>
          <a:lstStyle/>
          <a:p>
            <a:pPr marL="0" lvl="0" indent="0" algn="r" rtl="1">
              <a:spcBef>
                <a:spcPts val="0"/>
              </a:spcBef>
              <a:spcAft>
                <a:spcPts val="0"/>
              </a:spcAft>
              <a:buNone/>
            </a:pPr>
            <a:endParaRPr>
              <a:latin typeface="Calibri" panose="020F0502020204030204" pitchFamily="34" charset="0"/>
              <a:cs typeface="B Nazanin" panose="00000400000000000000" pitchFamily="2" charset="-78"/>
            </a:endParaRPr>
          </a:p>
        </p:txBody>
      </p:sp>
      <p:sp>
        <p:nvSpPr>
          <p:cNvPr id="43" name="Google Shape;1146;p28">
            <a:extLst>
              <a:ext uri="{FF2B5EF4-FFF2-40B4-BE49-F238E27FC236}">
                <a16:creationId xmlns:a16="http://schemas.microsoft.com/office/drawing/2014/main" id="{FAD0FB2B-C83D-48C5-BCC5-08525B73D3D1}"/>
              </a:ext>
            </a:extLst>
          </p:cNvPr>
          <p:cNvSpPr/>
          <p:nvPr/>
        </p:nvSpPr>
        <p:spPr>
          <a:xfrm>
            <a:off x="9636104" y="2396274"/>
            <a:ext cx="912300" cy="912300"/>
          </a:xfrm>
          <a:prstGeom prst="ellipse">
            <a:avLst/>
          </a:prstGeom>
          <a:solidFill>
            <a:srgbClr val="828FA6"/>
          </a:solidFill>
          <a:ln>
            <a:noFill/>
          </a:ln>
          <a:effectLst>
            <a:outerShdw blurRad="57150" dist="19050" dir="5400000" algn="bl" rotWithShape="0">
              <a:srgbClr val="0C2E3A">
                <a:alpha val="50000"/>
              </a:srgbClr>
            </a:outerShdw>
          </a:effectLst>
        </p:spPr>
        <p:txBody>
          <a:bodyPr spcFirstLastPara="1" wrap="square" lIns="91425" tIns="91425" rIns="91425" bIns="91425" anchor="ctr" anchorCtr="0">
            <a:noAutofit/>
          </a:bodyPr>
          <a:lstStyle/>
          <a:p>
            <a:pPr marL="0" lvl="0" indent="0" algn="r" rtl="1">
              <a:spcBef>
                <a:spcPts val="0"/>
              </a:spcBef>
              <a:spcAft>
                <a:spcPts val="0"/>
              </a:spcAft>
              <a:buNone/>
            </a:pPr>
            <a:endParaRPr>
              <a:latin typeface="Calibri" panose="020F0502020204030204" pitchFamily="34" charset="0"/>
              <a:cs typeface="B Nazanin" panose="00000400000000000000" pitchFamily="2" charset="-78"/>
            </a:endParaRPr>
          </a:p>
        </p:txBody>
      </p:sp>
      <p:sp>
        <p:nvSpPr>
          <p:cNvPr id="44" name="Google Shape;1147;p28">
            <a:extLst>
              <a:ext uri="{FF2B5EF4-FFF2-40B4-BE49-F238E27FC236}">
                <a16:creationId xmlns:a16="http://schemas.microsoft.com/office/drawing/2014/main" id="{0F8AB67F-116E-497B-A8EA-D218C1935DE7}"/>
              </a:ext>
            </a:extLst>
          </p:cNvPr>
          <p:cNvSpPr/>
          <p:nvPr/>
        </p:nvSpPr>
        <p:spPr>
          <a:xfrm>
            <a:off x="7737752" y="3414093"/>
            <a:ext cx="912300" cy="912300"/>
          </a:xfrm>
          <a:prstGeom prst="ellipse">
            <a:avLst/>
          </a:prstGeom>
          <a:solidFill>
            <a:srgbClr val="828FA6"/>
          </a:solidFill>
          <a:ln>
            <a:noFill/>
          </a:ln>
          <a:effectLst>
            <a:outerShdw blurRad="57150" dist="19050" dir="5400000" algn="bl" rotWithShape="0">
              <a:srgbClr val="0C2E3A">
                <a:alpha val="50000"/>
              </a:srgbClr>
            </a:outerShdw>
          </a:effectLst>
        </p:spPr>
        <p:txBody>
          <a:bodyPr spcFirstLastPara="1" wrap="square" lIns="91425" tIns="91425" rIns="91425" bIns="91425" anchor="ctr" anchorCtr="0">
            <a:noAutofit/>
          </a:bodyPr>
          <a:lstStyle/>
          <a:p>
            <a:pPr marL="0" lvl="0" indent="0" algn="r" rtl="1">
              <a:spcBef>
                <a:spcPts val="0"/>
              </a:spcBef>
              <a:spcAft>
                <a:spcPts val="0"/>
              </a:spcAft>
              <a:buNone/>
            </a:pPr>
            <a:endParaRPr>
              <a:latin typeface="Calibri" panose="020F0502020204030204" pitchFamily="34" charset="0"/>
              <a:cs typeface="B Nazanin" panose="00000400000000000000" pitchFamily="2" charset="-78"/>
            </a:endParaRPr>
          </a:p>
        </p:txBody>
      </p:sp>
      <p:sp>
        <p:nvSpPr>
          <p:cNvPr id="45" name="Google Shape;1148;p28">
            <a:extLst>
              <a:ext uri="{FF2B5EF4-FFF2-40B4-BE49-F238E27FC236}">
                <a16:creationId xmlns:a16="http://schemas.microsoft.com/office/drawing/2014/main" id="{AB5163AA-3CD7-4E5F-B5A3-DA11389104A8}"/>
              </a:ext>
            </a:extLst>
          </p:cNvPr>
          <p:cNvSpPr/>
          <p:nvPr/>
        </p:nvSpPr>
        <p:spPr>
          <a:xfrm>
            <a:off x="9636104" y="4425585"/>
            <a:ext cx="912300" cy="912300"/>
          </a:xfrm>
          <a:prstGeom prst="ellipse">
            <a:avLst/>
          </a:prstGeom>
          <a:solidFill>
            <a:srgbClr val="828FA6"/>
          </a:solidFill>
          <a:ln>
            <a:noFill/>
          </a:ln>
          <a:effectLst>
            <a:outerShdw blurRad="57150" dist="19050" dir="5400000" algn="bl" rotWithShape="0">
              <a:srgbClr val="0C2E3A">
                <a:alpha val="50000"/>
              </a:srgbClr>
            </a:outerShdw>
          </a:effectLst>
        </p:spPr>
        <p:txBody>
          <a:bodyPr spcFirstLastPara="1" wrap="square" lIns="91425" tIns="91425" rIns="91425" bIns="91425" anchor="ctr" anchorCtr="0">
            <a:noAutofit/>
          </a:bodyPr>
          <a:lstStyle/>
          <a:p>
            <a:pPr marL="0" lvl="0" indent="0" algn="r" rtl="1">
              <a:spcBef>
                <a:spcPts val="0"/>
              </a:spcBef>
              <a:spcAft>
                <a:spcPts val="0"/>
              </a:spcAft>
              <a:buNone/>
            </a:pPr>
            <a:endParaRPr>
              <a:latin typeface="Calibri" panose="020F0502020204030204" pitchFamily="34" charset="0"/>
              <a:cs typeface="B Nazanin" panose="00000400000000000000" pitchFamily="2" charset="-78"/>
            </a:endParaRPr>
          </a:p>
        </p:txBody>
      </p:sp>
      <p:sp>
        <p:nvSpPr>
          <p:cNvPr id="46" name="Google Shape;1149;p28">
            <a:extLst>
              <a:ext uri="{FF2B5EF4-FFF2-40B4-BE49-F238E27FC236}">
                <a16:creationId xmlns:a16="http://schemas.microsoft.com/office/drawing/2014/main" id="{4E14DE5D-2A5F-4D42-9BA9-2FA751115C59}"/>
              </a:ext>
            </a:extLst>
          </p:cNvPr>
          <p:cNvSpPr/>
          <p:nvPr/>
        </p:nvSpPr>
        <p:spPr>
          <a:xfrm>
            <a:off x="7854302" y="1482257"/>
            <a:ext cx="679200" cy="679200"/>
          </a:xfrm>
          <a:prstGeom prst="ellipse">
            <a:avLst/>
          </a:prstGeom>
          <a:solidFill>
            <a:srgbClr val="FFE8D6"/>
          </a:solidFill>
          <a:ln>
            <a:noFill/>
          </a:ln>
          <a:effectLst>
            <a:outerShdw blurRad="57150" dist="19050" dir="5400000" algn="bl" rotWithShape="0">
              <a:srgbClr val="0C2E3A">
                <a:alpha val="50000"/>
              </a:srgbClr>
            </a:outerShdw>
          </a:effectLst>
        </p:spPr>
        <p:txBody>
          <a:bodyPr spcFirstLastPara="1" wrap="square" lIns="91425" tIns="91425" rIns="91425" bIns="91425" anchor="ctr" anchorCtr="0">
            <a:noAutofit/>
          </a:bodyPr>
          <a:lstStyle/>
          <a:p>
            <a:pPr marL="0" lvl="0" indent="0" algn="ctr" rtl="1">
              <a:spcBef>
                <a:spcPts val="0"/>
              </a:spcBef>
              <a:spcAft>
                <a:spcPts val="0"/>
              </a:spcAft>
              <a:buNone/>
            </a:pPr>
            <a:endParaRPr b="1" dirty="0">
              <a:latin typeface="Times New Roman" panose="02020603050405020304" pitchFamily="18" charset="0"/>
              <a:cs typeface="Times New Roman" panose="02020603050405020304" pitchFamily="18" charset="0"/>
            </a:endParaRPr>
          </a:p>
        </p:txBody>
      </p:sp>
      <p:sp>
        <p:nvSpPr>
          <p:cNvPr id="47" name="Google Shape;1150;p28">
            <a:extLst>
              <a:ext uri="{FF2B5EF4-FFF2-40B4-BE49-F238E27FC236}">
                <a16:creationId xmlns:a16="http://schemas.microsoft.com/office/drawing/2014/main" id="{A034A0C0-279B-4DFC-B5D2-C9CBE2AFCE80}"/>
              </a:ext>
            </a:extLst>
          </p:cNvPr>
          <p:cNvSpPr/>
          <p:nvPr/>
        </p:nvSpPr>
        <p:spPr>
          <a:xfrm>
            <a:off x="9752652" y="4542144"/>
            <a:ext cx="679200" cy="679200"/>
          </a:xfrm>
          <a:prstGeom prst="ellipse">
            <a:avLst/>
          </a:prstGeom>
          <a:solidFill>
            <a:srgbClr val="FFE8D6"/>
          </a:solidFill>
          <a:ln>
            <a:noFill/>
          </a:ln>
          <a:effectLst>
            <a:outerShdw blurRad="57150" dist="19050" dir="5400000" algn="bl" rotWithShape="0">
              <a:srgbClr val="0C2E3A">
                <a:alpha val="50000"/>
              </a:srgbClr>
            </a:outerShdw>
          </a:effectLst>
        </p:spPr>
        <p:txBody>
          <a:bodyPr spcFirstLastPara="1" wrap="square" lIns="91425" tIns="91425" rIns="91425" bIns="91425" anchor="ctr" anchorCtr="0">
            <a:noAutofit/>
          </a:bodyPr>
          <a:lstStyle/>
          <a:p>
            <a:pPr marL="0" lvl="0" indent="0" algn="ctr" rtl="1">
              <a:spcBef>
                <a:spcPts val="0"/>
              </a:spcBef>
              <a:spcAft>
                <a:spcPts val="0"/>
              </a:spcAft>
              <a:buNone/>
            </a:pPr>
            <a:endParaRPr sz="2400" dirty="0">
              <a:latin typeface="Mistral" panose="03090702030407020403" pitchFamily="66" charset="0"/>
              <a:cs typeface="B Nazanin" panose="00000400000000000000" pitchFamily="2" charset="-78"/>
            </a:endParaRPr>
          </a:p>
        </p:txBody>
      </p:sp>
      <p:sp>
        <p:nvSpPr>
          <p:cNvPr id="48" name="Google Shape;1151;p28">
            <a:extLst>
              <a:ext uri="{FF2B5EF4-FFF2-40B4-BE49-F238E27FC236}">
                <a16:creationId xmlns:a16="http://schemas.microsoft.com/office/drawing/2014/main" id="{A6BC0D5F-E429-489B-B7DE-5467B3F52143}"/>
              </a:ext>
            </a:extLst>
          </p:cNvPr>
          <p:cNvSpPr/>
          <p:nvPr/>
        </p:nvSpPr>
        <p:spPr>
          <a:xfrm>
            <a:off x="9752664" y="2512820"/>
            <a:ext cx="679200" cy="679200"/>
          </a:xfrm>
          <a:prstGeom prst="ellipse">
            <a:avLst/>
          </a:prstGeom>
          <a:solidFill>
            <a:srgbClr val="FFE8D6"/>
          </a:solidFill>
          <a:ln>
            <a:noFill/>
          </a:ln>
          <a:effectLst>
            <a:outerShdw blurRad="57150" dist="19050" dir="5400000" algn="bl" rotWithShape="0">
              <a:srgbClr val="0C2E3A">
                <a:alpha val="50000"/>
              </a:srgbClr>
            </a:outerShdw>
          </a:effectLst>
        </p:spPr>
        <p:txBody>
          <a:bodyPr spcFirstLastPara="1" wrap="square" lIns="91425" tIns="91425" rIns="91425" bIns="91425" anchor="ctr" anchorCtr="0">
            <a:noAutofit/>
          </a:bodyPr>
          <a:lstStyle/>
          <a:p>
            <a:pPr marL="0" lvl="0" indent="0" algn="ctr" rtl="1">
              <a:spcBef>
                <a:spcPts val="0"/>
              </a:spcBef>
              <a:spcAft>
                <a:spcPts val="0"/>
              </a:spcAft>
              <a:buNone/>
            </a:pPr>
            <a:endParaRPr sz="2400" dirty="0">
              <a:latin typeface="Mistral" panose="03090702030407020403" pitchFamily="66" charset="0"/>
              <a:cs typeface="B Nazanin" panose="00000400000000000000" pitchFamily="2" charset="-78"/>
            </a:endParaRPr>
          </a:p>
        </p:txBody>
      </p:sp>
      <p:sp>
        <p:nvSpPr>
          <p:cNvPr id="49" name="Google Shape;1152;p28">
            <a:extLst>
              <a:ext uri="{FF2B5EF4-FFF2-40B4-BE49-F238E27FC236}">
                <a16:creationId xmlns:a16="http://schemas.microsoft.com/office/drawing/2014/main" id="{06730284-25A5-4AED-B2DB-A82CC907741C}"/>
              </a:ext>
            </a:extLst>
          </p:cNvPr>
          <p:cNvSpPr/>
          <p:nvPr/>
        </p:nvSpPr>
        <p:spPr>
          <a:xfrm>
            <a:off x="7854302" y="3530632"/>
            <a:ext cx="679200" cy="679200"/>
          </a:xfrm>
          <a:prstGeom prst="ellipse">
            <a:avLst/>
          </a:prstGeom>
          <a:solidFill>
            <a:srgbClr val="FFE8D6"/>
          </a:solidFill>
          <a:ln>
            <a:noFill/>
          </a:ln>
          <a:effectLst>
            <a:outerShdw blurRad="57150" dist="19050" dir="5400000" algn="bl" rotWithShape="0">
              <a:srgbClr val="0C2E3A">
                <a:alpha val="50000"/>
              </a:srgbClr>
            </a:outerShdw>
          </a:effectLst>
        </p:spPr>
        <p:txBody>
          <a:bodyPr spcFirstLastPara="1" wrap="square" lIns="91425" tIns="91425" rIns="91425" bIns="91425" anchor="ctr" anchorCtr="0">
            <a:noAutofit/>
          </a:bodyPr>
          <a:lstStyle/>
          <a:p>
            <a:pPr marL="0" lvl="0" indent="0" algn="ctr" rtl="1">
              <a:spcBef>
                <a:spcPts val="0"/>
              </a:spcBef>
              <a:spcAft>
                <a:spcPts val="0"/>
              </a:spcAft>
              <a:buNone/>
            </a:pPr>
            <a:endParaRPr sz="2400" dirty="0">
              <a:latin typeface="Mistral" panose="03090702030407020403" pitchFamily="66" charset="0"/>
              <a:cs typeface="B Nazanin" panose="00000400000000000000" pitchFamily="2" charset="-78"/>
            </a:endParaRPr>
          </a:p>
        </p:txBody>
      </p:sp>
      <p:sp>
        <p:nvSpPr>
          <p:cNvPr id="50" name="Google Shape;1156;p28">
            <a:extLst>
              <a:ext uri="{FF2B5EF4-FFF2-40B4-BE49-F238E27FC236}">
                <a16:creationId xmlns:a16="http://schemas.microsoft.com/office/drawing/2014/main" id="{295A255B-12F4-4021-845E-E9D9A350C084}"/>
              </a:ext>
            </a:extLst>
          </p:cNvPr>
          <p:cNvSpPr txBox="1"/>
          <p:nvPr/>
        </p:nvSpPr>
        <p:spPr>
          <a:xfrm>
            <a:off x="8942853" y="1568321"/>
            <a:ext cx="3314283" cy="530338"/>
          </a:xfrm>
          <a:prstGeom prst="rect">
            <a:avLst/>
          </a:prstGeom>
          <a:noFill/>
          <a:ln>
            <a:noFill/>
          </a:ln>
        </p:spPr>
        <p:txBody>
          <a:bodyPr spcFirstLastPara="1" wrap="square" lIns="91425" tIns="91425" rIns="91425" bIns="91425" anchor="ctr" anchorCtr="0">
            <a:noAutofit/>
          </a:bodyPr>
          <a:lstStyle/>
          <a:p>
            <a:pPr algn="ctr" rtl="1"/>
            <a:r>
              <a:rPr lang="en-US" dirty="0">
                <a:effectLst/>
                <a:latin typeface="Times New Roman" panose="02020603050405020304" pitchFamily="18" charset="0"/>
                <a:ea typeface="Times New Roman" panose="02020603050405020304" pitchFamily="18" charset="0"/>
                <a:cs typeface="B Nazanin" panose="00000400000000000000" pitchFamily="2" charset="-78"/>
              </a:rPr>
              <a:t>MobileNetV2</a:t>
            </a:r>
            <a:r>
              <a:rPr lang="fa-IR" sz="2000" dirty="0">
                <a:solidFill>
                  <a:schemeClr val="dk1"/>
                </a:solidFill>
                <a:latin typeface="Calibri" panose="020F0502020204030204" pitchFamily="34" charset="0"/>
                <a:ea typeface="Arvo"/>
                <a:cs typeface="B Nazanin" panose="00000400000000000000" pitchFamily="2" charset="-78"/>
                <a:sym typeface="Arvo"/>
              </a:rPr>
              <a:t>: 25  </a:t>
            </a:r>
          </a:p>
          <a:p>
            <a:pPr lvl="0" algn="r" rtl="1"/>
            <a:r>
              <a:rPr lang="fa-IR" sz="2000" dirty="0">
                <a:solidFill>
                  <a:schemeClr val="dk1"/>
                </a:solidFill>
                <a:latin typeface="Calibri" panose="020F0502020204030204" pitchFamily="34" charset="0"/>
                <a:ea typeface="Arvo"/>
                <a:cs typeface="B Nazanin" panose="00000400000000000000" pitchFamily="2" charset="-78"/>
                <a:sym typeface="Arvo"/>
              </a:rPr>
              <a:t> </a:t>
            </a:r>
            <a:r>
              <a:rPr lang="en-US" sz="1600" dirty="0">
                <a:effectLst/>
                <a:latin typeface="Times New Roman" panose="02020603050405020304" pitchFamily="18" charset="0"/>
                <a:ea typeface="Times New Roman" panose="02020603050405020304" pitchFamily="18" charset="0"/>
                <a:cs typeface="B Nazanin" panose="00000400000000000000" pitchFamily="2" charset="-78"/>
              </a:rPr>
              <a:t>VGG-16</a:t>
            </a:r>
            <a:r>
              <a:rPr lang="en-US" sz="1700" dirty="0">
                <a:solidFill>
                  <a:schemeClr val="dk1"/>
                </a:solidFill>
                <a:latin typeface="Calibri" panose="020F0502020204030204" pitchFamily="34" charset="0"/>
                <a:ea typeface="Arvo"/>
                <a:cs typeface="+mj-cs"/>
                <a:sym typeface="Arvo"/>
              </a:rPr>
              <a:t> </a:t>
            </a:r>
            <a:r>
              <a:rPr lang="fa-IR" sz="1700" dirty="0">
                <a:solidFill>
                  <a:schemeClr val="dk1"/>
                </a:solidFill>
                <a:latin typeface="Calibri" panose="020F0502020204030204" pitchFamily="34" charset="0"/>
                <a:ea typeface="Arvo"/>
                <a:cs typeface="+mj-cs"/>
                <a:sym typeface="Arvo"/>
              </a:rPr>
              <a:t> </a:t>
            </a:r>
            <a:r>
              <a:rPr lang="fa-IR" sz="2000" dirty="0">
                <a:solidFill>
                  <a:schemeClr val="dk1"/>
                </a:solidFill>
                <a:latin typeface="Calibri" panose="020F0502020204030204" pitchFamily="34" charset="0"/>
                <a:ea typeface="Arvo"/>
                <a:cs typeface="B Nazanin" panose="00000400000000000000" pitchFamily="2" charset="-78"/>
                <a:sym typeface="Arvo"/>
              </a:rPr>
              <a:t>و شبکه تمام طراحی‌شده: 50</a:t>
            </a:r>
            <a:endParaRPr sz="2000" dirty="0">
              <a:solidFill>
                <a:schemeClr val="dk1"/>
              </a:solidFill>
              <a:latin typeface="Calibri" panose="020F0502020204030204" pitchFamily="34" charset="0"/>
              <a:ea typeface="Arvo"/>
              <a:cs typeface="B Nazanin" panose="00000400000000000000" pitchFamily="2" charset="-78"/>
              <a:sym typeface="Arvo"/>
            </a:endParaRPr>
          </a:p>
        </p:txBody>
      </p:sp>
      <p:sp>
        <p:nvSpPr>
          <p:cNvPr id="51" name="Google Shape;1158;p28">
            <a:extLst>
              <a:ext uri="{FF2B5EF4-FFF2-40B4-BE49-F238E27FC236}">
                <a16:creationId xmlns:a16="http://schemas.microsoft.com/office/drawing/2014/main" id="{9AE2D1F3-E633-4083-BC55-0D12F0A4E116}"/>
              </a:ext>
            </a:extLst>
          </p:cNvPr>
          <p:cNvSpPr txBox="1"/>
          <p:nvPr/>
        </p:nvSpPr>
        <p:spPr>
          <a:xfrm>
            <a:off x="7622964" y="2580532"/>
            <a:ext cx="1495351" cy="531000"/>
          </a:xfrm>
          <a:prstGeom prst="rect">
            <a:avLst/>
          </a:prstGeom>
          <a:noFill/>
          <a:ln>
            <a:noFill/>
          </a:ln>
        </p:spPr>
        <p:txBody>
          <a:bodyPr spcFirstLastPara="1" wrap="square" lIns="91425" tIns="91425" rIns="91425" bIns="91425" anchor="ctr" anchorCtr="0">
            <a:noAutofit/>
          </a:bodyPr>
          <a:lstStyle/>
          <a:p>
            <a:pPr lvl="0" algn="r" rtl="1"/>
            <a:r>
              <a:rPr lang="fa-IR" sz="2400" dirty="0">
                <a:solidFill>
                  <a:schemeClr val="dk1"/>
                </a:solidFill>
                <a:latin typeface="Calibri" panose="020F0502020204030204" pitchFamily="34" charset="0"/>
                <a:ea typeface="Arvo"/>
                <a:cs typeface="B Nazanin" panose="00000400000000000000" pitchFamily="2" charset="-78"/>
                <a:sym typeface="Arvo"/>
              </a:rPr>
              <a:t>64</a:t>
            </a:r>
            <a:endParaRPr sz="2400" dirty="0">
              <a:solidFill>
                <a:schemeClr val="dk1"/>
              </a:solidFill>
              <a:latin typeface="Calibri" panose="020F0502020204030204" pitchFamily="34" charset="0"/>
              <a:ea typeface="Arvo"/>
              <a:cs typeface="B Nazanin" panose="00000400000000000000" pitchFamily="2" charset="-78"/>
              <a:sym typeface="Arvo"/>
            </a:endParaRPr>
          </a:p>
        </p:txBody>
      </p:sp>
      <p:sp>
        <p:nvSpPr>
          <p:cNvPr id="52" name="Google Shape;881;p30">
            <a:extLst>
              <a:ext uri="{FF2B5EF4-FFF2-40B4-BE49-F238E27FC236}">
                <a16:creationId xmlns:a16="http://schemas.microsoft.com/office/drawing/2014/main" id="{7A9AB50C-419D-474C-9C40-92066BAC9137}"/>
              </a:ext>
            </a:extLst>
          </p:cNvPr>
          <p:cNvSpPr txBox="1"/>
          <p:nvPr/>
        </p:nvSpPr>
        <p:spPr>
          <a:xfrm>
            <a:off x="7832931" y="1588377"/>
            <a:ext cx="713100" cy="45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a-IR" dirty="0">
                <a:solidFill>
                  <a:schemeClr val="tx1"/>
                </a:solidFill>
                <a:latin typeface="Times New Roman" panose="02020603050405020304" pitchFamily="18" charset="0"/>
                <a:ea typeface="Barlow Condensed SemiBold"/>
                <a:cs typeface="B Nazanin" panose="00000400000000000000" pitchFamily="2" charset="-78"/>
                <a:sym typeface="Barlow Condensed SemiBold"/>
              </a:rPr>
              <a:t>ایپاک</a:t>
            </a:r>
            <a:endParaRPr dirty="0">
              <a:solidFill>
                <a:schemeClr val="tx1"/>
              </a:solidFill>
              <a:latin typeface="Times New Roman" panose="02020603050405020304" pitchFamily="18" charset="0"/>
              <a:ea typeface="Barlow Condensed SemiBold"/>
              <a:cs typeface="B Nazanin" panose="00000400000000000000" pitchFamily="2" charset="-78"/>
              <a:sym typeface="Barlow Condensed SemiBold"/>
            </a:endParaRPr>
          </a:p>
        </p:txBody>
      </p:sp>
      <p:sp>
        <p:nvSpPr>
          <p:cNvPr id="53" name="Google Shape;881;p30">
            <a:extLst>
              <a:ext uri="{FF2B5EF4-FFF2-40B4-BE49-F238E27FC236}">
                <a16:creationId xmlns:a16="http://schemas.microsoft.com/office/drawing/2014/main" id="{5CFBC196-DD2E-4CD1-8AAA-B4B1F015901F}"/>
              </a:ext>
            </a:extLst>
          </p:cNvPr>
          <p:cNvSpPr txBox="1"/>
          <p:nvPr/>
        </p:nvSpPr>
        <p:spPr>
          <a:xfrm>
            <a:off x="7841553" y="3651464"/>
            <a:ext cx="713100" cy="45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a-IR" dirty="0">
                <a:solidFill>
                  <a:schemeClr val="tx1"/>
                </a:solidFill>
                <a:latin typeface="Times New Roman" panose="02020603050405020304" pitchFamily="18" charset="0"/>
                <a:ea typeface="Barlow Condensed SemiBold"/>
                <a:cs typeface="B Nazanin" panose="00000400000000000000" pitchFamily="2" charset="-78"/>
                <a:sym typeface="Barlow Condensed SemiBold"/>
              </a:rPr>
              <a:t>تابع زیان</a:t>
            </a:r>
            <a:endParaRPr dirty="0">
              <a:solidFill>
                <a:schemeClr val="tx1"/>
              </a:solidFill>
              <a:latin typeface="Times New Roman" panose="02020603050405020304" pitchFamily="18" charset="0"/>
              <a:ea typeface="Barlow Condensed SemiBold"/>
              <a:cs typeface="B Nazanin" panose="00000400000000000000" pitchFamily="2" charset="-78"/>
              <a:sym typeface="Barlow Condensed SemiBold"/>
            </a:endParaRPr>
          </a:p>
        </p:txBody>
      </p:sp>
      <p:sp>
        <p:nvSpPr>
          <p:cNvPr id="69" name="Google Shape;881;p30">
            <a:extLst>
              <a:ext uri="{FF2B5EF4-FFF2-40B4-BE49-F238E27FC236}">
                <a16:creationId xmlns:a16="http://schemas.microsoft.com/office/drawing/2014/main" id="{70BE55EC-0973-4CC4-8788-775AE0954930}"/>
              </a:ext>
            </a:extLst>
          </p:cNvPr>
          <p:cNvSpPr txBox="1"/>
          <p:nvPr/>
        </p:nvSpPr>
        <p:spPr>
          <a:xfrm>
            <a:off x="9729254" y="2631481"/>
            <a:ext cx="713100" cy="45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a-IR" dirty="0">
                <a:solidFill>
                  <a:schemeClr val="tx1"/>
                </a:solidFill>
                <a:latin typeface="Times New Roman" panose="02020603050405020304" pitchFamily="18" charset="0"/>
                <a:ea typeface="Barlow Condensed SemiBold"/>
                <a:cs typeface="B Nazanin" panose="00000400000000000000" pitchFamily="2" charset="-78"/>
                <a:sym typeface="Barlow Condensed SemiBold"/>
              </a:rPr>
              <a:t>اندازه بچ</a:t>
            </a:r>
            <a:endParaRPr dirty="0">
              <a:solidFill>
                <a:schemeClr val="tx1"/>
              </a:solidFill>
              <a:latin typeface="Times New Roman" panose="02020603050405020304" pitchFamily="18" charset="0"/>
              <a:ea typeface="Barlow Condensed SemiBold"/>
              <a:cs typeface="B Nazanin" panose="00000400000000000000" pitchFamily="2" charset="-78"/>
              <a:sym typeface="Barlow Condensed SemiBold"/>
            </a:endParaRPr>
          </a:p>
        </p:txBody>
      </p:sp>
      <p:sp>
        <p:nvSpPr>
          <p:cNvPr id="70" name="Google Shape;881;p30">
            <a:extLst>
              <a:ext uri="{FF2B5EF4-FFF2-40B4-BE49-F238E27FC236}">
                <a16:creationId xmlns:a16="http://schemas.microsoft.com/office/drawing/2014/main" id="{C7132B80-31DD-44C6-835A-5CB7BBCDD556}"/>
              </a:ext>
            </a:extLst>
          </p:cNvPr>
          <p:cNvSpPr txBox="1"/>
          <p:nvPr/>
        </p:nvSpPr>
        <p:spPr>
          <a:xfrm>
            <a:off x="9739818" y="4655820"/>
            <a:ext cx="713100" cy="45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a-IR" dirty="0">
                <a:solidFill>
                  <a:schemeClr val="tx1"/>
                </a:solidFill>
                <a:latin typeface="Times New Roman" panose="02020603050405020304" pitchFamily="18" charset="0"/>
                <a:ea typeface="Barlow Condensed SemiBold"/>
                <a:cs typeface="B Nazanin" panose="00000400000000000000" pitchFamily="2" charset="-78"/>
                <a:sym typeface="Barlow Condensed SemiBold"/>
              </a:rPr>
              <a:t>بهینه ساز</a:t>
            </a:r>
            <a:endParaRPr dirty="0">
              <a:solidFill>
                <a:schemeClr val="tx1"/>
              </a:solidFill>
              <a:latin typeface="Times New Roman" panose="02020603050405020304" pitchFamily="18" charset="0"/>
              <a:ea typeface="Barlow Condensed SemiBold"/>
              <a:cs typeface="B Nazanin" panose="00000400000000000000" pitchFamily="2" charset="-78"/>
              <a:sym typeface="Barlow Condensed SemiBold"/>
            </a:endParaRPr>
          </a:p>
        </p:txBody>
      </p:sp>
      <p:cxnSp>
        <p:nvCxnSpPr>
          <p:cNvPr id="89" name="Google Shape;1141;p28">
            <a:extLst>
              <a:ext uri="{FF2B5EF4-FFF2-40B4-BE49-F238E27FC236}">
                <a16:creationId xmlns:a16="http://schemas.microsoft.com/office/drawing/2014/main" id="{6F502627-F25B-4B9D-A6B3-8B28D3F60778}"/>
              </a:ext>
            </a:extLst>
          </p:cNvPr>
          <p:cNvCxnSpPr>
            <a:cxnSpLocks/>
          </p:cNvCxnSpPr>
          <p:nvPr/>
        </p:nvCxnSpPr>
        <p:spPr>
          <a:xfrm>
            <a:off x="4479106" y="2852432"/>
            <a:ext cx="449700" cy="0"/>
          </a:xfrm>
          <a:prstGeom prst="straightConnector1">
            <a:avLst/>
          </a:prstGeom>
          <a:noFill/>
          <a:ln w="19050" cap="flat" cmpd="sng">
            <a:solidFill>
              <a:srgbClr val="828FA6"/>
            </a:solidFill>
            <a:prstDash val="solid"/>
            <a:round/>
            <a:headEnd type="oval" w="med" len="med"/>
            <a:tailEnd type="none" w="med" len="med"/>
          </a:ln>
          <a:effectLst>
            <a:outerShdw blurRad="57150" dist="19050" dir="5400000" algn="bl" rotWithShape="0">
              <a:srgbClr val="000000">
                <a:alpha val="50000"/>
              </a:srgbClr>
            </a:outerShdw>
          </a:effectLst>
        </p:spPr>
      </p:cxnSp>
      <p:cxnSp>
        <p:nvCxnSpPr>
          <p:cNvPr id="90" name="Google Shape;1142;p28">
            <a:extLst>
              <a:ext uri="{FF2B5EF4-FFF2-40B4-BE49-F238E27FC236}">
                <a16:creationId xmlns:a16="http://schemas.microsoft.com/office/drawing/2014/main" id="{D73DB85E-3AD1-4927-9B28-642231301238}"/>
              </a:ext>
            </a:extLst>
          </p:cNvPr>
          <p:cNvCxnSpPr>
            <a:cxnSpLocks/>
          </p:cNvCxnSpPr>
          <p:nvPr/>
        </p:nvCxnSpPr>
        <p:spPr>
          <a:xfrm>
            <a:off x="3628956" y="1821857"/>
            <a:ext cx="449700" cy="0"/>
          </a:xfrm>
          <a:prstGeom prst="straightConnector1">
            <a:avLst/>
          </a:prstGeom>
          <a:noFill/>
          <a:ln w="19050" cap="flat" cmpd="sng">
            <a:solidFill>
              <a:srgbClr val="828FA6"/>
            </a:solidFill>
            <a:prstDash val="solid"/>
            <a:round/>
            <a:headEnd type="none" w="med" len="med"/>
            <a:tailEnd type="oval" w="med" len="med"/>
          </a:ln>
          <a:effectLst>
            <a:outerShdw blurRad="57150" dist="19050" dir="5400000" algn="bl" rotWithShape="0">
              <a:srgbClr val="000000">
                <a:alpha val="50000"/>
              </a:srgbClr>
            </a:outerShdw>
          </a:effectLst>
        </p:spPr>
      </p:cxnSp>
      <p:sp>
        <p:nvSpPr>
          <p:cNvPr id="91" name="Google Shape;1144;p28">
            <a:extLst>
              <a:ext uri="{FF2B5EF4-FFF2-40B4-BE49-F238E27FC236}">
                <a16:creationId xmlns:a16="http://schemas.microsoft.com/office/drawing/2014/main" id="{85B4A828-C4C6-4A7B-B750-4DBCB8F98BBF}"/>
              </a:ext>
            </a:extLst>
          </p:cNvPr>
          <p:cNvSpPr/>
          <p:nvPr/>
        </p:nvSpPr>
        <p:spPr>
          <a:xfrm>
            <a:off x="2758767" y="1254157"/>
            <a:ext cx="3051030" cy="4206676"/>
          </a:xfrm>
          <a:custGeom>
            <a:avLst/>
            <a:gdLst/>
            <a:ahLst/>
            <a:cxnLst/>
            <a:rect l="l" t="t" r="r" b="b"/>
            <a:pathLst>
              <a:path w="123536" h="170328" extrusionOk="0">
                <a:moveTo>
                  <a:pt x="23585" y="1"/>
                </a:moveTo>
                <a:cubicBezTo>
                  <a:pt x="10527" y="1"/>
                  <a:pt x="1" y="10552"/>
                  <a:pt x="1" y="23610"/>
                </a:cubicBezTo>
                <a:cubicBezTo>
                  <a:pt x="1" y="36642"/>
                  <a:pt x="10527" y="47294"/>
                  <a:pt x="23585" y="47294"/>
                </a:cubicBezTo>
                <a:lnTo>
                  <a:pt x="99826" y="47294"/>
                </a:lnTo>
                <a:cubicBezTo>
                  <a:pt x="109425" y="47294"/>
                  <a:pt x="117269" y="55038"/>
                  <a:pt x="117269" y="64637"/>
                </a:cubicBezTo>
                <a:cubicBezTo>
                  <a:pt x="117269" y="74237"/>
                  <a:pt x="109425" y="81981"/>
                  <a:pt x="99926" y="81981"/>
                </a:cubicBezTo>
                <a:lnTo>
                  <a:pt x="23585" y="81981"/>
                </a:lnTo>
                <a:cubicBezTo>
                  <a:pt x="10527" y="81981"/>
                  <a:pt x="1" y="92633"/>
                  <a:pt x="1" y="105690"/>
                </a:cubicBezTo>
                <a:cubicBezTo>
                  <a:pt x="1" y="118723"/>
                  <a:pt x="10527" y="129274"/>
                  <a:pt x="23585" y="129274"/>
                </a:cubicBezTo>
                <a:lnTo>
                  <a:pt x="99826" y="129274"/>
                </a:lnTo>
                <a:cubicBezTo>
                  <a:pt x="109425" y="129274"/>
                  <a:pt x="117269" y="137119"/>
                  <a:pt x="117269" y="146718"/>
                </a:cubicBezTo>
                <a:cubicBezTo>
                  <a:pt x="117269" y="156317"/>
                  <a:pt x="109425" y="164062"/>
                  <a:pt x="99926" y="164062"/>
                </a:cubicBezTo>
                <a:cubicBezTo>
                  <a:pt x="98146" y="164062"/>
                  <a:pt x="96793" y="165515"/>
                  <a:pt x="96793" y="167194"/>
                </a:cubicBezTo>
                <a:cubicBezTo>
                  <a:pt x="96793" y="168974"/>
                  <a:pt x="98146" y="170327"/>
                  <a:pt x="99926" y="170327"/>
                </a:cubicBezTo>
                <a:cubicBezTo>
                  <a:pt x="112883" y="170327"/>
                  <a:pt x="123535" y="159776"/>
                  <a:pt x="123535" y="146718"/>
                </a:cubicBezTo>
                <a:cubicBezTo>
                  <a:pt x="123535" y="133660"/>
                  <a:pt x="112883" y="123009"/>
                  <a:pt x="99826" y="123009"/>
                </a:cubicBezTo>
                <a:lnTo>
                  <a:pt x="23585" y="123009"/>
                </a:lnTo>
                <a:cubicBezTo>
                  <a:pt x="13986" y="123009"/>
                  <a:pt x="6266" y="115289"/>
                  <a:pt x="6266" y="105690"/>
                </a:cubicBezTo>
                <a:cubicBezTo>
                  <a:pt x="6266" y="96066"/>
                  <a:pt x="13986" y="88247"/>
                  <a:pt x="23585" y="88247"/>
                </a:cubicBezTo>
                <a:lnTo>
                  <a:pt x="99926" y="88247"/>
                </a:lnTo>
                <a:cubicBezTo>
                  <a:pt x="112883" y="88247"/>
                  <a:pt x="123535" y="77695"/>
                  <a:pt x="123535" y="64637"/>
                </a:cubicBezTo>
                <a:cubicBezTo>
                  <a:pt x="123535" y="51580"/>
                  <a:pt x="112883" y="41028"/>
                  <a:pt x="99826" y="41028"/>
                </a:cubicBezTo>
                <a:lnTo>
                  <a:pt x="23585" y="41028"/>
                </a:lnTo>
                <a:cubicBezTo>
                  <a:pt x="13986" y="41028"/>
                  <a:pt x="6266" y="33209"/>
                  <a:pt x="6266" y="23610"/>
                </a:cubicBezTo>
                <a:cubicBezTo>
                  <a:pt x="6266" y="13986"/>
                  <a:pt x="13986" y="6266"/>
                  <a:pt x="23585" y="6266"/>
                </a:cubicBezTo>
                <a:lnTo>
                  <a:pt x="42181" y="6266"/>
                </a:lnTo>
                <a:cubicBezTo>
                  <a:pt x="43961" y="6266"/>
                  <a:pt x="45314" y="4813"/>
                  <a:pt x="45314" y="3133"/>
                </a:cubicBezTo>
                <a:cubicBezTo>
                  <a:pt x="45314" y="1354"/>
                  <a:pt x="43961" y="1"/>
                  <a:pt x="42181" y="1"/>
                </a:cubicBezTo>
                <a:close/>
              </a:path>
            </a:pathLst>
          </a:custGeom>
          <a:solidFill>
            <a:schemeClr val="lt2"/>
          </a:solidFill>
          <a:ln>
            <a:noFill/>
          </a:ln>
          <a:effectLst>
            <a:outerShdw blurRad="57150" dist="19050" dir="5400000" algn="bl" rotWithShape="0">
              <a:srgbClr val="0C2E3A">
                <a:alpha val="50000"/>
              </a:srgbClr>
            </a:outerShdw>
          </a:effectLst>
        </p:spPr>
        <p:txBody>
          <a:bodyPr spcFirstLastPara="1" wrap="square" lIns="91425" tIns="91425" rIns="91425" bIns="91425" anchor="ctr" anchorCtr="0">
            <a:noAutofit/>
          </a:bodyPr>
          <a:lstStyle/>
          <a:p>
            <a:pPr marL="0" lvl="0" indent="0" algn="r" rtl="1">
              <a:spcBef>
                <a:spcPts val="0"/>
              </a:spcBef>
              <a:spcAft>
                <a:spcPts val="0"/>
              </a:spcAft>
              <a:buNone/>
            </a:pPr>
            <a:endParaRPr dirty="0">
              <a:latin typeface="Calibri" panose="020F0502020204030204" pitchFamily="34" charset="0"/>
              <a:cs typeface="B Nazanin" panose="00000400000000000000" pitchFamily="2" charset="-78"/>
            </a:endParaRPr>
          </a:p>
        </p:txBody>
      </p:sp>
      <p:sp>
        <p:nvSpPr>
          <p:cNvPr id="92" name="Google Shape;1145;p28">
            <a:extLst>
              <a:ext uri="{FF2B5EF4-FFF2-40B4-BE49-F238E27FC236}">
                <a16:creationId xmlns:a16="http://schemas.microsoft.com/office/drawing/2014/main" id="{8F4BEC82-8FA4-4B19-AC8E-CDA75E8F77B0}"/>
              </a:ext>
            </a:extLst>
          </p:cNvPr>
          <p:cNvSpPr/>
          <p:nvPr/>
        </p:nvSpPr>
        <p:spPr>
          <a:xfrm>
            <a:off x="2873555" y="1365707"/>
            <a:ext cx="912300" cy="912300"/>
          </a:xfrm>
          <a:prstGeom prst="ellipse">
            <a:avLst/>
          </a:prstGeom>
          <a:solidFill>
            <a:srgbClr val="828FA6"/>
          </a:solidFill>
          <a:ln>
            <a:noFill/>
          </a:ln>
          <a:effectLst>
            <a:outerShdw blurRad="57150" dist="19050" dir="5400000" algn="bl" rotWithShape="0">
              <a:srgbClr val="0C2E3A">
                <a:alpha val="50000"/>
              </a:srgbClr>
            </a:outerShdw>
          </a:effectLst>
        </p:spPr>
        <p:txBody>
          <a:bodyPr spcFirstLastPara="1" wrap="square" lIns="91425" tIns="91425" rIns="91425" bIns="91425" anchor="ctr" anchorCtr="0">
            <a:noAutofit/>
          </a:bodyPr>
          <a:lstStyle/>
          <a:p>
            <a:pPr marL="0" lvl="0" indent="0" algn="r" rtl="1">
              <a:spcBef>
                <a:spcPts val="0"/>
              </a:spcBef>
              <a:spcAft>
                <a:spcPts val="0"/>
              </a:spcAft>
              <a:buNone/>
            </a:pPr>
            <a:endParaRPr>
              <a:latin typeface="Calibri" panose="020F0502020204030204" pitchFamily="34" charset="0"/>
              <a:cs typeface="B Nazanin" panose="00000400000000000000" pitchFamily="2" charset="-78"/>
            </a:endParaRPr>
          </a:p>
        </p:txBody>
      </p:sp>
      <p:sp>
        <p:nvSpPr>
          <p:cNvPr id="93" name="Google Shape;1146;p28">
            <a:extLst>
              <a:ext uri="{FF2B5EF4-FFF2-40B4-BE49-F238E27FC236}">
                <a16:creationId xmlns:a16="http://schemas.microsoft.com/office/drawing/2014/main" id="{86141547-88D4-455D-9C2D-8BA33E7B322D}"/>
              </a:ext>
            </a:extLst>
          </p:cNvPr>
          <p:cNvSpPr/>
          <p:nvPr/>
        </p:nvSpPr>
        <p:spPr>
          <a:xfrm>
            <a:off x="4771907" y="2396274"/>
            <a:ext cx="912300" cy="912300"/>
          </a:xfrm>
          <a:prstGeom prst="ellipse">
            <a:avLst/>
          </a:prstGeom>
          <a:solidFill>
            <a:srgbClr val="828FA6"/>
          </a:solidFill>
          <a:ln>
            <a:noFill/>
          </a:ln>
          <a:effectLst>
            <a:outerShdw blurRad="57150" dist="19050" dir="5400000" algn="bl" rotWithShape="0">
              <a:srgbClr val="0C2E3A">
                <a:alpha val="50000"/>
              </a:srgbClr>
            </a:outerShdw>
          </a:effectLst>
        </p:spPr>
        <p:txBody>
          <a:bodyPr spcFirstLastPara="1" wrap="square" lIns="91425" tIns="91425" rIns="91425" bIns="91425" anchor="ctr" anchorCtr="0">
            <a:noAutofit/>
          </a:bodyPr>
          <a:lstStyle/>
          <a:p>
            <a:pPr marL="0" lvl="0" indent="0" algn="r" rtl="1">
              <a:spcBef>
                <a:spcPts val="0"/>
              </a:spcBef>
              <a:spcAft>
                <a:spcPts val="0"/>
              </a:spcAft>
              <a:buNone/>
            </a:pPr>
            <a:endParaRPr>
              <a:latin typeface="Calibri" panose="020F0502020204030204" pitchFamily="34" charset="0"/>
              <a:cs typeface="B Nazanin" panose="00000400000000000000" pitchFamily="2" charset="-78"/>
            </a:endParaRPr>
          </a:p>
        </p:txBody>
      </p:sp>
      <p:sp>
        <p:nvSpPr>
          <p:cNvPr id="96" name="Google Shape;1149;p28">
            <a:extLst>
              <a:ext uri="{FF2B5EF4-FFF2-40B4-BE49-F238E27FC236}">
                <a16:creationId xmlns:a16="http://schemas.microsoft.com/office/drawing/2014/main" id="{2ECC16E3-A24D-4A24-821F-14F14C63AED9}"/>
              </a:ext>
            </a:extLst>
          </p:cNvPr>
          <p:cNvSpPr/>
          <p:nvPr/>
        </p:nvSpPr>
        <p:spPr>
          <a:xfrm>
            <a:off x="2990105" y="1482257"/>
            <a:ext cx="679200" cy="679200"/>
          </a:xfrm>
          <a:prstGeom prst="ellipse">
            <a:avLst/>
          </a:prstGeom>
          <a:solidFill>
            <a:srgbClr val="FFE8D6"/>
          </a:solidFill>
          <a:ln>
            <a:noFill/>
          </a:ln>
          <a:effectLst>
            <a:outerShdw blurRad="57150" dist="19050" dir="5400000" algn="bl" rotWithShape="0">
              <a:srgbClr val="0C2E3A">
                <a:alpha val="50000"/>
              </a:srgbClr>
            </a:outerShdw>
          </a:effectLst>
        </p:spPr>
        <p:txBody>
          <a:bodyPr spcFirstLastPara="1" wrap="square" lIns="91425" tIns="91425" rIns="91425" bIns="91425" anchor="ctr" anchorCtr="0">
            <a:noAutofit/>
          </a:bodyPr>
          <a:lstStyle/>
          <a:p>
            <a:pPr marL="0" lvl="0" indent="0" algn="ctr" rtl="1">
              <a:spcBef>
                <a:spcPts val="0"/>
              </a:spcBef>
              <a:spcAft>
                <a:spcPts val="0"/>
              </a:spcAft>
              <a:buNone/>
            </a:pPr>
            <a:endParaRPr b="1" dirty="0">
              <a:latin typeface="Times New Roman" panose="02020603050405020304" pitchFamily="18" charset="0"/>
              <a:cs typeface="Times New Roman" panose="02020603050405020304" pitchFamily="18" charset="0"/>
            </a:endParaRPr>
          </a:p>
        </p:txBody>
      </p:sp>
      <p:sp>
        <p:nvSpPr>
          <p:cNvPr id="98" name="Google Shape;1151;p28">
            <a:extLst>
              <a:ext uri="{FF2B5EF4-FFF2-40B4-BE49-F238E27FC236}">
                <a16:creationId xmlns:a16="http://schemas.microsoft.com/office/drawing/2014/main" id="{13356430-6FD2-46CD-9263-73B75A79784E}"/>
              </a:ext>
            </a:extLst>
          </p:cNvPr>
          <p:cNvSpPr/>
          <p:nvPr/>
        </p:nvSpPr>
        <p:spPr>
          <a:xfrm>
            <a:off x="4888467" y="2512820"/>
            <a:ext cx="679200" cy="679200"/>
          </a:xfrm>
          <a:prstGeom prst="ellipse">
            <a:avLst/>
          </a:prstGeom>
          <a:solidFill>
            <a:srgbClr val="FFE8D6"/>
          </a:solidFill>
          <a:ln>
            <a:noFill/>
          </a:ln>
          <a:effectLst>
            <a:outerShdw blurRad="57150" dist="19050" dir="5400000" algn="bl" rotWithShape="0">
              <a:srgbClr val="0C2E3A">
                <a:alpha val="50000"/>
              </a:srgbClr>
            </a:outerShdw>
          </a:effectLst>
        </p:spPr>
        <p:txBody>
          <a:bodyPr spcFirstLastPara="1" wrap="square" lIns="91425" tIns="91425" rIns="91425" bIns="91425" anchor="ctr" anchorCtr="0">
            <a:noAutofit/>
          </a:bodyPr>
          <a:lstStyle/>
          <a:p>
            <a:pPr marL="0" lvl="0" indent="0" algn="ctr" rtl="1">
              <a:spcBef>
                <a:spcPts val="0"/>
              </a:spcBef>
              <a:spcAft>
                <a:spcPts val="0"/>
              </a:spcAft>
              <a:buNone/>
            </a:pPr>
            <a:endParaRPr sz="2400" dirty="0">
              <a:latin typeface="Mistral" panose="03090702030407020403" pitchFamily="66" charset="0"/>
              <a:cs typeface="B Nazanin" panose="00000400000000000000" pitchFamily="2" charset="-78"/>
            </a:endParaRPr>
          </a:p>
        </p:txBody>
      </p:sp>
      <p:sp>
        <p:nvSpPr>
          <p:cNvPr id="101" name="Google Shape;1158;p28">
            <a:extLst>
              <a:ext uri="{FF2B5EF4-FFF2-40B4-BE49-F238E27FC236}">
                <a16:creationId xmlns:a16="http://schemas.microsoft.com/office/drawing/2014/main" id="{6520BCCF-80C1-4AFB-94EA-3BC4FFBC0280}"/>
              </a:ext>
            </a:extLst>
          </p:cNvPr>
          <p:cNvSpPr txBox="1"/>
          <p:nvPr/>
        </p:nvSpPr>
        <p:spPr>
          <a:xfrm>
            <a:off x="2758767" y="2580532"/>
            <a:ext cx="1495351" cy="531000"/>
          </a:xfrm>
          <a:prstGeom prst="rect">
            <a:avLst/>
          </a:prstGeom>
          <a:noFill/>
          <a:ln>
            <a:noFill/>
          </a:ln>
        </p:spPr>
        <p:txBody>
          <a:bodyPr spcFirstLastPara="1" wrap="square" lIns="91425" tIns="91425" rIns="91425" bIns="91425" anchor="ctr" anchorCtr="0">
            <a:noAutofit/>
          </a:bodyPr>
          <a:lstStyle/>
          <a:p>
            <a:pPr lvl="0" algn="r" rtl="1"/>
            <a:r>
              <a:rPr lang="fa-IR" sz="2400" dirty="0">
                <a:cs typeface="B Nazanin" panose="00000400000000000000" pitchFamily="2" charset="-78"/>
                <a:sym typeface="Wingdings" panose="05000000000000000000" pitchFamily="2" charset="2"/>
              </a:rPr>
              <a:t>0/0001</a:t>
            </a:r>
            <a:endParaRPr sz="2400" dirty="0">
              <a:solidFill>
                <a:schemeClr val="dk1"/>
              </a:solidFill>
              <a:latin typeface="Calibri" panose="020F0502020204030204" pitchFamily="34" charset="0"/>
              <a:ea typeface="Arvo"/>
              <a:cs typeface="B Nazanin" panose="00000400000000000000" pitchFamily="2" charset="-78"/>
              <a:sym typeface="Arvo"/>
            </a:endParaRPr>
          </a:p>
        </p:txBody>
      </p:sp>
      <p:sp>
        <p:nvSpPr>
          <p:cNvPr id="102" name="Google Shape;881;p30">
            <a:extLst>
              <a:ext uri="{FF2B5EF4-FFF2-40B4-BE49-F238E27FC236}">
                <a16:creationId xmlns:a16="http://schemas.microsoft.com/office/drawing/2014/main" id="{05C08C4A-E516-4192-A146-C6EA451873B5}"/>
              </a:ext>
            </a:extLst>
          </p:cNvPr>
          <p:cNvSpPr txBox="1"/>
          <p:nvPr/>
        </p:nvSpPr>
        <p:spPr>
          <a:xfrm>
            <a:off x="2916493" y="1537072"/>
            <a:ext cx="820808" cy="45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a-IR" dirty="0">
                <a:solidFill>
                  <a:schemeClr val="tx1"/>
                </a:solidFill>
                <a:latin typeface="Times New Roman" panose="02020603050405020304" pitchFamily="18" charset="0"/>
                <a:ea typeface="Barlow Condensed SemiBold"/>
                <a:cs typeface="B Nazanin" panose="00000400000000000000" pitchFamily="2" charset="-78"/>
                <a:sym typeface="Barlow Condensed SemiBold"/>
              </a:rPr>
              <a:t>نرخ یادگیری</a:t>
            </a:r>
            <a:endParaRPr dirty="0">
              <a:solidFill>
                <a:schemeClr val="tx1"/>
              </a:solidFill>
              <a:latin typeface="Times New Roman" panose="02020603050405020304" pitchFamily="18" charset="0"/>
              <a:ea typeface="Barlow Condensed SemiBold"/>
              <a:cs typeface="B Nazanin" panose="00000400000000000000" pitchFamily="2" charset="-78"/>
              <a:sym typeface="Barlow Condensed SemiBold"/>
            </a:endParaRPr>
          </a:p>
        </p:txBody>
      </p:sp>
      <p:sp>
        <p:nvSpPr>
          <p:cNvPr id="104" name="Google Shape;881;p30">
            <a:extLst>
              <a:ext uri="{FF2B5EF4-FFF2-40B4-BE49-F238E27FC236}">
                <a16:creationId xmlns:a16="http://schemas.microsoft.com/office/drawing/2014/main" id="{1D137DCE-EB6A-495F-9AD9-07D533918FCF}"/>
              </a:ext>
            </a:extLst>
          </p:cNvPr>
          <p:cNvSpPr txBox="1"/>
          <p:nvPr/>
        </p:nvSpPr>
        <p:spPr>
          <a:xfrm>
            <a:off x="4778958" y="2597134"/>
            <a:ext cx="898198" cy="45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a-IR" sz="1600" dirty="0">
                <a:solidFill>
                  <a:schemeClr val="tx1"/>
                </a:solidFill>
                <a:latin typeface="Times New Roman" panose="02020603050405020304" pitchFamily="18" charset="0"/>
                <a:ea typeface="Barlow Condensed SemiBold"/>
                <a:cs typeface="B Nazanin" panose="00000400000000000000" pitchFamily="2" charset="-78"/>
                <a:sym typeface="Barlow Condensed SemiBold"/>
              </a:rPr>
              <a:t>نرخ یادگیری اولیه</a:t>
            </a:r>
            <a:endParaRPr sz="1600" dirty="0">
              <a:solidFill>
                <a:schemeClr val="tx1"/>
              </a:solidFill>
              <a:latin typeface="Times New Roman" panose="02020603050405020304" pitchFamily="18" charset="0"/>
              <a:ea typeface="Barlow Condensed SemiBold"/>
              <a:cs typeface="B Nazanin" panose="00000400000000000000" pitchFamily="2" charset="-78"/>
              <a:sym typeface="Barlow Condensed SemiBold"/>
            </a:endParaRPr>
          </a:p>
        </p:txBody>
      </p:sp>
      <p:sp>
        <p:nvSpPr>
          <p:cNvPr id="107" name="TextBox 106">
            <a:extLst>
              <a:ext uri="{FF2B5EF4-FFF2-40B4-BE49-F238E27FC236}">
                <a16:creationId xmlns:a16="http://schemas.microsoft.com/office/drawing/2014/main" id="{DF3FEB12-DA17-4F1C-BED2-5C0F7BF71A45}"/>
              </a:ext>
            </a:extLst>
          </p:cNvPr>
          <p:cNvSpPr txBox="1"/>
          <p:nvPr/>
        </p:nvSpPr>
        <p:spPr>
          <a:xfrm>
            <a:off x="9115022" y="3650327"/>
            <a:ext cx="2288779" cy="369332"/>
          </a:xfrm>
          <a:prstGeom prst="rect">
            <a:avLst/>
          </a:prstGeom>
          <a:noFill/>
        </p:spPr>
        <p:txBody>
          <a:bodyPr wrap="square">
            <a:spAutoFit/>
          </a:bodyPr>
          <a:lstStyle/>
          <a:p>
            <a:r>
              <a:rPr lang="en-US" dirty="0">
                <a:cs typeface="+mj-cs"/>
                <a:sym typeface="Wingdings" panose="05000000000000000000" pitchFamily="2" charset="2"/>
              </a:rPr>
              <a:t>Binary </a:t>
            </a:r>
            <a:r>
              <a:rPr lang="en-US" dirty="0" err="1">
                <a:cs typeface="+mj-cs"/>
                <a:sym typeface="Wingdings" panose="05000000000000000000" pitchFamily="2" charset="2"/>
              </a:rPr>
              <a:t>crossentropy</a:t>
            </a:r>
            <a:endParaRPr lang="fa-IR" dirty="0">
              <a:cs typeface="+mj-cs"/>
            </a:endParaRPr>
          </a:p>
        </p:txBody>
      </p:sp>
      <p:sp>
        <p:nvSpPr>
          <p:cNvPr id="108" name="TextBox 107">
            <a:extLst>
              <a:ext uri="{FF2B5EF4-FFF2-40B4-BE49-F238E27FC236}">
                <a16:creationId xmlns:a16="http://schemas.microsoft.com/office/drawing/2014/main" id="{53611090-7901-40D8-B8DD-9D5CECE3607B}"/>
              </a:ext>
            </a:extLst>
          </p:cNvPr>
          <p:cNvSpPr txBox="1"/>
          <p:nvPr/>
        </p:nvSpPr>
        <p:spPr>
          <a:xfrm>
            <a:off x="8509359" y="4727062"/>
            <a:ext cx="654544" cy="461665"/>
          </a:xfrm>
          <a:prstGeom prst="rect">
            <a:avLst/>
          </a:prstGeom>
          <a:noFill/>
        </p:spPr>
        <p:txBody>
          <a:bodyPr wrap="square">
            <a:spAutoFit/>
          </a:bodyPr>
          <a:lstStyle/>
          <a:p>
            <a:pPr algn="r" rtl="1"/>
            <a:r>
              <a:rPr lang="fa-IR" sz="2400" dirty="0">
                <a:cs typeface="B Nazanin" panose="00000400000000000000" pitchFamily="2" charset="-78"/>
                <a:sym typeface="Wingdings" panose="05000000000000000000" pitchFamily="2" charset="2"/>
              </a:rPr>
              <a:t>آدام</a:t>
            </a:r>
          </a:p>
        </p:txBody>
      </p:sp>
      <p:sp>
        <p:nvSpPr>
          <p:cNvPr id="109" name="TextBox 108">
            <a:extLst>
              <a:ext uri="{FF2B5EF4-FFF2-40B4-BE49-F238E27FC236}">
                <a16:creationId xmlns:a16="http://schemas.microsoft.com/office/drawing/2014/main" id="{62AF15A0-5C93-421E-9201-24D37D6988E4}"/>
              </a:ext>
            </a:extLst>
          </p:cNvPr>
          <p:cNvSpPr txBox="1"/>
          <p:nvPr/>
        </p:nvSpPr>
        <p:spPr>
          <a:xfrm>
            <a:off x="4054482" y="1524992"/>
            <a:ext cx="2691757" cy="430887"/>
          </a:xfrm>
          <a:prstGeom prst="rect">
            <a:avLst/>
          </a:prstGeom>
          <a:noFill/>
        </p:spPr>
        <p:txBody>
          <a:bodyPr wrap="square">
            <a:spAutoFit/>
          </a:bodyPr>
          <a:lstStyle/>
          <a:p>
            <a:pPr algn="r" rtl="1"/>
            <a:r>
              <a:rPr lang="fa-IR" sz="2200" dirty="0">
                <a:cs typeface="B Nazanin" panose="00000400000000000000" pitchFamily="2" charset="-78"/>
                <a:sym typeface="Wingdings" panose="05000000000000000000" pitchFamily="2" charset="2"/>
              </a:rPr>
              <a:t>زمان‌بند نزول مبتنی بر زمان</a:t>
            </a:r>
            <a:endParaRPr lang="fa-IR" sz="2200" dirty="0"/>
          </a:p>
        </p:txBody>
      </p:sp>
      <p:sp>
        <p:nvSpPr>
          <p:cNvPr id="12" name="Rectangle 11">
            <a:extLst>
              <a:ext uri="{FF2B5EF4-FFF2-40B4-BE49-F238E27FC236}">
                <a16:creationId xmlns:a16="http://schemas.microsoft.com/office/drawing/2014/main" id="{DEB91DCE-9B33-45DA-A0F5-3ED2AC79839D}"/>
              </a:ext>
            </a:extLst>
          </p:cNvPr>
          <p:cNvSpPr/>
          <p:nvPr/>
        </p:nvSpPr>
        <p:spPr>
          <a:xfrm>
            <a:off x="4034223" y="4251929"/>
            <a:ext cx="2057400" cy="13685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dirty="0"/>
          </a:p>
        </p:txBody>
      </p:sp>
      <p:sp>
        <p:nvSpPr>
          <p:cNvPr id="111" name="Rectangle 110">
            <a:extLst>
              <a:ext uri="{FF2B5EF4-FFF2-40B4-BE49-F238E27FC236}">
                <a16:creationId xmlns:a16="http://schemas.microsoft.com/office/drawing/2014/main" id="{84923991-FE30-4160-A46C-B172AD8047D9}"/>
              </a:ext>
            </a:extLst>
          </p:cNvPr>
          <p:cNvSpPr/>
          <p:nvPr/>
        </p:nvSpPr>
        <p:spPr>
          <a:xfrm>
            <a:off x="4511410" y="3248102"/>
            <a:ext cx="404444" cy="3995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dirty="0"/>
          </a:p>
        </p:txBody>
      </p:sp>
      <p:pic>
        <p:nvPicPr>
          <p:cNvPr id="110" name="Picture 109">
            <a:extLst>
              <a:ext uri="{FF2B5EF4-FFF2-40B4-BE49-F238E27FC236}">
                <a16:creationId xmlns:a16="http://schemas.microsoft.com/office/drawing/2014/main" id="{6CD1F0D4-38C7-4A55-BF70-C788B965655A}"/>
              </a:ext>
            </a:extLst>
          </p:cNvPr>
          <p:cNvPicPr>
            <a:picLocks noChangeAspect="1"/>
          </p:cNvPicPr>
          <p:nvPr/>
        </p:nvPicPr>
        <p:blipFill>
          <a:blip r:embed="rId3"/>
          <a:stretch>
            <a:fillRect/>
          </a:stretch>
        </p:blipFill>
        <p:spPr>
          <a:xfrm>
            <a:off x="545546" y="3248193"/>
            <a:ext cx="4078827" cy="2654571"/>
          </a:xfrm>
          <a:prstGeom prst="rect">
            <a:avLst/>
          </a:prstGeom>
        </p:spPr>
      </p:pic>
    </p:spTree>
    <p:extLst>
      <p:ext uri="{BB962C8B-B14F-4D97-AF65-F5344CB8AC3E}">
        <p14:creationId xmlns:p14="http://schemas.microsoft.com/office/powerpoint/2010/main" val="2954766109"/>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8" name="Parallelogram 77"/>
          <p:cNvSpPr/>
          <p:nvPr/>
        </p:nvSpPr>
        <p:spPr>
          <a:xfrm>
            <a:off x="-345440" y="6350000"/>
            <a:ext cx="1432560" cy="508000"/>
          </a:xfrm>
          <a:prstGeom prst="parallelogram">
            <a:avLst>
              <a:gd name="adj" fmla="val 47000"/>
            </a:avLst>
          </a:prstGeom>
          <a:solidFill>
            <a:srgbClr val="FFEDE1"/>
          </a:solidFill>
          <a:ln>
            <a:solidFill>
              <a:srgbClr val="FFED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B Nazanin" panose="00000400000000000000" pitchFamily="2" charset="-78"/>
            </a:endParaRPr>
          </a:p>
        </p:txBody>
      </p:sp>
      <p:sp>
        <p:nvSpPr>
          <p:cNvPr id="79" name="Parallelogram 78"/>
          <p:cNvSpPr/>
          <p:nvPr/>
        </p:nvSpPr>
        <p:spPr>
          <a:xfrm>
            <a:off x="-254000" y="6451600"/>
            <a:ext cx="1539240" cy="264160"/>
          </a:xfrm>
          <a:prstGeom prst="parallelogram">
            <a:avLst/>
          </a:prstGeom>
          <a:solidFill>
            <a:srgbClr val="B5838D"/>
          </a:solidFill>
          <a:ln>
            <a:solidFill>
              <a:srgbClr val="B583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a-IR" dirty="0">
                <a:solidFill>
                  <a:schemeClr val="tx1"/>
                </a:solidFill>
                <a:cs typeface="B Nazanin" panose="00000400000000000000" pitchFamily="2" charset="-78"/>
              </a:rPr>
              <a:t>15/31</a:t>
            </a:r>
            <a:endParaRPr lang="en-US" dirty="0">
              <a:solidFill>
                <a:schemeClr val="tx1"/>
              </a:solidFill>
              <a:cs typeface="B Nazanin" panose="00000400000000000000" pitchFamily="2" charset="-78"/>
            </a:endParaRPr>
          </a:p>
        </p:txBody>
      </p:sp>
      <p:sp>
        <p:nvSpPr>
          <p:cNvPr id="34" name="Flowchart: Manual Input 33"/>
          <p:cNvSpPr/>
          <p:nvPr/>
        </p:nvSpPr>
        <p:spPr>
          <a:xfrm rot="16200000">
            <a:off x="7097565" y="-4065142"/>
            <a:ext cx="1055033" cy="9133841"/>
          </a:xfrm>
          <a:prstGeom prst="flowChartManualInput">
            <a:avLst/>
          </a:prstGeom>
          <a:solidFill>
            <a:srgbClr val="828F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B Nazanin" panose="00000400000000000000" pitchFamily="2" charset="-78"/>
            </a:endParaRPr>
          </a:p>
        </p:txBody>
      </p:sp>
      <p:sp>
        <p:nvSpPr>
          <p:cNvPr id="38" name="Rectangle 37"/>
          <p:cNvSpPr/>
          <p:nvPr/>
        </p:nvSpPr>
        <p:spPr>
          <a:xfrm>
            <a:off x="2407920" y="135808"/>
            <a:ext cx="9784080" cy="685643"/>
          </a:xfrm>
          <a:prstGeom prst="rect">
            <a:avLst/>
          </a:prstGeom>
          <a:solidFill>
            <a:srgbClr val="FFED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rtl="1"/>
            <a:r>
              <a:rPr lang="fa-IR" sz="4000" dirty="0">
                <a:solidFill>
                  <a:schemeClr val="tx1"/>
                </a:solidFill>
                <a:cs typeface="B Nazanin" panose="00000400000000000000" pitchFamily="2" charset="-78"/>
              </a:rPr>
              <a:t>	ابرپارامتر‌ها</a:t>
            </a:r>
            <a:endParaRPr lang="en-US" sz="4000" dirty="0">
              <a:solidFill>
                <a:schemeClr val="tx1"/>
              </a:solidFill>
              <a:cs typeface="B Nazanin" panose="00000400000000000000" pitchFamily="2" charset="-78"/>
            </a:endParaRPr>
          </a:p>
        </p:txBody>
      </p:sp>
      <p:sp>
        <p:nvSpPr>
          <p:cNvPr id="54" name="Flowchart: Connector 53">
            <a:extLst>
              <a:ext uri="{FF2B5EF4-FFF2-40B4-BE49-F238E27FC236}">
                <a16:creationId xmlns:a16="http://schemas.microsoft.com/office/drawing/2014/main" id="{3B048D29-D07E-4377-AF2B-2752562EC6B4}"/>
              </a:ext>
            </a:extLst>
          </p:cNvPr>
          <p:cNvSpPr/>
          <p:nvPr/>
        </p:nvSpPr>
        <p:spPr>
          <a:xfrm>
            <a:off x="4516063" y="6134406"/>
            <a:ext cx="269946" cy="284979"/>
          </a:xfrm>
          <a:prstGeom prst="flowChartConnector">
            <a:avLst/>
          </a:prstGeom>
          <a:solidFill>
            <a:srgbClr val="828F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cs typeface="B Nazanin" panose="00000400000000000000" pitchFamily="2" charset="-78"/>
            </a:endParaRPr>
          </a:p>
        </p:txBody>
      </p:sp>
      <p:sp>
        <p:nvSpPr>
          <p:cNvPr id="55" name="Flowchart: Connector 54">
            <a:extLst>
              <a:ext uri="{FF2B5EF4-FFF2-40B4-BE49-F238E27FC236}">
                <a16:creationId xmlns:a16="http://schemas.microsoft.com/office/drawing/2014/main" id="{CD85DB92-8BC2-4271-9BA7-9DBEF30E3A84}"/>
              </a:ext>
            </a:extLst>
          </p:cNvPr>
          <p:cNvSpPr/>
          <p:nvPr/>
        </p:nvSpPr>
        <p:spPr>
          <a:xfrm>
            <a:off x="11762949" y="6126807"/>
            <a:ext cx="269946" cy="284979"/>
          </a:xfrm>
          <a:prstGeom prst="flowChartConnector">
            <a:avLst/>
          </a:prstGeom>
          <a:solidFill>
            <a:srgbClr val="828F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cs typeface="B Nazanin" panose="00000400000000000000" pitchFamily="2" charset="-78"/>
            </a:endParaRPr>
          </a:p>
        </p:txBody>
      </p:sp>
      <p:cxnSp>
        <p:nvCxnSpPr>
          <p:cNvPr id="56" name="Straight Connector 55">
            <a:extLst>
              <a:ext uri="{FF2B5EF4-FFF2-40B4-BE49-F238E27FC236}">
                <a16:creationId xmlns:a16="http://schemas.microsoft.com/office/drawing/2014/main" id="{59067910-03E3-48B4-8415-91504B3E1430}"/>
              </a:ext>
            </a:extLst>
          </p:cNvPr>
          <p:cNvCxnSpPr>
            <a:stCxn id="54" idx="6"/>
            <a:endCxn id="55" idx="2"/>
          </p:cNvCxnSpPr>
          <p:nvPr/>
        </p:nvCxnSpPr>
        <p:spPr>
          <a:xfrm flipV="1">
            <a:off x="4786009" y="6269297"/>
            <a:ext cx="6976940" cy="7599"/>
          </a:xfrm>
          <a:prstGeom prst="line">
            <a:avLst/>
          </a:prstGeom>
          <a:ln w="57150">
            <a:solidFill>
              <a:srgbClr val="828FA6"/>
            </a:solidFill>
          </a:ln>
        </p:spPr>
        <p:style>
          <a:lnRef idx="1">
            <a:schemeClr val="accent1"/>
          </a:lnRef>
          <a:fillRef idx="0">
            <a:schemeClr val="accent1"/>
          </a:fillRef>
          <a:effectRef idx="0">
            <a:schemeClr val="accent1"/>
          </a:effectRef>
          <a:fontRef idx="minor">
            <a:schemeClr val="tx1"/>
          </a:fontRef>
        </p:style>
      </p:cxnSp>
      <p:sp>
        <p:nvSpPr>
          <p:cNvPr id="57" name="Flowchart: Connector 56">
            <a:extLst>
              <a:ext uri="{FF2B5EF4-FFF2-40B4-BE49-F238E27FC236}">
                <a16:creationId xmlns:a16="http://schemas.microsoft.com/office/drawing/2014/main" id="{C710D54B-04E1-4C82-9324-AF8DEE4730EE}"/>
              </a:ext>
            </a:extLst>
          </p:cNvPr>
          <p:cNvSpPr/>
          <p:nvPr/>
        </p:nvSpPr>
        <p:spPr>
          <a:xfrm>
            <a:off x="10673994" y="5801852"/>
            <a:ext cx="993916" cy="934890"/>
          </a:xfrm>
          <a:prstGeom prst="flowChartConnector">
            <a:avLst/>
          </a:prstGeom>
          <a:solidFill>
            <a:srgbClr val="FFFFFF"/>
          </a:solidFill>
          <a:ln w="28575">
            <a:solidFill>
              <a:srgbClr val="E8C2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a-IR" sz="1400" dirty="0">
                <a:solidFill>
                  <a:srgbClr val="212121"/>
                </a:solidFill>
                <a:cs typeface="B Nazanin" panose="00000400000000000000" pitchFamily="2" charset="-78"/>
              </a:rPr>
              <a:t>مقدمه</a:t>
            </a:r>
            <a:endParaRPr lang="en-US" sz="1400" dirty="0">
              <a:solidFill>
                <a:srgbClr val="212121"/>
              </a:solidFill>
              <a:cs typeface="B Nazanin" panose="00000400000000000000" pitchFamily="2" charset="-78"/>
            </a:endParaRPr>
          </a:p>
        </p:txBody>
      </p:sp>
      <p:sp>
        <p:nvSpPr>
          <p:cNvPr id="58" name="Flowchart: Connector 57">
            <a:extLst>
              <a:ext uri="{FF2B5EF4-FFF2-40B4-BE49-F238E27FC236}">
                <a16:creationId xmlns:a16="http://schemas.microsoft.com/office/drawing/2014/main" id="{605A9779-11A5-4F9F-ACCB-AEE46AE9BAF7}"/>
              </a:ext>
            </a:extLst>
          </p:cNvPr>
          <p:cNvSpPr/>
          <p:nvPr/>
        </p:nvSpPr>
        <p:spPr>
          <a:xfrm>
            <a:off x="9546898" y="5809451"/>
            <a:ext cx="993916" cy="934890"/>
          </a:xfrm>
          <a:prstGeom prst="flowChartConnector">
            <a:avLst/>
          </a:prstGeom>
          <a:solidFill>
            <a:srgbClr val="FFFFFF"/>
          </a:solidFill>
          <a:ln w="28575">
            <a:solidFill>
              <a:srgbClr val="E8C2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212121"/>
              </a:solidFill>
              <a:cs typeface="B Nazanin" panose="00000400000000000000" pitchFamily="2" charset="-78"/>
            </a:endParaRPr>
          </a:p>
        </p:txBody>
      </p:sp>
      <p:sp>
        <p:nvSpPr>
          <p:cNvPr id="59" name="Flowchart: Connector 58">
            <a:extLst>
              <a:ext uri="{FF2B5EF4-FFF2-40B4-BE49-F238E27FC236}">
                <a16:creationId xmlns:a16="http://schemas.microsoft.com/office/drawing/2014/main" id="{698F8C42-C52F-41D1-9306-30420182BFF1}"/>
              </a:ext>
            </a:extLst>
          </p:cNvPr>
          <p:cNvSpPr/>
          <p:nvPr/>
        </p:nvSpPr>
        <p:spPr>
          <a:xfrm>
            <a:off x="8400556" y="5801851"/>
            <a:ext cx="993916" cy="934890"/>
          </a:xfrm>
          <a:prstGeom prst="flowChartConnector">
            <a:avLst/>
          </a:prstGeom>
          <a:solidFill>
            <a:srgbClr val="FFFFFF"/>
          </a:solidFill>
          <a:ln w="28575">
            <a:solidFill>
              <a:srgbClr val="E8C2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a-IR" sz="1200" dirty="0">
              <a:solidFill>
                <a:srgbClr val="212121"/>
              </a:solidFill>
              <a:cs typeface="B Nazanin" panose="00000400000000000000" pitchFamily="2" charset="-78"/>
            </a:endParaRPr>
          </a:p>
        </p:txBody>
      </p:sp>
      <p:sp>
        <p:nvSpPr>
          <p:cNvPr id="60" name="Flowchart: Connector 59">
            <a:extLst>
              <a:ext uri="{FF2B5EF4-FFF2-40B4-BE49-F238E27FC236}">
                <a16:creationId xmlns:a16="http://schemas.microsoft.com/office/drawing/2014/main" id="{59CF8786-D8F6-4EEA-8DEB-4BE6BFBBB571}"/>
              </a:ext>
            </a:extLst>
          </p:cNvPr>
          <p:cNvSpPr/>
          <p:nvPr/>
        </p:nvSpPr>
        <p:spPr>
          <a:xfrm>
            <a:off x="7248278" y="5801851"/>
            <a:ext cx="993916" cy="934890"/>
          </a:xfrm>
          <a:prstGeom prst="flowChartConnector">
            <a:avLst/>
          </a:prstGeom>
          <a:solidFill>
            <a:srgbClr val="FFFFFF"/>
          </a:solidFill>
          <a:ln w="28575">
            <a:solidFill>
              <a:srgbClr val="E8C2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endParaRPr lang="en-US" sz="1400" dirty="0">
              <a:solidFill>
                <a:srgbClr val="212121"/>
              </a:solidFill>
              <a:cs typeface="B Nazanin" panose="00000400000000000000" pitchFamily="2" charset="-78"/>
            </a:endParaRPr>
          </a:p>
        </p:txBody>
      </p:sp>
      <p:sp>
        <p:nvSpPr>
          <p:cNvPr id="61" name="Flowchart: Connector 60">
            <a:extLst>
              <a:ext uri="{FF2B5EF4-FFF2-40B4-BE49-F238E27FC236}">
                <a16:creationId xmlns:a16="http://schemas.microsoft.com/office/drawing/2014/main" id="{53AA1A91-3EEC-4348-8DBE-A2BB7E880B7A}"/>
              </a:ext>
            </a:extLst>
          </p:cNvPr>
          <p:cNvSpPr/>
          <p:nvPr/>
        </p:nvSpPr>
        <p:spPr>
          <a:xfrm>
            <a:off x="6096000" y="5812314"/>
            <a:ext cx="993916" cy="934890"/>
          </a:xfrm>
          <a:prstGeom prst="flowChartConnector">
            <a:avLst/>
          </a:prstGeom>
          <a:solidFill>
            <a:srgbClr val="FFFFFF"/>
          </a:solidFill>
          <a:ln w="28575">
            <a:solidFill>
              <a:srgbClr val="E8C2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212121"/>
              </a:solidFill>
              <a:cs typeface="B Nazanin" panose="00000400000000000000" pitchFamily="2" charset="-78"/>
            </a:endParaRPr>
          </a:p>
        </p:txBody>
      </p:sp>
      <p:sp>
        <p:nvSpPr>
          <p:cNvPr id="62" name="Flowchart: Connector 61">
            <a:extLst>
              <a:ext uri="{FF2B5EF4-FFF2-40B4-BE49-F238E27FC236}">
                <a16:creationId xmlns:a16="http://schemas.microsoft.com/office/drawing/2014/main" id="{46783FF3-3C76-40BF-A07B-F447C92CD5C6}"/>
              </a:ext>
            </a:extLst>
          </p:cNvPr>
          <p:cNvSpPr/>
          <p:nvPr/>
        </p:nvSpPr>
        <p:spPr>
          <a:xfrm>
            <a:off x="4959281" y="5813679"/>
            <a:ext cx="993916" cy="934890"/>
          </a:xfrm>
          <a:prstGeom prst="flowChartConnector">
            <a:avLst/>
          </a:prstGeom>
          <a:solidFill>
            <a:srgbClr val="FFFFFF"/>
          </a:solidFill>
          <a:ln w="28575">
            <a:solidFill>
              <a:srgbClr val="E8C2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a-IR" sz="1400" dirty="0">
              <a:solidFill>
                <a:srgbClr val="212121"/>
              </a:solidFill>
              <a:cs typeface="B Nazanin" panose="00000400000000000000" pitchFamily="2" charset="-78"/>
            </a:endParaRPr>
          </a:p>
        </p:txBody>
      </p:sp>
      <p:sp>
        <p:nvSpPr>
          <p:cNvPr id="63" name="TextBox 62">
            <a:extLst>
              <a:ext uri="{FF2B5EF4-FFF2-40B4-BE49-F238E27FC236}">
                <a16:creationId xmlns:a16="http://schemas.microsoft.com/office/drawing/2014/main" id="{0761316B-14F9-45AA-B8CA-CA013F6996FB}"/>
              </a:ext>
            </a:extLst>
          </p:cNvPr>
          <p:cNvSpPr txBox="1"/>
          <p:nvPr/>
        </p:nvSpPr>
        <p:spPr>
          <a:xfrm>
            <a:off x="9610493" y="6007686"/>
            <a:ext cx="857314" cy="523220"/>
          </a:xfrm>
          <a:prstGeom prst="rect">
            <a:avLst/>
          </a:prstGeom>
          <a:noFill/>
        </p:spPr>
        <p:txBody>
          <a:bodyPr wrap="square" rtlCol="1">
            <a:spAutoFit/>
          </a:bodyPr>
          <a:lstStyle/>
          <a:p>
            <a:pPr algn="ctr" rtl="1"/>
            <a:r>
              <a:rPr lang="fa-IR" sz="1400" dirty="0">
                <a:solidFill>
                  <a:srgbClr val="212121"/>
                </a:solidFill>
                <a:cs typeface="B Nazanin" panose="00000400000000000000" pitchFamily="2" charset="-78"/>
              </a:rPr>
              <a:t>روش‌ها و الگوریتم‌ها</a:t>
            </a:r>
            <a:endParaRPr lang="en-US" sz="1400" dirty="0">
              <a:solidFill>
                <a:srgbClr val="212121"/>
              </a:solidFill>
              <a:cs typeface="B Nazanin" panose="00000400000000000000" pitchFamily="2" charset="-78"/>
            </a:endParaRPr>
          </a:p>
        </p:txBody>
      </p:sp>
      <p:sp>
        <p:nvSpPr>
          <p:cNvPr id="64" name="TextBox 63">
            <a:extLst>
              <a:ext uri="{FF2B5EF4-FFF2-40B4-BE49-F238E27FC236}">
                <a16:creationId xmlns:a16="http://schemas.microsoft.com/office/drawing/2014/main" id="{E11EAF5F-0919-4D36-8859-C7EB02300C17}"/>
              </a:ext>
            </a:extLst>
          </p:cNvPr>
          <p:cNvSpPr txBox="1"/>
          <p:nvPr/>
        </p:nvSpPr>
        <p:spPr>
          <a:xfrm>
            <a:off x="7359747" y="5998216"/>
            <a:ext cx="768157" cy="523220"/>
          </a:xfrm>
          <a:prstGeom prst="rect">
            <a:avLst/>
          </a:prstGeom>
          <a:noFill/>
        </p:spPr>
        <p:txBody>
          <a:bodyPr wrap="square" rtlCol="1">
            <a:spAutoFit/>
          </a:bodyPr>
          <a:lstStyle/>
          <a:p>
            <a:pPr algn="ctr" rtl="1"/>
            <a:r>
              <a:rPr lang="fa-IR" sz="1400" dirty="0">
                <a:solidFill>
                  <a:srgbClr val="212121"/>
                </a:solidFill>
                <a:cs typeface="B Nazanin" panose="00000400000000000000" pitchFamily="2" charset="-78"/>
              </a:rPr>
              <a:t>مدل شبکه عصبی</a:t>
            </a:r>
            <a:endParaRPr lang="en-US" sz="1400" dirty="0">
              <a:solidFill>
                <a:srgbClr val="212121"/>
              </a:solidFill>
              <a:cs typeface="B Nazanin" panose="00000400000000000000" pitchFamily="2" charset="-78"/>
            </a:endParaRPr>
          </a:p>
        </p:txBody>
      </p:sp>
      <p:sp>
        <p:nvSpPr>
          <p:cNvPr id="65" name="TextBox 64">
            <a:extLst>
              <a:ext uri="{FF2B5EF4-FFF2-40B4-BE49-F238E27FC236}">
                <a16:creationId xmlns:a16="http://schemas.microsoft.com/office/drawing/2014/main" id="{AC22EB03-1E7E-4E86-A81E-D5FB40546502}"/>
              </a:ext>
            </a:extLst>
          </p:cNvPr>
          <p:cNvSpPr txBox="1"/>
          <p:nvPr/>
        </p:nvSpPr>
        <p:spPr>
          <a:xfrm>
            <a:off x="6081090" y="5895160"/>
            <a:ext cx="1052410" cy="738664"/>
          </a:xfrm>
          <a:prstGeom prst="rect">
            <a:avLst/>
          </a:prstGeom>
          <a:noFill/>
        </p:spPr>
        <p:txBody>
          <a:bodyPr wrap="square" rtlCol="1">
            <a:spAutoFit/>
          </a:bodyPr>
          <a:lstStyle/>
          <a:p>
            <a:pPr algn="ctr" rtl="1"/>
            <a:r>
              <a:rPr lang="fa-IR" sz="1400" dirty="0">
                <a:solidFill>
                  <a:srgbClr val="212121"/>
                </a:solidFill>
                <a:cs typeface="B Nazanin" panose="00000400000000000000" pitchFamily="2" charset="-78"/>
              </a:rPr>
              <a:t>سیستم تشخیص خواب‌آلودگی</a:t>
            </a:r>
            <a:endParaRPr lang="en-US" sz="1400" dirty="0">
              <a:solidFill>
                <a:srgbClr val="212121"/>
              </a:solidFill>
              <a:cs typeface="B Nazanin" panose="00000400000000000000" pitchFamily="2" charset="-78"/>
            </a:endParaRPr>
          </a:p>
        </p:txBody>
      </p:sp>
      <p:sp>
        <p:nvSpPr>
          <p:cNvPr id="66" name="TextBox 65">
            <a:extLst>
              <a:ext uri="{FF2B5EF4-FFF2-40B4-BE49-F238E27FC236}">
                <a16:creationId xmlns:a16="http://schemas.microsoft.com/office/drawing/2014/main" id="{DA000F32-4758-4311-8228-AB53CC5EF7F8}"/>
              </a:ext>
            </a:extLst>
          </p:cNvPr>
          <p:cNvSpPr txBox="1"/>
          <p:nvPr/>
        </p:nvSpPr>
        <p:spPr>
          <a:xfrm>
            <a:off x="5070079" y="5890494"/>
            <a:ext cx="800328" cy="738664"/>
          </a:xfrm>
          <a:prstGeom prst="rect">
            <a:avLst/>
          </a:prstGeom>
          <a:noFill/>
        </p:spPr>
        <p:txBody>
          <a:bodyPr wrap="square" rtlCol="1">
            <a:spAutoFit/>
          </a:bodyPr>
          <a:lstStyle/>
          <a:p>
            <a:pPr algn="ctr"/>
            <a:r>
              <a:rPr lang="fa-IR" sz="1400" dirty="0">
                <a:solidFill>
                  <a:srgbClr val="212121"/>
                </a:solidFill>
                <a:cs typeface="B Nazanin" panose="00000400000000000000" pitchFamily="2" charset="-78"/>
              </a:rPr>
              <a:t>نتیجه‌گیری و پیشنهادات</a:t>
            </a:r>
          </a:p>
        </p:txBody>
      </p:sp>
      <p:sp>
        <p:nvSpPr>
          <p:cNvPr id="67" name="TextBox 66">
            <a:extLst>
              <a:ext uri="{FF2B5EF4-FFF2-40B4-BE49-F238E27FC236}">
                <a16:creationId xmlns:a16="http://schemas.microsoft.com/office/drawing/2014/main" id="{88CFD4E5-6853-4747-A4B3-8C54D418F259}"/>
              </a:ext>
            </a:extLst>
          </p:cNvPr>
          <p:cNvSpPr txBox="1"/>
          <p:nvPr/>
        </p:nvSpPr>
        <p:spPr>
          <a:xfrm>
            <a:off x="8487205" y="5907563"/>
            <a:ext cx="797754" cy="738664"/>
          </a:xfrm>
          <a:prstGeom prst="rect">
            <a:avLst/>
          </a:prstGeom>
          <a:noFill/>
        </p:spPr>
        <p:txBody>
          <a:bodyPr wrap="square" rtlCol="1">
            <a:spAutoFit/>
          </a:bodyPr>
          <a:lstStyle/>
          <a:p>
            <a:pPr algn="ctr" rtl="1"/>
            <a:r>
              <a:rPr lang="fa-IR" sz="1400" dirty="0">
                <a:solidFill>
                  <a:srgbClr val="212121"/>
                </a:solidFill>
                <a:cs typeface="B Nazanin" panose="00000400000000000000" pitchFamily="2" charset="-78"/>
              </a:rPr>
              <a:t>ابزارها و مجموعه داده</a:t>
            </a:r>
          </a:p>
        </p:txBody>
      </p:sp>
      <p:sp>
        <p:nvSpPr>
          <p:cNvPr id="68" name="Flowchart: Connector 67">
            <a:extLst>
              <a:ext uri="{FF2B5EF4-FFF2-40B4-BE49-F238E27FC236}">
                <a16:creationId xmlns:a16="http://schemas.microsoft.com/office/drawing/2014/main" id="{1BE7DF81-8BEF-40ED-91EE-CF6ABFE57A1E}"/>
              </a:ext>
            </a:extLst>
          </p:cNvPr>
          <p:cNvSpPr/>
          <p:nvPr/>
        </p:nvSpPr>
        <p:spPr>
          <a:xfrm>
            <a:off x="4516063" y="6134406"/>
            <a:ext cx="269946" cy="284979"/>
          </a:xfrm>
          <a:prstGeom prst="flowChartConnector">
            <a:avLst/>
          </a:prstGeom>
          <a:solidFill>
            <a:srgbClr val="828F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cs typeface="B Nazanin" panose="00000400000000000000" pitchFamily="2" charset="-78"/>
            </a:endParaRPr>
          </a:p>
        </p:txBody>
      </p:sp>
      <p:sp>
        <p:nvSpPr>
          <p:cNvPr id="73" name="Flowchart: Connector 72">
            <a:extLst>
              <a:ext uri="{FF2B5EF4-FFF2-40B4-BE49-F238E27FC236}">
                <a16:creationId xmlns:a16="http://schemas.microsoft.com/office/drawing/2014/main" id="{EF01D7B4-0077-4876-BFF0-76A67825848E}"/>
              </a:ext>
            </a:extLst>
          </p:cNvPr>
          <p:cNvSpPr/>
          <p:nvPr/>
        </p:nvSpPr>
        <p:spPr>
          <a:xfrm>
            <a:off x="11762949" y="6126807"/>
            <a:ext cx="269946" cy="284979"/>
          </a:xfrm>
          <a:prstGeom prst="flowChartConnector">
            <a:avLst/>
          </a:prstGeom>
          <a:solidFill>
            <a:srgbClr val="828F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cs typeface="B Nazanin" panose="00000400000000000000" pitchFamily="2" charset="-78"/>
            </a:endParaRPr>
          </a:p>
        </p:txBody>
      </p:sp>
      <p:cxnSp>
        <p:nvCxnSpPr>
          <p:cNvPr id="74" name="Straight Connector 73">
            <a:extLst>
              <a:ext uri="{FF2B5EF4-FFF2-40B4-BE49-F238E27FC236}">
                <a16:creationId xmlns:a16="http://schemas.microsoft.com/office/drawing/2014/main" id="{81DA0DC9-B8FE-4D3A-9BB0-BA4823B03343}"/>
              </a:ext>
            </a:extLst>
          </p:cNvPr>
          <p:cNvCxnSpPr>
            <a:stCxn id="68" idx="6"/>
            <a:endCxn id="73" idx="2"/>
          </p:cNvCxnSpPr>
          <p:nvPr/>
        </p:nvCxnSpPr>
        <p:spPr>
          <a:xfrm flipV="1">
            <a:off x="4786009" y="6269297"/>
            <a:ext cx="6976940" cy="7599"/>
          </a:xfrm>
          <a:prstGeom prst="line">
            <a:avLst/>
          </a:prstGeom>
          <a:ln w="57150">
            <a:solidFill>
              <a:srgbClr val="828FA6"/>
            </a:solidFill>
          </a:ln>
        </p:spPr>
        <p:style>
          <a:lnRef idx="1">
            <a:schemeClr val="accent1"/>
          </a:lnRef>
          <a:fillRef idx="0">
            <a:schemeClr val="accent1"/>
          </a:fillRef>
          <a:effectRef idx="0">
            <a:schemeClr val="accent1"/>
          </a:effectRef>
          <a:fontRef idx="minor">
            <a:schemeClr val="tx1"/>
          </a:fontRef>
        </p:style>
      </p:cxnSp>
      <p:sp>
        <p:nvSpPr>
          <p:cNvPr id="75" name="Flowchart: Connector 74">
            <a:extLst>
              <a:ext uri="{FF2B5EF4-FFF2-40B4-BE49-F238E27FC236}">
                <a16:creationId xmlns:a16="http://schemas.microsoft.com/office/drawing/2014/main" id="{89BDBB10-E3C2-42A5-83F6-0C3AE2166FAF}"/>
              </a:ext>
            </a:extLst>
          </p:cNvPr>
          <p:cNvSpPr/>
          <p:nvPr/>
        </p:nvSpPr>
        <p:spPr>
          <a:xfrm>
            <a:off x="10673994" y="5801852"/>
            <a:ext cx="993916" cy="934890"/>
          </a:xfrm>
          <a:prstGeom prst="flowChartConnector">
            <a:avLst/>
          </a:prstGeom>
          <a:solidFill>
            <a:srgbClr val="FFFFFF"/>
          </a:solidFill>
          <a:ln w="28575">
            <a:solidFill>
              <a:srgbClr val="E8C2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a-IR" sz="1400" dirty="0">
                <a:solidFill>
                  <a:srgbClr val="212121"/>
                </a:solidFill>
                <a:cs typeface="B Nazanin" panose="00000400000000000000" pitchFamily="2" charset="-78"/>
              </a:rPr>
              <a:t>مقدمه</a:t>
            </a:r>
            <a:endParaRPr lang="en-US" sz="1400" dirty="0">
              <a:solidFill>
                <a:srgbClr val="212121"/>
              </a:solidFill>
              <a:cs typeface="B Nazanin" panose="00000400000000000000" pitchFamily="2" charset="-78"/>
            </a:endParaRPr>
          </a:p>
        </p:txBody>
      </p:sp>
      <p:sp>
        <p:nvSpPr>
          <p:cNvPr id="76" name="Flowchart: Connector 75">
            <a:extLst>
              <a:ext uri="{FF2B5EF4-FFF2-40B4-BE49-F238E27FC236}">
                <a16:creationId xmlns:a16="http://schemas.microsoft.com/office/drawing/2014/main" id="{C235E524-E416-4416-9D2C-18D18BBFC4E4}"/>
              </a:ext>
            </a:extLst>
          </p:cNvPr>
          <p:cNvSpPr/>
          <p:nvPr/>
        </p:nvSpPr>
        <p:spPr>
          <a:xfrm>
            <a:off x="9546898" y="5809451"/>
            <a:ext cx="993916" cy="934890"/>
          </a:xfrm>
          <a:prstGeom prst="flowChartConnector">
            <a:avLst/>
          </a:prstGeom>
          <a:solidFill>
            <a:srgbClr val="FFFFFF"/>
          </a:solidFill>
          <a:ln w="28575">
            <a:solidFill>
              <a:srgbClr val="E8C2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212121"/>
              </a:solidFill>
              <a:cs typeface="B Nazanin" panose="00000400000000000000" pitchFamily="2" charset="-78"/>
            </a:endParaRPr>
          </a:p>
        </p:txBody>
      </p:sp>
      <p:sp>
        <p:nvSpPr>
          <p:cNvPr id="77" name="Flowchart: Connector 76">
            <a:extLst>
              <a:ext uri="{FF2B5EF4-FFF2-40B4-BE49-F238E27FC236}">
                <a16:creationId xmlns:a16="http://schemas.microsoft.com/office/drawing/2014/main" id="{66E91D58-6B72-479D-A8D7-33FDD1CB2EB8}"/>
              </a:ext>
            </a:extLst>
          </p:cNvPr>
          <p:cNvSpPr/>
          <p:nvPr/>
        </p:nvSpPr>
        <p:spPr>
          <a:xfrm>
            <a:off x="8400556" y="5801851"/>
            <a:ext cx="993916" cy="934890"/>
          </a:xfrm>
          <a:prstGeom prst="flowChartConnector">
            <a:avLst/>
          </a:prstGeom>
          <a:solidFill>
            <a:schemeClr val="bg1"/>
          </a:solidFill>
          <a:ln w="28575">
            <a:solidFill>
              <a:srgbClr val="E8C2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a-IR" sz="1200" dirty="0">
              <a:solidFill>
                <a:srgbClr val="212121"/>
              </a:solidFill>
              <a:cs typeface="B Nazanin" panose="00000400000000000000" pitchFamily="2" charset="-78"/>
            </a:endParaRPr>
          </a:p>
        </p:txBody>
      </p:sp>
      <p:sp>
        <p:nvSpPr>
          <p:cNvPr id="80" name="Flowchart: Connector 79">
            <a:extLst>
              <a:ext uri="{FF2B5EF4-FFF2-40B4-BE49-F238E27FC236}">
                <a16:creationId xmlns:a16="http://schemas.microsoft.com/office/drawing/2014/main" id="{EF45EB47-FC65-499A-9959-03B97D1D154D}"/>
              </a:ext>
            </a:extLst>
          </p:cNvPr>
          <p:cNvSpPr/>
          <p:nvPr/>
        </p:nvSpPr>
        <p:spPr>
          <a:xfrm>
            <a:off x="7248278" y="5801851"/>
            <a:ext cx="993916" cy="934890"/>
          </a:xfrm>
          <a:prstGeom prst="flowChartConnector">
            <a:avLst/>
          </a:prstGeom>
          <a:solidFill>
            <a:srgbClr val="E8C2CA"/>
          </a:solidFill>
          <a:ln w="28575">
            <a:solidFill>
              <a:srgbClr val="E8C2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endParaRPr lang="en-US" sz="1400" dirty="0">
              <a:solidFill>
                <a:srgbClr val="212121"/>
              </a:solidFill>
              <a:cs typeface="B Nazanin" panose="00000400000000000000" pitchFamily="2" charset="-78"/>
            </a:endParaRPr>
          </a:p>
        </p:txBody>
      </p:sp>
      <p:sp>
        <p:nvSpPr>
          <p:cNvPr id="81" name="Flowchart: Connector 80">
            <a:extLst>
              <a:ext uri="{FF2B5EF4-FFF2-40B4-BE49-F238E27FC236}">
                <a16:creationId xmlns:a16="http://schemas.microsoft.com/office/drawing/2014/main" id="{8BA8EA07-BBA4-4C3D-953D-01BDAC319E5C}"/>
              </a:ext>
            </a:extLst>
          </p:cNvPr>
          <p:cNvSpPr/>
          <p:nvPr/>
        </p:nvSpPr>
        <p:spPr>
          <a:xfrm>
            <a:off x="6096000" y="5812314"/>
            <a:ext cx="993916" cy="934890"/>
          </a:xfrm>
          <a:prstGeom prst="flowChartConnector">
            <a:avLst/>
          </a:prstGeom>
          <a:solidFill>
            <a:srgbClr val="FFFFFF"/>
          </a:solidFill>
          <a:ln w="28575">
            <a:solidFill>
              <a:srgbClr val="E8C2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212121"/>
              </a:solidFill>
              <a:cs typeface="B Nazanin" panose="00000400000000000000" pitchFamily="2" charset="-78"/>
            </a:endParaRPr>
          </a:p>
        </p:txBody>
      </p:sp>
      <p:sp>
        <p:nvSpPr>
          <p:cNvPr id="82" name="Flowchart: Connector 81">
            <a:extLst>
              <a:ext uri="{FF2B5EF4-FFF2-40B4-BE49-F238E27FC236}">
                <a16:creationId xmlns:a16="http://schemas.microsoft.com/office/drawing/2014/main" id="{028B650D-39D4-4012-90CF-F57BE01B9139}"/>
              </a:ext>
            </a:extLst>
          </p:cNvPr>
          <p:cNvSpPr/>
          <p:nvPr/>
        </p:nvSpPr>
        <p:spPr>
          <a:xfrm>
            <a:off x="4959281" y="5813679"/>
            <a:ext cx="993916" cy="934890"/>
          </a:xfrm>
          <a:prstGeom prst="flowChartConnector">
            <a:avLst/>
          </a:prstGeom>
          <a:solidFill>
            <a:srgbClr val="FFFFFF"/>
          </a:solidFill>
          <a:ln w="28575">
            <a:solidFill>
              <a:srgbClr val="E8C2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a-IR" sz="1400" dirty="0">
              <a:solidFill>
                <a:srgbClr val="212121"/>
              </a:solidFill>
              <a:cs typeface="B Nazanin" panose="00000400000000000000" pitchFamily="2" charset="-78"/>
            </a:endParaRPr>
          </a:p>
        </p:txBody>
      </p:sp>
      <p:sp>
        <p:nvSpPr>
          <p:cNvPr id="83" name="TextBox 82">
            <a:extLst>
              <a:ext uri="{FF2B5EF4-FFF2-40B4-BE49-F238E27FC236}">
                <a16:creationId xmlns:a16="http://schemas.microsoft.com/office/drawing/2014/main" id="{EF8D852E-E646-432A-AE46-77A59F13409E}"/>
              </a:ext>
            </a:extLst>
          </p:cNvPr>
          <p:cNvSpPr txBox="1"/>
          <p:nvPr/>
        </p:nvSpPr>
        <p:spPr>
          <a:xfrm>
            <a:off x="9610493" y="6007686"/>
            <a:ext cx="857314" cy="523220"/>
          </a:xfrm>
          <a:prstGeom prst="rect">
            <a:avLst/>
          </a:prstGeom>
          <a:noFill/>
        </p:spPr>
        <p:txBody>
          <a:bodyPr wrap="square" rtlCol="1">
            <a:spAutoFit/>
          </a:bodyPr>
          <a:lstStyle/>
          <a:p>
            <a:pPr algn="ctr" rtl="1"/>
            <a:r>
              <a:rPr lang="fa-IR" sz="1400" dirty="0">
                <a:solidFill>
                  <a:srgbClr val="212121"/>
                </a:solidFill>
                <a:cs typeface="B Nazanin" panose="00000400000000000000" pitchFamily="2" charset="-78"/>
              </a:rPr>
              <a:t>روش‌ها و الگوریتم‌ها</a:t>
            </a:r>
            <a:endParaRPr lang="en-US" sz="1400" dirty="0">
              <a:solidFill>
                <a:srgbClr val="212121"/>
              </a:solidFill>
              <a:cs typeface="B Nazanin" panose="00000400000000000000" pitchFamily="2" charset="-78"/>
            </a:endParaRPr>
          </a:p>
        </p:txBody>
      </p:sp>
      <p:sp>
        <p:nvSpPr>
          <p:cNvPr id="84" name="TextBox 83">
            <a:extLst>
              <a:ext uri="{FF2B5EF4-FFF2-40B4-BE49-F238E27FC236}">
                <a16:creationId xmlns:a16="http://schemas.microsoft.com/office/drawing/2014/main" id="{CDA587ED-1829-4125-8792-6DDB4D7E861A}"/>
              </a:ext>
            </a:extLst>
          </p:cNvPr>
          <p:cNvSpPr txBox="1"/>
          <p:nvPr/>
        </p:nvSpPr>
        <p:spPr>
          <a:xfrm>
            <a:off x="7359747" y="5998216"/>
            <a:ext cx="768157" cy="523220"/>
          </a:xfrm>
          <a:prstGeom prst="rect">
            <a:avLst/>
          </a:prstGeom>
          <a:noFill/>
        </p:spPr>
        <p:txBody>
          <a:bodyPr wrap="square" rtlCol="1">
            <a:spAutoFit/>
          </a:bodyPr>
          <a:lstStyle/>
          <a:p>
            <a:pPr algn="ctr" rtl="1"/>
            <a:r>
              <a:rPr lang="fa-IR" sz="1400" dirty="0">
                <a:solidFill>
                  <a:srgbClr val="212121"/>
                </a:solidFill>
                <a:cs typeface="B Nazanin" panose="00000400000000000000" pitchFamily="2" charset="-78"/>
              </a:rPr>
              <a:t>مدل شبکه عصبی</a:t>
            </a:r>
            <a:endParaRPr lang="en-US" sz="1400" dirty="0">
              <a:solidFill>
                <a:srgbClr val="212121"/>
              </a:solidFill>
              <a:cs typeface="B Nazanin" panose="00000400000000000000" pitchFamily="2" charset="-78"/>
            </a:endParaRPr>
          </a:p>
        </p:txBody>
      </p:sp>
      <p:sp>
        <p:nvSpPr>
          <p:cNvPr id="85" name="TextBox 84">
            <a:extLst>
              <a:ext uri="{FF2B5EF4-FFF2-40B4-BE49-F238E27FC236}">
                <a16:creationId xmlns:a16="http://schemas.microsoft.com/office/drawing/2014/main" id="{7A86BB72-9726-410A-AFAC-F1D79410F866}"/>
              </a:ext>
            </a:extLst>
          </p:cNvPr>
          <p:cNvSpPr txBox="1"/>
          <p:nvPr/>
        </p:nvSpPr>
        <p:spPr>
          <a:xfrm>
            <a:off x="6081090" y="5895160"/>
            <a:ext cx="1052410" cy="738664"/>
          </a:xfrm>
          <a:prstGeom prst="rect">
            <a:avLst/>
          </a:prstGeom>
          <a:noFill/>
        </p:spPr>
        <p:txBody>
          <a:bodyPr wrap="square" rtlCol="1">
            <a:spAutoFit/>
          </a:bodyPr>
          <a:lstStyle/>
          <a:p>
            <a:pPr algn="ctr" rtl="1"/>
            <a:r>
              <a:rPr lang="fa-IR" sz="1400" dirty="0">
                <a:solidFill>
                  <a:srgbClr val="212121"/>
                </a:solidFill>
                <a:cs typeface="B Nazanin" panose="00000400000000000000" pitchFamily="2" charset="-78"/>
              </a:rPr>
              <a:t>سیستم تشخیص خواب‌آلودگی</a:t>
            </a:r>
            <a:endParaRPr lang="en-US" sz="1400" dirty="0">
              <a:solidFill>
                <a:srgbClr val="212121"/>
              </a:solidFill>
              <a:cs typeface="B Nazanin" panose="00000400000000000000" pitchFamily="2" charset="-78"/>
            </a:endParaRPr>
          </a:p>
        </p:txBody>
      </p:sp>
      <p:sp>
        <p:nvSpPr>
          <p:cNvPr id="86" name="TextBox 85">
            <a:extLst>
              <a:ext uri="{FF2B5EF4-FFF2-40B4-BE49-F238E27FC236}">
                <a16:creationId xmlns:a16="http://schemas.microsoft.com/office/drawing/2014/main" id="{F13A61F5-14A1-4CF9-94AF-45BD9A40C4B7}"/>
              </a:ext>
            </a:extLst>
          </p:cNvPr>
          <p:cNvSpPr txBox="1"/>
          <p:nvPr/>
        </p:nvSpPr>
        <p:spPr>
          <a:xfrm>
            <a:off x="5070079" y="5890494"/>
            <a:ext cx="800328" cy="738664"/>
          </a:xfrm>
          <a:prstGeom prst="rect">
            <a:avLst/>
          </a:prstGeom>
          <a:noFill/>
        </p:spPr>
        <p:txBody>
          <a:bodyPr wrap="square" rtlCol="1">
            <a:spAutoFit/>
          </a:bodyPr>
          <a:lstStyle/>
          <a:p>
            <a:pPr algn="ctr"/>
            <a:r>
              <a:rPr lang="fa-IR" sz="1400" dirty="0">
                <a:solidFill>
                  <a:srgbClr val="212121"/>
                </a:solidFill>
                <a:cs typeface="B Nazanin" panose="00000400000000000000" pitchFamily="2" charset="-78"/>
              </a:rPr>
              <a:t>نتیجه‌گیری و پیشنهادات</a:t>
            </a:r>
          </a:p>
        </p:txBody>
      </p:sp>
      <p:sp>
        <p:nvSpPr>
          <p:cNvPr id="87" name="TextBox 86">
            <a:extLst>
              <a:ext uri="{FF2B5EF4-FFF2-40B4-BE49-F238E27FC236}">
                <a16:creationId xmlns:a16="http://schemas.microsoft.com/office/drawing/2014/main" id="{E7771BE8-903F-4430-87DE-796C3A003164}"/>
              </a:ext>
            </a:extLst>
          </p:cNvPr>
          <p:cNvSpPr txBox="1"/>
          <p:nvPr/>
        </p:nvSpPr>
        <p:spPr>
          <a:xfrm>
            <a:off x="8384997" y="5983155"/>
            <a:ext cx="975315" cy="523220"/>
          </a:xfrm>
          <a:prstGeom prst="rect">
            <a:avLst/>
          </a:prstGeom>
          <a:noFill/>
        </p:spPr>
        <p:txBody>
          <a:bodyPr wrap="square" rtlCol="1">
            <a:spAutoFit/>
          </a:bodyPr>
          <a:lstStyle/>
          <a:p>
            <a:pPr algn="ctr" rtl="1"/>
            <a:r>
              <a:rPr lang="fa-IR" sz="1400" dirty="0">
                <a:solidFill>
                  <a:srgbClr val="212121"/>
                </a:solidFill>
                <a:cs typeface="B Nazanin" panose="00000400000000000000" pitchFamily="2" charset="-78"/>
              </a:rPr>
              <a:t>ابزارها و مجموعه داده</a:t>
            </a:r>
          </a:p>
        </p:txBody>
      </p:sp>
      <p:pic>
        <p:nvPicPr>
          <p:cNvPr id="71" name="Picture 70">
            <a:extLst>
              <a:ext uri="{FF2B5EF4-FFF2-40B4-BE49-F238E27FC236}">
                <a16:creationId xmlns:a16="http://schemas.microsoft.com/office/drawing/2014/main" id="{5E75E115-5411-4536-B1D3-F1162AD79174}"/>
              </a:ext>
            </a:extLst>
          </p:cNvPr>
          <p:cNvPicPr/>
          <p:nvPr/>
        </p:nvPicPr>
        <p:blipFill>
          <a:blip r:embed="rId3"/>
          <a:stretch>
            <a:fillRect/>
          </a:stretch>
        </p:blipFill>
        <p:spPr>
          <a:xfrm>
            <a:off x="2629749" y="1395014"/>
            <a:ext cx="6764723" cy="1232428"/>
          </a:xfrm>
          <a:prstGeom prst="rect">
            <a:avLst/>
          </a:prstGeom>
        </p:spPr>
      </p:pic>
      <p:pic>
        <p:nvPicPr>
          <p:cNvPr id="72" name="Picture 71">
            <a:extLst>
              <a:ext uri="{FF2B5EF4-FFF2-40B4-BE49-F238E27FC236}">
                <a16:creationId xmlns:a16="http://schemas.microsoft.com/office/drawing/2014/main" id="{EB2FA308-5BD5-4253-A827-CA8E1F22F48F}"/>
              </a:ext>
            </a:extLst>
          </p:cNvPr>
          <p:cNvPicPr/>
          <p:nvPr/>
        </p:nvPicPr>
        <p:blipFill>
          <a:blip r:embed="rId4"/>
          <a:stretch>
            <a:fillRect/>
          </a:stretch>
        </p:blipFill>
        <p:spPr>
          <a:xfrm>
            <a:off x="3816061" y="2998788"/>
            <a:ext cx="4108692" cy="2527755"/>
          </a:xfrm>
          <a:prstGeom prst="rect">
            <a:avLst/>
          </a:prstGeom>
        </p:spPr>
      </p:pic>
    </p:spTree>
    <p:extLst>
      <p:ext uri="{BB962C8B-B14F-4D97-AF65-F5344CB8AC3E}">
        <p14:creationId xmlns:p14="http://schemas.microsoft.com/office/powerpoint/2010/main" val="444544742"/>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lowchart: Connector 8"/>
          <p:cNvSpPr/>
          <p:nvPr/>
        </p:nvSpPr>
        <p:spPr>
          <a:xfrm>
            <a:off x="406400" y="1902822"/>
            <a:ext cx="375920" cy="406400"/>
          </a:xfrm>
          <a:prstGeom prst="flowChartConnector">
            <a:avLst/>
          </a:prstGeom>
          <a:solidFill>
            <a:srgbClr val="828F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lowchart: Connector 9"/>
          <p:cNvSpPr/>
          <p:nvPr/>
        </p:nvSpPr>
        <p:spPr>
          <a:xfrm>
            <a:off x="11521440" y="1902822"/>
            <a:ext cx="375920" cy="406400"/>
          </a:xfrm>
          <a:prstGeom prst="flowChartConnector">
            <a:avLst/>
          </a:prstGeom>
          <a:solidFill>
            <a:srgbClr val="828F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p:cNvCxnSpPr>
            <a:stCxn id="9" idx="6"/>
          </p:cNvCxnSpPr>
          <p:nvPr/>
        </p:nvCxnSpPr>
        <p:spPr>
          <a:xfrm>
            <a:off x="782320" y="2106022"/>
            <a:ext cx="10754360" cy="0"/>
          </a:xfrm>
          <a:prstGeom prst="line">
            <a:avLst/>
          </a:prstGeom>
          <a:ln w="57150">
            <a:solidFill>
              <a:srgbClr val="828FA6"/>
            </a:solidFill>
          </a:ln>
        </p:spPr>
        <p:style>
          <a:lnRef idx="1">
            <a:schemeClr val="accent1"/>
          </a:lnRef>
          <a:fillRef idx="0">
            <a:schemeClr val="accent1"/>
          </a:fillRef>
          <a:effectRef idx="0">
            <a:schemeClr val="accent1"/>
          </a:effectRef>
          <a:fontRef idx="minor">
            <a:schemeClr val="tx1"/>
          </a:fontRef>
        </p:style>
      </p:cxnSp>
      <p:sp>
        <p:nvSpPr>
          <p:cNvPr id="13" name="Flowchart: Connector 12"/>
          <p:cNvSpPr/>
          <p:nvPr/>
        </p:nvSpPr>
        <p:spPr>
          <a:xfrm>
            <a:off x="9996308" y="1411781"/>
            <a:ext cx="1224878" cy="1183975"/>
          </a:xfrm>
          <a:prstGeom prst="flowChartConnector">
            <a:avLst/>
          </a:prstGeom>
          <a:solidFill>
            <a:srgbClr val="E8C2CA"/>
          </a:solidFill>
          <a:ln>
            <a:solidFill>
              <a:srgbClr val="E8C2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a-IR" sz="2000" dirty="0">
                <a:solidFill>
                  <a:srgbClr val="212121"/>
                </a:solidFill>
                <a:cs typeface="B Nazanin" panose="00000400000000000000" pitchFamily="2" charset="-78"/>
              </a:rPr>
              <a:t>مقدمه</a:t>
            </a:r>
            <a:endParaRPr lang="en-US" sz="2000" dirty="0">
              <a:solidFill>
                <a:srgbClr val="212121"/>
              </a:solidFill>
              <a:cs typeface="B Nazanin" panose="00000400000000000000" pitchFamily="2" charset="-78"/>
            </a:endParaRPr>
          </a:p>
        </p:txBody>
      </p:sp>
      <p:sp>
        <p:nvSpPr>
          <p:cNvPr id="20" name="Rectangle 19"/>
          <p:cNvSpPr/>
          <p:nvPr/>
        </p:nvSpPr>
        <p:spPr>
          <a:xfrm>
            <a:off x="9807813" y="3283131"/>
            <a:ext cx="1658045" cy="2777002"/>
          </a:xfrm>
          <a:prstGeom prst="rect">
            <a:avLst/>
          </a:prstGeom>
          <a:solidFill>
            <a:srgbClr val="FFEDE1"/>
          </a:solidFill>
          <a:ln>
            <a:solidFill>
              <a:srgbClr val="FFED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rtl="1"/>
            <a:endParaRPr lang="fa-IR" sz="1700" dirty="0">
              <a:solidFill>
                <a:schemeClr val="tx1">
                  <a:lumMod val="95000"/>
                  <a:lumOff val="5000"/>
                </a:schemeClr>
              </a:solidFill>
              <a:cs typeface="B Nazanin" panose="00000400000000000000" pitchFamily="2" charset="-78"/>
            </a:endParaRPr>
          </a:p>
          <a:p>
            <a:pPr algn="r" rtl="1"/>
            <a:endParaRPr lang="fa-IR" sz="1700" dirty="0">
              <a:solidFill>
                <a:schemeClr val="tx1">
                  <a:lumMod val="95000"/>
                  <a:lumOff val="5000"/>
                </a:schemeClr>
              </a:solidFill>
              <a:cs typeface="B Nazanin" panose="00000400000000000000" pitchFamily="2" charset="-78"/>
            </a:endParaRPr>
          </a:p>
          <a:p>
            <a:pPr marL="182880" indent="-182880" algn="r" rtl="1">
              <a:buFont typeface="Arial" panose="020B0604020202020204" pitchFamily="34" charset="0"/>
              <a:buChar char="•"/>
            </a:pPr>
            <a:r>
              <a:rPr lang="fa-IR" sz="1700" dirty="0">
                <a:solidFill>
                  <a:schemeClr val="tx1">
                    <a:lumMod val="95000"/>
                    <a:lumOff val="5000"/>
                  </a:schemeClr>
                </a:solidFill>
                <a:cs typeface="B Nazanin" panose="00000400000000000000" pitchFamily="2" charset="-78"/>
              </a:rPr>
              <a:t>تعریف مسئله</a:t>
            </a:r>
          </a:p>
          <a:p>
            <a:pPr algn="r" rtl="1"/>
            <a:endParaRPr lang="fa-IR" sz="1700" dirty="0">
              <a:solidFill>
                <a:schemeClr val="tx1">
                  <a:lumMod val="95000"/>
                  <a:lumOff val="5000"/>
                </a:schemeClr>
              </a:solidFill>
              <a:cs typeface="B Nazanin" panose="00000400000000000000" pitchFamily="2" charset="-78"/>
            </a:endParaRPr>
          </a:p>
          <a:p>
            <a:pPr algn="r" rtl="1"/>
            <a:endParaRPr lang="en-US" sz="1700" dirty="0">
              <a:solidFill>
                <a:schemeClr val="tx1">
                  <a:lumMod val="95000"/>
                  <a:lumOff val="5000"/>
                </a:schemeClr>
              </a:solidFill>
              <a:cs typeface="B Nazanin" panose="00000400000000000000" pitchFamily="2" charset="-78"/>
            </a:endParaRPr>
          </a:p>
          <a:p>
            <a:pPr marL="182880" indent="-182880" algn="r" rtl="1">
              <a:buFont typeface="Arial" panose="020B0604020202020204" pitchFamily="34" charset="0"/>
              <a:buChar char="•"/>
            </a:pPr>
            <a:r>
              <a:rPr lang="fa-IR" sz="1700" dirty="0">
                <a:solidFill>
                  <a:schemeClr val="tx1">
                    <a:lumMod val="95000"/>
                    <a:lumOff val="5000"/>
                  </a:schemeClr>
                </a:solidFill>
                <a:cs typeface="B Nazanin" panose="00000400000000000000" pitchFamily="2" charset="-78"/>
              </a:rPr>
              <a:t>روش‌ها و راه‌حل‌ها</a:t>
            </a:r>
          </a:p>
          <a:p>
            <a:pPr marL="285750" indent="-285750" algn="r" rtl="1">
              <a:buFont typeface="Arial" panose="020B0604020202020204" pitchFamily="34" charset="0"/>
              <a:buChar char="•"/>
            </a:pPr>
            <a:endParaRPr lang="fa-IR" sz="1700" dirty="0">
              <a:solidFill>
                <a:schemeClr val="tx1">
                  <a:lumMod val="95000"/>
                  <a:lumOff val="5000"/>
                </a:schemeClr>
              </a:solidFill>
              <a:cs typeface="B Nazanin" panose="00000400000000000000" pitchFamily="2" charset="-78"/>
            </a:endParaRPr>
          </a:p>
          <a:p>
            <a:pPr algn="r" rtl="1"/>
            <a:endParaRPr lang="en-US" sz="1700" dirty="0">
              <a:solidFill>
                <a:schemeClr val="tx1">
                  <a:lumMod val="95000"/>
                  <a:lumOff val="5000"/>
                </a:schemeClr>
              </a:solidFill>
              <a:cs typeface="B Nazanin" panose="00000400000000000000" pitchFamily="2" charset="-78"/>
            </a:endParaRPr>
          </a:p>
          <a:p>
            <a:pPr marL="285750" indent="-285750" algn="r" rtl="1">
              <a:buFont typeface="Arial" panose="020B0604020202020204" pitchFamily="34" charset="0"/>
              <a:buChar char="•"/>
            </a:pPr>
            <a:endParaRPr lang="en-US" sz="1700" dirty="0">
              <a:solidFill>
                <a:schemeClr val="tx1">
                  <a:lumMod val="95000"/>
                  <a:lumOff val="5000"/>
                </a:schemeClr>
              </a:solidFill>
              <a:cs typeface="B Nazanin" panose="00000400000000000000" pitchFamily="2" charset="-78"/>
            </a:endParaRPr>
          </a:p>
        </p:txBody>
      </p:sp>
      <p:cxnSp>
        <p:nvCxnSpPr>
          <p:cNvPr id="27" name="Straight Connector 26"/>
          <p:cNvCxnSpPr>
            <a:cxnSpLocks/>
            <a:stCxn id="13" idx="4"/>
            <a:endCxn id="20" idx="0"/>
          </p:cNvCxnSpPr>
          <p:nvPr/>
        </p:nvCxnSpPr>
        <p:spPr>
          <a:xfrm>
            <a:off x="10608747" y="2595756"/>
            <a:ext cx="28089" cy="687375"/>
          </a:xfrm>
          <a:prstGeom prst="line">
            <a:avLst/>
          </a:prstGeom>
          <a:ln w="28575">
            <a:solidFill>
              <a:srgbClr val="828FA6"/>
            </a:solidFill>
          </a:ln>
        </p:spPr>
        <p:style>
          <a:lnRef idx="1">
            <a:schemeClr val="accent1"/>
          </a:lnRef>
          <a:fillRef idx="0">
            <a:schemeClr val="accent1"/>
          </a:fillRef>
          <a:effectRef idx="0">
            <a:schemeClr val="accent1"/>
          </a:effectRef>
          <a:fontRef idx="minor">
            <a:schemeClr val="tx1"/>
          </a:fontRef>
        </p:style>
      </p:cxnSp>
      <p:sp>
        <p:nvSpPr>
          <p:cNvPr id="90" name="Parallelogram 89"/>
          <p:cNvSpPr/>
          <p:nvPr/>
        </p:nvSpPr>
        <p:spPr>
          <a:xfrm>
            <a:off x="-345440" y="6350000"/>
            <a:ext cx="1432560" cy="508000"/>
          </a:xfrm>
          <a:prstGeom prst="parallelogram">
            <a:avLst>
              <a:gd name="adj" fmla="val 47000"/>
            </a:avLst>
          </a:prstGeom>
          <a:solidFill>
            <a:srgbClr val="FFEDE1"/>
          </a:solidFill>
          <a:ln>
            <a:solidFill>
              <a:srgbClr val="FFED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Parallelogram 91"/>
          <p:cNvSpPr/>
          <p:nvPr/>
        </p:nvSpPr>
        <p:spPr>
          <a:xfrm>
            <a:off x="-254000" y="6451600"/>
            <a:ext cx="1539240" cy="264160"/>
          </a:xfrm>
          <a:prstGeom prst="parallelogram">
            <a:avLst/>
          </a:prstGeom>
          <a:solidFill>
            <a:srgbClr val="B5838D"/>
          </a:solidFill>
          <a:ln>
            <a:solidFill>
              <a:srgbClr val="B583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a-IR" dirty="0">
                <a:solidFill>
                  <a:schemeClr val="tx1"/>
                </a:solidFill>
                <a:cs typeface="B Nazanin" panose="00000400000000000000" pitchFamily="2" charset="-78"/>
              </a:rPr>
              <a:t>2/31</a:t>
            </a:r>
            <a:endParaRPr lang="en-US" dirty="0">
              <a:solidFill>
                <a:schemeClr val="tx1"/>
              </a:solidFill>
              <a:cs typeface="B Nazanin" panose="00000400000000000000" pitchFamily="2" charset="-78"/>
            </a:endParaRPr>
          </a:p>
        </p:txBody>
      </p:sp>
      <p:sp>
        <p:nvSpPr>
          <p:cNvPr id="80" name="Flowchart: Connector 79">
            <a:extLst>
              <a:ext uri="{FF2B5EF4-FFF2-40B4-BE49-F238E27FC236}">
                <a16:creationId xmlns:a16="http://schemas.microsoft.com/office/drawing/2014/main" id="{7E6324E3-5303-429F-8198-C722143911C1}"/>
              </a:ext>
            </a:extLst>
          </p:cNvPr>
          <p:cNvSpPr/>
          <p:nvPr/>
        </p:nvSpPr>
        <p:spPr>
          <a:xfrm>
            <a:off x="8182470" y="1411781"/>
            <a:ext cx="1224878" cy="1183975"/>
          </a:xfrm>
          <a:prstGeom prst="flowChartConnector">
            <a:avLst/>
          </a:prstGeom>
          <a:solidFill>
            <a:srgbClr val="E8C2CA"/>
          </a:solidFill>
          <a:ln>
            <a:solidFill>
              <a:srgbClr val="E8C2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a-IR" sz="1700" dirty="0">
                <a:solidFill>
                  <a:srgbClr val="212121"/>
                </a:solidFill>
                <a:cs typeface="B Nazanin" panose="00000400000000000000" pitchFamily="2" charset="-78"/>
              </a:rPr>
              <a:t> روش‌ها و الگوریتم‌‌ها</a:t>
            </a:r>
            <a:endParaRPr lang="en-US" sz="1700" dirty="0">
              <a:solidFill>
                <a:srgbClr val="212121"/>
              </a:solidFill>
              <a:cs typeface="B Nazanin" panose="00000400000000000000" pitchFamily="2" charset="-78"/>
            </a:endParaRPr>
          </a:p>
        </p:txBody>
      </p:sp>
      <p:sp>
        <p:nvSpPr>
          <p:cNvPr id="81" name="Rectangle 80">
            <a:extLst>
              <a:ext uri="{FF2B5EF4-FFF2-40B4-BE49-F238E27FC236}">
                <a16:creationId xmlns:a16="http://schemas.microsoft.com/office/drawing/2014/main" id="{77D327D7-DC50-44D3-939F-77C979A8617C}"/>
              </a:ext>
            </a:extLst>
          </p:cNvPr>
          <p:cNvSpPr/>
          <p:nvPr/>
        </p:nvSpPr>
        <p:spPr>
          <a:xfrm>
            <a:off x="7993976" y="3283131"/>
            <a:ext cx="1601866" cy="2777002"/>
          </a:xfrm>
          <a:prstGeom prst="rect">
            <a:avLst/>
          </a:prstGeom>
          <a:solidFill>
            <a:srgbClr val="FFEDE1"/>
          </a:solidFill>
          <a:ln>
            <a:solidFill>
              <a:srgbClr val="FFED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82880" indent="-182880" algn="r" rtl="1">
              <a:buFont typeface="Arial" panose="020B0604020202020204" pitchFamily="34" charset="0"/>
              <a:buChar char="•"/>
            </a:pPr>
            <a:r>
              <a:rPr lang="fa-IR" sz="1600" dirty="0">
                <a:solidFill>
                  <a:schemeClr val="tx1">
                    <a:lumMod val="95000"/>
                    <a:lumOff val="5000"/>
                  </a:schemeClr>
                </a:solidFill>
                <a:cs typeface="B Nazanin" panose="00000400000000000000" pitchFamily="2" charset="-78"/>
              </a:rPr>
              <a:t>چهارچوب سیستم پیشنهادی</a:t>
            </a:r>
          </a:p>
          <a:p>
            <a:pPr marL="285750" indent="-285750" algn="r" rtl="1">
              <a:buFont typeface="Arial" panose="020B0604020202020204" pitchFamily="34" charset="0"/>
              <a:buChar char="•"/>
            </a:pPr>
            <a:endParaRPr lang="fa-IR" sz="1700" dirty="0">
              <a:solidFill>
                <a:schemeClr val="tx1">
                  <a:lumMod val="95000"/>
                  <a:lumOff val="5000"/>
                </a:schemeClr>
              </a:solidFill>
              <a:cs typeface="B Nazanin" panose="00000400000000000000" pitchFamily="2" charset="-78"/>
            </a:endParaRPr>
          </a:p>
          <a:p>
            <a:pPr marL="182880" indent="-182880" algn="r" rtl="1">
              <a:buFont typeface="Arial" panose="020B0604020202020204" pitchFamily="34" charset="0"/>
              <a:buChar char="•"/>
            </a:pPr>
            <a:r>
              <a:rPr lang="fa-IR" sz="1700" dirty="0">
                <a:solidFill>
                  <a:schemeClr val="tx1">
                    <a:lumMod val="95000"/>
                    <a:lumOff val="5000"/>
                  </a:schemeClr>
                </a:solidFill>
                <a:cs typeface="B Nazanin" panose="00000400000000000000" pitchFamily="2" charset="-78"/>
              </a:rPr>
              <a:t>تشخیص چهره و استخراج چشم</a:t>
            </a:r>
          </a:p>
          <a:p>
            <a:pPr algn="r" rtl="1"/>
            <a:endParaRPr lang="fa-IR" sz="1700" dirty="0">
              <a:solidFill>
                <a:schemeClr val="tx1">
                  <a:lumMod val="95000"/>
                  <a:lumOff val="5000"/>
                </a:schemeClr>
              </a:solidFill>
              <a:cs typeface="B Nazanin" panose="00000400000000000000" pitchFamily="2" charset="-78"/>
            </a:endParaRPr>
          </a:p>
          <a:p>
            <a:pPr marL="182880" indent="-182880" algn="r" rtl="1">
              <a:buFont typeface="Arial" panose="020B0604020202020204" pitchFamily="34" charset="0"/>
              <a:buChar char="•"/>
            </a:pPr>
            <a:r>
              <a:rPr lang="fa-IR" sz="1700" dirty="0">
                <a:solidFill>
                  <a:schemeClr val="tx1">
                    <a:lumMod val="95000"/>
                    <a:lumOff val="5000"/>
                  </a:schemeClr>
                </a:solidFill>
                <a:cs typeface="B Nazanin" panose="00000400000000000000" pitchFamily="2" charset="-78"/>
              </a:rPr>
              <a:t>استخراج ویژگی‌</a:t>
            </a:r>
          </a:p>
          <a:p>
            <a:pPr marL="285750" indent="-285750" algn="r" rtl="1">
              <a:buFont typeface="Arial" panose="020B0604020202020204" pitchFamily="34" charset="0"/>
              <a:buChar char="•"/>
            </a:pPr>
            <a:endParaRPr lang="fa-IR" sz="1700" dirty="0">
              <a:solidFill>
                <a:schemeClr val="tx1">
                  <a:lumMod val="95000"/>
                  <a:lumOff val="5000"/>
                </a:schemeClr>
              </a:solidFill>
              <a:cs typeface="B Nazanin" panose="00000400000000000000" pitchFamily="2" charset="-78"/>
            </a:endParaRPr>
          </a:p>
          <a:p>
            <a:pPr algn="r" rtl="1"/>
            <a:endParaRPr lang="en-US" sz="1700" dirty="0">
              <a:solidFill>
                <a:schemeClr val="tx1">
                  <a:lumMod val="95000"/>
                  <a:lumOff val="5000"/>
                </a:schemeClr>
              </a:solidFill>
              <a:cs typeface="B Nazanin" panose="00000400000000000000" pitchFamily="2" charset="-78"/>
            </a:endParaRPr>
          </a:p>
          <a:p>
            <a:pPr marL="285750" indent="-285750" algn="r" rtl="1">
              <a:buFont typeface="Arial" panose="020B0604020202020204" pitchFamily="34" charset="0"/>
              <a:buChar char="•"/>
            </a:pPr>
            <a:endParaRPr lang="en-US" sz="1700" dirty="0">
              <a:solidFill>
                <a:schemeClr val="tx1">
                  <a:lumMod val="95000"/>
                  <a:lumOff val="5000"/>
                </a:schemeClr>
              </a:solidFill>
              <a:cs typeface="B Nazanin" panose="00000400000000000000" pitchFamily="2" charset="-78"/>
            </a:endParaRPr>
          </a:p>
        </p:txBody>
      </p:sp>
      <p:cxnSp>
        <p:nvCxnSpPr>
          <p:cNvPr id="82" name="Straight Connector 81">
            <a:extLst>
              <a:ext uri="{FF2B5EF4-FFF2-40B4-BE49-F238E27FC236}">
                <a16:creationId xmlns:a16="http://schemas.microsoft.com/office/drawing/2014/main" id="{95040BDD-CBD5-46B7-8172-3EA63B5F6753}"/>
              </a:ext>
            </a:extLst>
          </p:cNvPr>
          <p:cNvCxnSpPr>
            <a:cxnSpLocks/>
            <a:stCxn id="80" idx="4"/>
            <a:endCxn id="81" idx="0"/>
          </p:cNvCxnSpPr>
          <p:nvPr/>
        </p:nvCxnSpPr>
        <p:spPr>
          <a:xfrm>
            <a:off x="8794909" y="2595756"/>
            <a:ext cx="0" cy="687375"/>
          </a:xfrm>
          <a:prstGeom prst="line">
            <a:avLst/>
          </a:prstGeom>
          <a:ln w="28575">
            <a:solidFill>
              <a:srgbClr val="828FA6"/>
            </a:solidFill>
          </a:ln>
        </p:spPr>
        <p:style>
          <a:lnRef idx="1">
            <a:schemeClr val="accent1"/>
          </a:lnRef>
          <a:fillRef idx="0">
            <a:schemeClr val="accent1"/>
          </a:fillRef>
          <a:effectRef idx="0">
            <a:schemeClr val="accent1"/>
          </a:effectRef>
          <a:fontRef idx="minor">
            <a:schemeClr val="tx1"/>
          </a:fontRef>
        </p:style>
      </p:cxnSp>
      <p:sp>
        <p:nvSpPr>
          <p:cNvPr id="84" name="Flowchart: Connector 83">
            <a:extLst>
              <a:ext uri="{FF2B5EF4-FFF2-40B4-BE49-F238E27FC236}">
                <a16:creationId xmlns:a16="http://schemas.microsoft.com/office/drawing/2014/main" id="{ABF95232-8B33-441E-BA98-57EF77217EA8}"/>
              </a:ext>
            </a:extLst>
          </p:cNvPr>
          <p:cNvSpPr/>
          <p:nvPr/>
        </p:nvSpPr>
        <p:spPr>
          <a:xfrm>
            <a:off x="6345154" y="1411781"/>
            <a:ext cx="1224878" cy="1183975"/>
          </a:xfrm>
          <a:prstGeom prst="flowChartConnector">
            <a:avLst/>
          </a:prstGeom>
          <a:solidFill>
            <a:srgbClr val="E8C2CA"/>
          </a:solidFill>
          <a:ln>
            <a:solidFill>
              <a:srgbClr val="E8C2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a-IR" sz="1600" dirty="0">
                <a:solidFill>
                  <a:srgbClr val="212121"/>
                </a:solidFill>
                <a:cs typeface="B Nazanin" panose="00000400000000000000" pitchFamily="2" charset="-78"/>
              </a:rPr>
              <a:t>ابزارهای پیاده‌سازی و مجموعه داده</a:t>
            </a:r>
            <a:endParaRPr lang="en-US" sz="1600" dirty="0">
              <a:solidFill>
                <a:srgbClr val="212121"/>
              </a:solidFill>
              <a:cs typeface="B Nazanin" panose="00000400000000000000" pitchFamily="2" charset="-78"/>
            </a:endParaRPr>
          </a:p>
        </p:txBody>
      </p:sp>
      <p:sp>
        <p:nvSpPr>
          <p:cNvPr id="85" name="Rectangle 84">
            <a:extLst>
              <a:ext uri="{FF2B5EF4-FFF2-40B4-BE49-F238E27FC236}">
                <a16:creationId xmlns:a16="http://schemas.microsoft.com/office/drawing/2014/main" id="{57C2BF04-050E-433A-9ADC-F1ECDD6D571B}"/>
              </a:ext>
            </a:extLst>
          </p:cNvPr>
          <p:cNvSpPr/>
          <p:nvPr/>
        </p:nvSpPr>
        <p:spPr>
          <a:xfrm>
            <a:off x="6156660" y="3283131"/>
            <a:ext cx="1601866" cy="2777002"/>
          </a:xfrm>
          <a:prstGeom prst="rect">
            <a:avLst/>
          </a:prstGeom>
          <a:solidFill>
            <a:srgbClr val="FFEDE1"/>
          </a:solidFill>
          <a:ln>
            <a:solidFill>
              <a:srgbClr val="FFED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82880" indent="-182880" algn="r" rtl="1">
              <a:buFont typeface="Arial" panose="020B0604020202020204" pitchFamily="34" charset="0"/>
              <a:buChar char="•"/>
            </a:pPr>
            <a:r>
              <a:rPr lang="fa-IR" sz="1700" dirty="0">
                <a:solidFill>
                  <a:schemeClr val="tx1">
                    <a:lumMod val="95000"/>
                    <a:lumOff val="5000"/>
                  </a:schemeClr>
                </a:solidFill>
                <a:cs typeface="B Nazanin" panose="00000400000000000000" pitchFamily="2" charset="-78"/>
              </a:rPr>
              <a:t>کتابخانه‌ها</a:t>
            </a:r>
          </a:p>
          <a:p>
            <a:pPr algn="r" rtl="1"/>
            <a:endParaRPr lang="fa-IR" sz="1700" dirty="0">
              <a:solidFill>
                <a:schemeClr val="tx1">
                  <a:lumMod val="95000"/>
                  <a:lumOff val="5000"/>
                </a:schemeClr>
              </a:solidFill>
              <a:cs typeface="B Nazanin" panose="00000400000000000000" pitchFamily="2" charset="-78"/>
            </a:endParaRPr>
          </a:p>
          <a:p>
            <a:pPr algn="r" rtl="1"/>
            <a:endParaRPr lang="en-US" sz="1700" dirty="0">
              <a:solidFill>
                <a:schemeClr val="tx1">
                  <a:lumMod val="95000"/>
                  <a:lumOff val="5000"/>
                </a:schemeClr>
              </a:solidFill>
              <a:cs typeface="B Nazanin" panose="00000400000000000000" pitchFamily="2" charset="-78"/>
            </a:endParaRPr>
          </a:p>
          <a:p>
            <a:pPr marL="182880" indent="-182880" algn="r" rtl="1">
              <a:buFont typeface="Arial" panose="020B0604020202020204" pitchFamily="34" charset="0"/>
              <a:buChar char="•"/>
            </a:pPr>
            <a:r>
              <a:rPr lang="fa-IR" sz="1700" dirty="0">
                <a:solidFill>
                  <a:schemeClr val="tx1">
                    <a:lumMod val="95000"/>
                    <a:lumOff val="5000"/>
                  </a:schemeClr>
                </a:solidFill>
                <a:cs typeface="B Nazanin" panose="00000400000000000000" pitchFamily="2" charset="-78"/>
              </a:rPr>
              <a:t>مجموعه داده</a:t>
            </a:r>
            <a:endParaRPr lang="en-US" sz="1700" dirty="0">
              <a:solidFill>
                <a:schemeClr val="tx1">
                  <a:lumMod val="95000"/>
                  <a:lumOff val="5000"/>
                </a:schemeClr>
              </a:solidFill>
              <a:cs typeface="B Nazanin" panose="00000400000000000000" pitchFamily="2" charset="-78"/>
            </a:endParaRPr>
          </a:p>
          <a:p>
            <a:pPr marL="285750" indent="-285750" algn="r" rtl="1">
              <a:buFont typeface="Arial" panose="020B0604020202020204" pitchFamily="34" charset="0"/>
              <a:buChar char="•"/>
            </a:pPr>
            <a:endParaRPr lang="en-US" sz="1700" dirty="0">
              <a:solidFill>
                <a:schemeClr val="tx1">
                  <a:lumMod val="95000"/>
                  <a:lumOff val="5000"/>
                </a:schemeClr>
              </a:solidFill>
              <a:cs typeface="B Nazanin" panose="00000400000000000000" pitchFamily="2" charset="-78"/>
            </a:endParaRPr>
          </a:p>
        </p:txBody>
      </p:sp>
      <p:cxnSp>
        <p:nvCxnSpPr>
          <p:cNvPr id="86" name="Straight Connector 85">
            <a:extLst>
              <a:ext uri="{FF2B5EF4-FFF2-40B4-BE49-F238E27FC236}">
                <a16:creationId xmlns:a16="http://schemas.microsoft.com/office/drawing/2014/main" id="{FEC52742-4611-4C78-A2BA-7F2E21999C2D}"/>
              </a:ext>
            </a:extLst>
          </p:cNvPr>
          <p:cNvCxnSpPr>
            <a:cxnSpLocks/>
            <a:stCxn id="84" idx="4"/>
            <a:endCxn id="85" idx="0"/>
          </p:cNvCxnSpPr>
          <p:nvPr/>
        </p:nvCxnSpPr>
        <p:spPr>
          <a:xfrm>
            <a:off x="6957593" y="2595756"/>
            <a:ext cx="0" cy="687375"/>
          </a:xfrm>
          <a:prstGeom prst="line">
            <a:avLst/>
          </a:prstGeom>
          <a:ln w="28575">
            <a:solidFill>
              <a:srgbClr val="828FA6"/>
            </a:solidFill>
          </a:ln>
        </p:spPr>
        <p:style>
          <a:lnRef idx="1">
            <a:schemeClr val="accent1"/>
          </a:lnRef>
          <a:fillRef idx="0">
            <a:schemeClr val="accent1"/>
          </a:fillRef>
          <a:effectRef idx="0">
            <a:schemeClr val="accent1"/>
          </a:effectRef>
          <a:fontRef idx="minor">
            <a:schemeClr val="tx1"/>
          </a:fontRef>
        </p:style>
      </p:cxnSp>
      <p:sp>
        <p:nvSpPr>
          <p:cNvPr id="87" name="Flowchart: Connector 86">
            <a:extLst>
              <a:ext uri="{FF2B5EF4-FFF2-40B4-BE49-F238E27FC236}">
                <a16:creationId xmlns:a16="http://schemas.microsoft.com/office/drawing/2014/main" id="{29064495-1892-417A-8986-160E655AB25B}"/>
              </a:ext>
            </a:extLst>
          </p:cNvPr>
          <p:cNvSpPr/>
          <p:nvPr/>
        </p:nvSpPr>
        <p:spPr>
          <a:xfrm>
            <a:off x="4517479" y="1408912"/>
            <a:ext cx="1224878" cy="1183975"/>
          </a:xfrm>
          <a:prstGeom prst="flowChartConnector">
            <a:avLst/>
          </a:prstGeom>
          <a:solidFill>
            <a:srgbClr val="E8C2CA"/>
          </a:solidFill>
          <a:ln>
            <a:solidFill>
              <a:srgbClr val="E8C2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rgbClr val="212121"/>
              </a:solidFill>
              <a:cs typeface="B Nazanin" panose="00000400000000000000" pitchFamily="2" charset="-78"/>
            </a:endParaRPr>
          </a:p>
        </p:txBody>
      </p:sp>
      <p:sp>
        <p:nvSpPr>
          <p:cNvPr id="88" name="Rectangle 87">
            <a:extLst>
              <a:ext uri="{FF2B5EF4-FFF2-40B4-BE49-F238E27FC236}">
                <a16:creationId xmlns:a16="http://schemas.microsoft.com/office/drawing/2014/main" id="{6FFE5EEF-5A3D-43B2-B011-6F70CFC1FBE0}"/>
              </a:ext>
            </a:extLst>
          </p:cNvPr>
          <p:cNvSpPr/>
          <p:nvPr/>
        </p:nvSpPr>
        <p:spPr>
          <a:xfrm>
            <a:off x="4342822" y="3283131"/>
            <a:ext cx="1601866" cy="2777002"/>
          </a:xfrm>
          <a:prstGeom prst="rect">
            <a:avLst/>
          </a:prstGeom>
          <a:solidFill>
            <a:srgbClr val="FFEDE1"/>
          </a:solidFill>
          <a:ln>
            <a:solidFill>
              <a:srgbClr val="FFED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r" rtl="1">
              <a:buFont typeface="Arial" panose="020B0604020202020204" pitchFamily="34" charset="0"/>
              <a:buChar char="•"/>
            </a:pPr>
            <a:endParaRPr lang="en-US" sz="1600" dirty="0">
              <a:solidFill>
                <a:schemeClr val="tx1">
                  <a:lumMod val="95000"/>
                  <a:lumOff val="5000"/>
                </a:schemeClr>
              </a:solidFill>
              <a:cs typeface="B Nazanin" panose="00000400000000000000" pitchFamily="2" charset="-78"/>
            </a:endParaRPr>
          </a:p>
        </p:txBody>
      </p:sp>
      <p:cxnSp>
        <p:nvCxnSpPr>
          <p:cNvPr id="89" name="Straight Connector 88">
            <a:extLst>
              <a:ext uri="{FF2B5EF4-FFF2-40B4-BE49-F238E27FC236}">
                <a16:creationId xmlns:a16="http://schemas.microsoft.com/office/drawing/2014/main" id="{F3E096D8-0F4E-4B24-9695-A38DFCE690FF}"/>
              </a:ext>
            </a:extLst>
          </p:cNvPr>
          <p:cNvCxnSpPr>
            <a:cxnSpLocks/>
            <a:stCxn id="87" idx="4"/>
            <a:endCxn id="88" idx="0"/>
          </p:cNvCxnSpPr>
          <p:nvPr/>
        </p:nvCxnSpPr>
        <p:spPr>
          <a:xfrm>
            <a:off x="5129918" y="2592887"/>
            <a:ext cx="13837" cy="690244"/>
          </a:xfrm>
          <a:prstGeom prst="line">
            <a:avLst/>
          </a:prstGeom>
          <a:ln w="28575">
            <a:solidFill>
              <a:srgbClr val="828FA6"/>
            </a:solidFill>
          </a:ln>
        </p:spPr>
        <p:style>
          <a:lnRef idx="1">
            <a:schemeClr val="accent1"/>
          </a:lnRef>
          <a:fillRef idx="0">
            <a:schemeClr val="accent1"/>
          </a:fillRef>
          <a:effectRef idx="0">
            <a:schemeClr val="accent1"/>
          </a:effectRef>
          <a:fontRef idx="minor">
            <a:schemeClr val="tx1"/>
          </a:fontRef>
        </p:style>
      </p:cxnSp>
      <p:sp>
        <p:nvSpPr>
          <p:cNvPr id="96" name="Flowchart: Connector 95">
            <a:extLst>
              <a:ext uri="{FF2B5EF4-FFF2-40B4-BE49-F238E27FC236}">
                <a16:creationId xmlns:a16="http://schemas.microsoft.com/office/drawing/2014/main" id="{63B07F44-080B-4EA3-879A-200195A91FE1}"/>
              </a:ext>
            </a:extLst>
          </p:cNvPr>
          <p:cNvSpPr/>
          <p:nvPr/>
        </p:nvSpPr>
        <p:spPr>
          <a:xfrm>
            <a:off x="2680163" y="1411781"/>
            <a:ext cx="1224878" cy="1183975"/>
          </a:xfrm>
          <a:prstGeom prst="flowChartConnector">
            <a:avLst/>
          </a:prstGeom>
          <a:solidFill>
            <a:srgbClr val="E8C2CA"/>
          </a:solidFill>
          <a:ln>
            <a:solidFill>
              <a:srgbClr val="E8C2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endParaRPr lang="en-US" sz="1600" dirty="0">
              <a:solidFill>
                <a:srgbClr val="212121"/>
              </a:solidFill>
              <a:cs typeface="B Nazanin" panose="00000400000000000000" pitchFamily="2" charset="-78"/>
            </a:endParaRPr>
          </a:p>
        </p:txBody>
      </p:sp>
      <p:sp>
        <p:nvSpPr>
          <p:cNvPr id="97" name="Rectangle 96">
            <a:extLst>
              <a:ext uri="{FF2B5EF4-FFF2-40B4-BE49-F238E27FC236}">
                <a16:creationId xmlns:a16="http://schemas.microsoft.com/office/drawing/2014/main" id="{E9E76DBE-BC9A-4EE8-A77C-5AA4B5919D05}"/>
              </a:ext>
            </a:extLst>
          </p:cNvPr>
          <p:cNvSpPr/>
          <p:nvPr/>
        </p:nvSpPr>
        <p:spPr>
          <a:xfrm>
            <a:off x="2491669" y="3283131"/>
            <a:ext cx="1601866" cy="2777002"/>
          </a:xfrm>
          <a:prstGeom prst="rect">
            <a:avLst/>
          </a:prstGeom>
          <a:solidFill>
            <a:srgbClr val="FFEDE1"/>
          </a:solidFill>
          <a:ln>
            <a:solidFill>
              <a:srgbClr val="FFED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82880" indent="-182880" algn="r" rtl="1">
              <a:buFont typeface="Arial" panose="020B0604020202020204" pitchFamily="34" charset="0"/>
              <a:buChar char="•"/>
            </a:pPr>
            <a:r>
              <a:rPr lang="fa-IR" sz="1700" dirty="0">
                <a:solidFill>
                  <a:schemeClr val="tx1">
                    <a:lumMod val="95000"/>
                    <a:lumOff val="5000"/>
                  </a:schemeClr>
                </a:solidFill>
                <a:cs typeface="B Nazanin" panose="00000400000000000000" pitchFamily="2" charset="-78"/>
              </a:rPr>
              <a:t>پیاده‌سازی منطق</a:t>
            </a:r>
          </a:p>
          <a:p>
            <a:pPr marL="182880" indent="-182880" algn="r" rtl="1">
              <a:buFont typeface="Arial" panose="020B0604020202020204" pitchFamily="34" charset="0"/>
              <a:buChar char="•"/>
            </a:pPr>
            <a:endParaRPr lang="fa-IR" sz="1700" dirty="0">
              <a:solidFill>
                <a:schemeClr val="tx1">
                  <a:lumMod val="95000"/>
                  <a:lumOff val="5000"/>
                </a:schemeClr>
              </a:solidFill>
              <a:cs typeface="B Nazanin" panose="00000400000000000000" pitchFamily="2" charset="-78"/>
            </a:endParaRPr>
          </a:p>
          <a:p>
            <a:pPr algn="r" rtl="1"/>
            <a:endParaRPr lang="fa-IR" sz="1700" dirty="0">
              <a:solidFill>
                <a:schemeClr val="tx1">
                  <a:lumMod val="95000"/>
                  <a:lumOff val="5000"/>
                </a:schemeClr>
              </a:solidFill>
              <a:cs typeface="B Nazanin" panose="00000400000000000000" pitchFamily="2" charset="-78"/>
            </a:endParaRPr>
          </a:p>
          <a:p>
            <a:pPr algn="r" rtl="1"/>
            <a:endParaRPr lang="fa-IR" sz="1700" dirty="0">
              <a:solidFill>
                <a:schemeClr val="tx1">
                  <a:lumMod val="95000"/>
                  <a:lumOff val="5000"/>
                </a:schemeClr>
              </a:solidFill>
              <a:cs typeface="B Nazanin" panose="00000400000000000000" pitchFamily="2" charset="-78"/>
            </a:endParaRPr>
          </a:p>
          <a:p>
            <a:pPr marL="182880" indent="-182880" algn="r" rtl="1">
              <a:buFont typeface="Arial" panose="020B0604020202020204" pitchFamily="34" charset="0"/>
              <a:buChar char="•"/>
            </a:pPr>
            <a:r>
              <a:rPr lang="fa-IR" sz="1700" dirty="0">
                <a:solidFill>
                  <a:schemeClr val="tx1">
                    <a:lumMod val="95000"/>
                    <a:lumOff val="5000"/>
                  </a:schemeClr>
                </a:solidFill>
                <a:cs typeface="B Nazanin" panose="00000400000000000000" pitchFamily="2" charset="-78"/>
              </a:rPr>
              <a:t>مثال</a:t>
            </a:r>
          </a:p>
          <a:p>
            <a:pPr marL="182880" indent="-182880" algn="r" rtl="1">
              <a:buFont typeface="Arial" panose="020B0604020202020204" pitchFamily="34" charset="0"/>
              <a:buChar char="•"/>
            </a:pPr>
            <a:endParaRPr lang="fa-IR" sz="1700" dirty="0">
              <a:solidFill>
                <a:schemeClr val="tx1">
                  <a:lumMod val="95000"/>
                  <a:lumOff val="5000"/>
                </a:schemeClr>
              </a:solidFill>
              <a:cs typeface="B Nazanin" panose="00000400000000000000" pitchFamily="2" charset="-78"/>
            </a:endParaRPr>
          </a:p>
          <a:p>
            <a:pPr marL="182880" indent="-182880" algn="r" rtl="1">
              <a:buFont typeface="Arial" panose="020B0604020202020204" pitchFamily="34" charset="0"/>
              <a:buChar char="•"/>
            </a:pPr>
            <a:r>
              <a:rPr lang="fa-IR" sz="1700" dirty="0">
                <a:solidFill>
                  <a:schemeClr val="tx1">
                    <a:lumMod val="95000"/>
                    <a:lumOff val="5000"/>
                  </a:schemeClr>
                </a:solidFill>
                <a:cs typeface="B Nazanin" panose="00000400000000000000" pitchFamily="2" charset="-78"/>
              </a:rPr>
              <a:t>برنامه قابل اجرا</a:t>
            </a:r>
          </a:p>
          <a:p>
            <a:pPr algn="r" rtl="1"/>
            <a:endParaRPr lang="fa-IR" sz="1700" dirty="0">
              <a:solidFill>
                <a:schemeClr val="tx1">
                  <a:lumMod val="95000"/>
                  <a:lumOff val="5000"/>
                </a:schemeClr>
              </a:solidFill>
              <a:cs typeface="B Nazanin" panose="00000400000000000000" pitchFamily="2" charset="-78"/>
            </a:endParaRPr>
          </a:p>
          <a:p>
            <a:pPr marL="182880" indent="-182880" algn="r" rtl="1">
              <a:buFont typeface="Arial" panose="020B0604020202020204" pitchFamily="34" charset="0"/>
              <a:buChar char="•"/>
            </a:pPr>
            <a:r>
              <a:rPr lang="fa-IR" sz="1700" dirty="0">
                <a:solidFill>
                  <a:schemeClr val="tx1">
                    <a:lumMod val="95000"/>
                    <a:lumOff val="5000"/>
                  </a:schemeClr>
                </a:solidFill>
                <a:cs typeface="B Nazanin" panose="00000400000000000000" pitchFamily="2" charset="-78"/>
              </a:rPr>
              <a:t>داکر</a:t>
            </a:r>
          </a:p>
          <a:p>
            <a:pPr marL="285750" indent="-285750" algn="r" rtl="1">
              <a:buFont typeface="Arial" panose="020B0604020202020204" pitchFamily="34" charset="0"/>
              <a:buChar char="•"/>
            </a:pPr>
            <a:endParaRPr lang="en-US" sz="1700" dirty="0">
              <a:solidFill>
                <a:schemeClr val="tx1">
                  <a:lumMod val="95000"/>
                  <a:lumOff val="5000"/>
                </a:schemeClr>
              </a:solidFill>
              <a:cs typeface="B Nazanin" panose="00000400000000000000" pitchFamily="2" charset="-78"/>
            </a:endParaRPr>
          </a:p>
        </p:txBody>
      </p:sp>
      <p:cxnSp>
        <p:nvCxnSpPr>
          <p:cNvPr id="98" name="Straight Connector 97">
            <a:extLst>
              <a:ext uri="{FF2B5EF4-FFF2-40B4-BE49-F238E27FC236}">
                <a16:creationId xmlns:a16="http://schemas.microsoft.com/office/drawing/2014/main" id="{322096EE-6D68-4EF2-96EE-D9D56E65CC74}"/>
              </a:ext>
            </a:extLst>
          </p:cNvPr>
          <p:cNvCxnSpPr>
            <a:cxnSpLocks/>
            <a:stCxn id="96" idx="4"/>
            <a:endCxn id="97" idx="0"/>
          </p:cNvCxnSpPr>
          <p:nvPr/>
        </p:nvCxnSpPr>
        <p:spPr>
          <a:xfrm>
            <a:off x="3292602" y="2595756"/>
            <a:ext cx="0" cy="687375"/>
          </a:xfrm>
          <a:prstGeom prst="line">
            <a:avLst/>
          </a:prstGeom>
          <a:ln w="28575">
            <a:solidFill>
              <a:srgbClr val="828FA6"/>
            </a:solidFill>
          </a:ln>
        </p:spPr>
        <p:style>
          <a:lnRef idx="1">
            <a:schemeClr val="accent1"/>
          </a:lnRef>
          <a:fillRef idx="0">
            <a:schemeClr val="accent1"/>
          </a:fillRef>
          <a:effectRef idx="0">
            <a:schemeClr val="accent1"/>
          </a:effectRef>
          <a:fontRef idx="minor">
            <a:schemeClr val="tx1"/>
          </a:fontRef>
        </p:style>
      </p:cxnSp>
      <p:sp>
        <p:nvSpPr>
          <p:cNvPr id="99" name="Flowchart: Connector 98">
            <a:extLst>
              <a:ext uri="{FF2B5EF4-FFF2-40B4-BE49-F238E27FC236}">
                <a16:creationId xmlns:a16="http://schemas.microsoft.com/office/drawing/2014/main" id="{34B56C65-98B2-4D00-A71F-F78E742420F2}"/>
              </a:ext>
            </a:extLst>
          </p:cNvPr>
          <p:cNvSpPr/>
          <p:nvPr/>
        </p:nvSpPr>
        <p:spPr>
          <a:xfrm>
            <a:off x="876968" y="1410493"/>
            <a:ext cx="1224878" cy="1183975"/>
          </a:xfrm>
          <a:prstGeom prst="flowChartConnector">
            <a:avLst/>
          </a:prstGeom>
          <a:solidFill>
            <a:srgbClr val="E8C2CA"/>
          </a:solidFill>
          <a:ln>
            <a:solidFill>
              <a:srgbClr val="E8C2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212121"/>
              </a:solidFill>
              <a:cs typeface="B Nazanin" panose="00000400000000000000" pitchFamily="2" charset="-78"/>
            </a:endParaRPr>
          </a:p>
        </p:txBody>
      </p:sp>
      <p:sp>
        <p:nvSpPr>
          <p:cNvPr id="100" name="Rectangle 99">
            <a:extLst>
              <a:ext uri="{FF2B5EF4-FFF2-40B4-BE49-F238E27FC236}">
                <a16:creationId xmlns:a16="http://schemas.microsoft.com/office/drawing/2014/main" id="{A8389B10-7E65-4D99-8E6C-EEB435DE535E}"/>
              </a:ext>
            </a:extLst>
          </p:cNvPr>
          <p:cNvSpPr/>
          <p:nvPr/>
        </p:nvSpPr>
        <p:spPr>
          <a:xfrm>
            <a:off x="688474" y="3281843"/>
            <a:ext cx="1601866" cy="2777002"/>
          </a:xfrm>
          <a:prstGeom prst="rect">
            <a:avLst/>
          </a:prstGeom>
          <a:solidFill>
            <a:srgbClr val="FFEDE1"/>
          </a:solidFill>
          <a:ln>
            <a:solidFill>
              <a:srgbClr val="FFED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82880" indent="-182880" algn="r" rtl="1">
              <a:buFont typeface="Arial" panose="020B0604020202020204" pitchFamily="34" charset="0"/>
              <a:buChar char="•"/>
            </a:pPr>
            <a:r>
              <a:rPr lang="fa-IR" sz="1700" dirty="0">
                <a:solidFill>
                  <a:schemeClr val="tx1">
                    <a:lumMod val="95000"/>
                    <a:lumOff val="5000"/>
                  </a:schemeClr>
                </a:solidFill>
                <a:cs typeface="B Nazanin" panose="00000400000000000000" pitchFamily="2" charset="-78"/>
              </a:rPr>
              <a:t>جمع‌بندی</a:t>
            </a:r>
          </a:p>
          <a:p>
            <a:pPr algn="r" rtl="1"/>
            <a:endParaRPr lang="fa-IR" sz="1700" dirty="0">
              <a:solidFill>
                <a:schemeClr val="tx1">
                  <a:lumMod val="95000"/>
                  <a:lumOff val="5000"/>
                </a:schemeClr>
              </a:solidFill>
              <a:cs typeface="B Nazanin" panose="00000400000000000000" pitchFamily="2" charset="-78"/>
            </a:endParaRPr>
          </a:p>
          <a:p>
            <a:pPr algn="r" rtl="1"/>
            <a:endParaRPr lang="fa-IR" sz="1700" dirty="0">
              <a:solidFill>
                <a:schemeClr val="tx1">
                  <a:lumMod val="95000"/>
                  <a:lumOff val="5000"/>
                </a:schemeClr>
              </a:solidFill>
              <a:cs typeface="B Nazanin" panose="00000400000000000000" pitchFamily="2" charset="-78"/>
            </a:endParaRPr>
          </a:p>
          <a:p>
            <a:pPr marL="182880" indent="-182880" algn="r" rtl="1">
              <a:buFont typeface="Arial" panose="020B0604020202020204" pitchFamily="34" charset="0"/>
              <a:buChar char="•"/>
            </a:pPr>
            <a:r>
              <a:rPr lang="fa-IR" sz="1700" dirty="0">
                <a:solidFill>
                  <a:schemeClr val="tx1">
                    <a:lumMod val="95000"/>
                    <a:lumOff val="5000"/>
                  </a:schemeClr>
                </a:solidFill>
                <a:cs typeface="B Nazanin" panose="00000400000000000000" pitchFamily="2" charset="-78"/>
              </a:rPr>
              <a:t>پیشنهادها</a:t>
            </a:r>
            <a:endParaRPr lang="en-US" sz="1700" dirty="0">
              <a:solidFill>
                <a:schemeClr val="tx1">
                  <a:lumMod val="95000"/>
                  <a:lumOff val="5000"/>
                </a:schemeClr>
              </a:solidFill>
              <a:cs typeface="B Nazanin" panose="00000400000000000000" pitchFamily="2" charset="-78"/>
            </a:endParaRPr>
          </a:p>
        </p:txBody>
      </p:sp>
      <p:cxnSp>
        <p:nvCxnSpPr>
          <p:cNvPr id="101" name="Straight Connector 100">
            <a:extLst>
              <a:ext uri="{FF2B5EF4-FFF2-40B4-BE49-F238E27FC236}">
                <a16:creationId xmlns:a16="http://schemas.microsoft.com/office/drawing/2014/main" id="{2DC418E9-B451-46B8-AF81-5E6E74469F43}"/>
              </a:ext>
            </a:extLst>
          </p:cNvPr>
          <p:cNvCxnSpPr>
            <a:cxnSpLocks/>
            <a:stCxn id="99" idx="4"/>
            <a:endCxn id="100" idx="0"/>
          </p:cNvCxnSpPr>
          <p:nvPr/>
        </p:nvCxnSpPr>
        <p:spPr>
          <a:xfrm>
            <a:off x="1489407" y="2594468"/>
            <a:ext cx="0" cy="687375"/>
          </a:xfrm>
          <a:prstGeom prst="line">
            <a:avLst/>
          </a:prstGeom>
          <a:ln w="28575">
            <a:solidFill>
              <a:srgbClr val="828FA6"/>
            </a:solidFill>
          </a:ln>
        </p:spPr>
        <p:style>
          <a:lnRef idx="1">
            <a:schemeClr val="accent1"/>
          </a:lnRef>
          <a:fillRef idx="0">
            <a:schemeClr val="accent1"/>
          </a:fillRef>
          <a:effectRef idx="0">
            <a:schemeClr val="accent1"/>
          </a:effectRef>
          <a:fontRef idx="minor">
            <a:schemeClr val="tx1"/>
          </a:fontRef>
        </p:style>
      </p:cxnSp>
      <p:sp>
        <p:nvSpPr>
          <p:cNvPr id="110" name="TextBox 109">
            <a:extLst>
              <a:ext uri="{FF2B5EF4-FFF2-40B4-BE49-F238E27FC236}">
                <a16:creationId xmlns:a16="http://schemas.microsoft.com/office/drawing/2014/main" id="{731E0499-BBA5-4DE5-B43B-7F770AF5002B}"/>
              </a:ext>
            </a:extLst>
          </p:cNvPr>
          <p:cNvSpPr txBox="1"/>
          <p:nvPr/>
        </p:nvSpPr>
        <p:spPr>
          <a:xfrm>
            <a:off x="2776639" y="1544115"/>
            <a:ext cx="1052410" cy="1138773"/>
          </a:xfrm>
          <a:prstGeom prst="rect">
            <a:avLst/>
          </a:prstGeom>
          <a:noFill/>
        </p:spPr>
        <p:txBody>
          <a:bodyPr wrap="square" rtlCol="1">
            <a:spAutoFit/>
          </a:bodyPr>
          <a:lstStyle/>
          <a:p>
            <a:pPr algn="ctr" rtl="1"/>
            <a:r>
              <a:rPr lang="fa-IR" sz="1700" dirty="0">
                <a:solidFill>
                  <a:srgbClr val="212121"/>
                </a:solidFill>
                <a:cs typeface="B Nazanin" panose="00000400000000000000" pitchFamily="2" charset="-78"/>
              </a:rPr>
              <a:t>سیستم تشخیص خواب‌آلودگی</a:t>
            </a:r>
            <a:endParaRPr lang="en-US" sz="1700" dirty="0">
              <a:solidFill>
                <a:srgbClr val="212121"/>
              </a:solidFill>
              <a:cs typeface="B Nazanin" panose="00000400000000000000" pitchFamily="2" charset="-78"/>
            </a:endParaRPr>
          </a:p>
          <a:p>
            <a:pPr algn="ctr" rtl="1"/>
            <a:endParaRPr lang="fa-IR" sz="1700" dirty="0">
              <a:cs typeface="B Nazanin" panose="00000400000000000000" pitchFamily="2" charset="-78"/>
            </a:endParaRPr>
          </a:p>
        </p:txBody>
      </p:sp>
      <p:sp>
        <p:nvSpPr>
          <p:cNvPr id="111" name="TextBox 110">
            <a:extLst>
              <a:ext uri="{FF2B5EF4-FFF2-40B4-BE49-F238E27FC236}">
                <a16:creationId xmlns:a16="http://schemas.microsoft.com/office/drawing/2014/main" id="{71E34F23-98CA-4DB3-911C-D1E407B20531}"/>
              </a:ext>
            </a:extLst>
          </p:cNvPr>
          <p:cNvSpPr txBox="1"/>
          <p:nvPr/>
        </p:nvSpPr>
        <p:spPr>
          <a:xfrm>
            <a:off x="965713" y="1544115"/>
            <a:ext cx="1007082" cy="1200329"/>
          </a:xfrm>
          <a:prstGeom prst="rect">
            <a:avLst/>
          </a:prstGeom>
          <a:noFill/>
        </p:spPr>
        <p:txBody>
          <a:bodyPr wrap="square" rtlCol="1">
            <a:spAutoFit/>
          </a:bodyPr>
          <a:lstStyle/>
          <a:p>
            <a:pPr algn="ctr" rtl="1"/>
            <a:r>
              <a:rPr lang="fa-IR" dirty="0">
                <a:solidFill>
                  <a:srgbClr val="212121"/>
                </a:solidFill>
                <a:cs typeface="B Nazanin" panose="00000400000000000000" pitchFamily="2" charset="-78"/>
              </a:rPr>
              <a:t>جمع‌بندی و پیشنهادها</a:t>
            </a:r>
            <a:endParaRPr lang="en-US" dirty="0">
              <a:solidFill>
                <a:srgbClr val="212121"/>
              </a:solidFill>
              <a:cs typeface="B Nazanin" panose="00000400000000000000" pitchFamily="2" charset="-78"/>
            </a:endParaRPr>
          </a:p>
          <a:p>
            <a:pPr algn="ctr" rtl="1"/>
            <a:endParaRPr lang="fa-IR" dirty="0">
              <a:cs typeface="B Nazanin" panose="00000400000000000000" pitchFamily="2" charset="-78"/>
            </a:endParaRPr>
          </a:p>
        </p:txBody>
      </p:sp>
      <p:sp>
        <p:nvSpPr>
          <p:cNvPr id="112" name="TextBox 111">
            <a:extLst>
              <a:ext uri="{FF2B5EF4-FFF2-40B4-BE49-F238E27FC236}">
                <a16:creationId xmlns:a16="http://schemas.microsoft.com/office/drawing/2014/main" id="{2AD1324B-152C-4522-B873-BC8B1820C6D6}"/>
              </a:ext>
            </a:extLst>
          </p:cNvPr>
          <p:cNvSpPr txBox="1"/>
          <p:nvPr/>
        </p:nvSpPr>
        <p:spPr>
          <a:xfrm>
            <a:off x="4625243" y="1568621"/>
            <a:ext cx="1010997" cy="877163"/>
          </a:xfrm>
          <a:prstGeom prst="rect">
            <a:avLst/>
          </a:prstGeom>
          <a:noFill/>
        </p:spPr>
        <p:txBody>
          <a:bodyPr wrap="square" rtlCol="1">
            <a:spAutoFit/>
          </a:bodyPr>
          <a:lstStyle/>
          <a:p>
            <a:pPr algn="ctr" rtl="1"/>
            <a:r>
              <a:rPr lang="fa-IR" sz="1700" dirty="0">
                <a:solidFill>
                  <a:srgbClr val="212121"/>
                </a:solidFill>
                <a:cs typeface="B Nazanin" panose="00000400000000000000" pitchFamily="2" charset="-78"/>
              </a:rPr>
              <a:t>پیاده‌سازی مدل شبکه عصبی</a:t>
            </a:r>
            <a:endParaRPr lang="en-US" sz="1700" dirty="0">
              <a:solidFill>
                <a:srgbClr val="212121"/>
              </a:solidFill>
              <a:cs typeface="B Nazanin" panose="00000400000000000000" pitchFamily="2" charset="-78"/>
            </a:endParaRPr>
          </a:p>
        </p:txBody>
      </p:sp>
      <p:sp>
        <p:nvSpPr>
          <p:cNvPr id="119" name="TextBox 118">
            <a:extLst>
              <a:ext uri="{FF2B5EF4-FFF2-40B4-BE49-F238E27FC236}">
                <a16:creationId xmlns:a16="http://schemas.microsoft.com/office/drawing/2014/main" id="{3F1E8E0E-9FA9-46E6-B244-E191BA348321}"/>
              </a:ext>
            </a:extLst>
          </p:cNvPr>
          <p:cNvSpPr txBox="1"/>
          <p:nvPr/>
        </p:nvSpPr>
        <p:spPr>
          <a:xfrm>
            <a:off x="2347272" y="3902112"/>
            <a:ext cx="1746263" cy="338554"/>
          </a:xfrm>
          <a:prstGeom prst="rect">
            <a:avLst/>
          </a:prstGeom>
          <a:noFill/>
        </p:spPr>
        <p:txBody>
          <a:bodyPr wrap="square" rtlCol="1">
            <a:spAutoFit/>
          </a:bodyPr>
          <a:lstStyle/>
          <a:p>
            <a:pPr marL="182880" indent="-182880" algn="r" rtl="1">
              <a:buFont typeface="Arial" panose="020B0604020202020204" pitchFamily="34" charset="0"/>
              <a:buChar char="•"/>
            </a:pPr>
            <a:r>
              <a:rPr lang="fa-IR" sz="1600" dirty="0">
                <a:solidFill>
                  <a:schemeClr val="tx1">
                    <a:lumMod val="95000"/>
                    <a:lumOff val="5000"/>
                  </a:schemeClr>
                </a:solidFill>
                <a:cs typeface="B Nazanin" panose="00000400000000000000" pitchFamily="2" charset="-78"/>
              </a:rPr>
              <a:t>رابط کاربری گرافیکی</a:t>
            </a:r>
          </a:p>
        </p:txBody>
      </p:sp>
      <p:sp>
        <p:nvSpPr>
          <p:cNvPr id="121" name="TextBox 120">
            <a:extLst>
              <a:ext uri="{FF2B5EF4-FFF2-40B4-BE49-F238E27FC236}">
                <a16:creationId xmlns:a16="http://schemas.microsoft.com/office/drawing/2014/main" id="{889CEA62-4072-4B20-A2D7-B02BC5E05692}"/>
              </a:ext>
            </a:extLst>
          </p:cNvPr>
          <p:cNvSpPr txBox="1"/>
          <p:nvPr/>
        </p:nvSpPr>
        <p:spPr>
          <a:xfrm>
            <a:off x="5921210" y="6058845"/>
            <a:ext cx="45719" cy="45719"/>
          </a:xfrm>
          <a:prstGeom prst="rect">
            <a:avLst/>
          </a:prstGeom>
          <a:noFill/>
        </p:spPr>
        <p:txBody>
          <a:bodyPr wrap="square" rtlCol="1">
            <a:spAutoFit/>
          </a:bodyPr>
          <a:lstStyle/>
          <a:p>
            <a:endParaRPr lang="fa-IR" dirty="0"/>
          </a:p>
        </p:txBody>
      </p:sp>
      <p:sp>
        <p:nvSpPr>
          <p:cNvPr id="122" name="TextBox 121">
            <a:extLst>
              <a:ext uri="{FF2B5EF4-FFF2-40B4-BE49-F238E27FC236}">
                <a16:creationId xmlns:a16="http://schemas.microsoft.com/office/drawing/2014/main" id="{82E9C4DF-9620-44F8-BB32-237909C4F1CE}"/>
              </a:ext>
            </a:extLst>
          </p:cNvPr>
          <p:cNvSpPr txBox="1"/>
          <p:nvPr/>
        </p:nvSpPr>
        <p:spPr>
          <a:xfrm>
            <a:off x="4229632" y="3375966"/>
            <a:ext cx="1700541" cy="2585323"/>
          </a:xfrm>
          <a:prstGeom prst="rect">
            <a:avLst/>
          </a:prstGeom>
          <a:noFill/>
        </p:spPr>
        <p:txBody>
          <a:bodyPr wrap="square" rtlCol="1">
            <a:spAutoFit/>
          </a:bodyPr>
          <a:lstStyle/>
          <a:p>
            <a:pPr marL="182880" indent="-182880" algn="r" rtl="1">
              <a:spcBef>
                <a:spcPts val="200"/>
              </a:spcBef>
              <a:spcAft>
                <a:spcPts val="1000"/>
              </a:spcAft>
              <a:buFont typeface="Arial" panose="020B0604020202020204" pitchFamily="34" charset="0"/>
              <a:buChar char="•"/>
            </a:pPr>
            <a:r>
              <a:rPr lang="fa-IR" sz="1600" dirty="0">
                <a:solidFill>
                  <a:schemeClr val="tx1">
                    <a:lumMod val="95000"/>
                    <a:lumOff val="5000"/>
                  </a:schemeClr>
                </a:solidFill>
                <a:cs typeface="B Nazanin" panose="00000400000000000000" pitchFamily="2" charset="-78"/>
              </a:rPr>
              <a:t>پیش‌پردازش</a:t>
            </a:r>
            <a:endParaRPr lang="en-US" sz="1600" dirty="0">
              <a:solidFill>
                <a:schemeClr val="tx1">
                  <a:lumMod val="95000"/>
                  <a:lumOff val="5000"/>
                </a:schemeClr>
              </a:solidFill>
              <a:cs typeface="B Nazanin" panose="00000400000000000000" pitchFamily="2" charset="-78"/>
            </a:endParaRPr>
          </a:p>
          <a:p>
            <a:pPr marL="182880" indent="-182880" algn="r" rtl="1">
              <a:spcBef>
                <a:spcPts val="200"/>
              </a:spcBef>
              <a:spcAft>
                <a:spcPts val="1000"/>
              </a:spcAft>
              <a:buFont typeface="Arial" panose="020B0604020202020204" pitchFamily="34" charset="0"/>
              <a:buChar char="•"/>
            </a:pPr>
            <a:r>
              <a:rPr lang="fa-IR" sz="1600" dirty="0">
                <a:solidFill>
                  <a:schemeClr val="tx1">
                    <a:lumMod val="95000"/>
                    <a:lumOff val="5000"/>
                  </a:schemeClr>
                </a:solidFill>
                <a:cs typeface="B Nazanin" panose="00000400000000000000" pitchFamily="2" charset="-78"/>
              </a:rPr>
              <a:t>شبکه عصبی تمام طراحی‌شده</a:t>
            </a:r>
            <a:endParaRPr lang="en-US" sz="1600" dirty="0">
              <a:solidFill>
                <a:schemeClr val="tx1">
                  <a:lumMod val="95000"/>
                  <a:lumOff val="5000"/>
                </a:schemeClr>
              </a:solidFill>
              <a:cs typeface="B Nazanin" panose="00000400000000000000" pitchFamily="2" charset="-78"/>
            </a:endParaRPr>
          </a:p>
          <a:p>
            <a:pPr marL="182880" indent="-182880" algn="r" rtl="1">
              <a:spcBef>
                <a:spcPts val="200"/>
              </a:spcBef>
              <a:spcAft>
                <a:spcPts val="1000"/>
              </a:spcAft>
              <a:buFont typeface="Arial" panose="020B0604020202020204" pitchFamily="34" charset="0"/>
              <a:buChar char="•"/>
            </a:pPr>
            <a:r>
              <a:rPr lang="fa-IR" sz="1600" dirty="0">
                <a:solidFill>
                  <a:schemeClr val="tx1">
                    <a:lumMod val="95000"/>
                    <a:lumOff val="5000"/>
                  </a:schemeClr>
                </a:solidFill>
                <a:cs typeface="B Nazanin" panose="00000400000000000000" pitchFamily="2" charset="-78"/>
              </a:rPr>
              <a:t>شبکه موبایل‌نت</a:t>
            </a:r>
            <a:endParaRPr lang="en-US" sz="1600" dirty="0">
              <a:solidFill>
                <a:schemeClr val="tx1">
                  <a:lumMod val="95000"/>
                  <a:lumOff val="5000"/>
                </a:schemeClr>
              </a:solidFill>
              <a:cs typeface="B Nazanin" panose="00000400000000000000" pitchFamily="2" charset="-78"/>
            </a:endParaRPr>
          </a:p>
          <a:p>
            <a:pPr marL="182880" indent="-182880" algn="r" rtl="1">
              <a:spcBef>
                <a:spcPts val="200"/>
              </a:spcBef>
              <a:spcAft>
                <a:spcPts val="1000"/>
              </a:spcAft>
              <a:buFont typeface="Arial" panose="020B0604020202020204" pitchFamily="34" charset="0"/>
              <a:buChar char="•"/>
            </a:pPr>
            <a:r>
              <a:rPr lang="fa-IR" sz="1600" dirty="0">
                <a:solidFill>
                  <a:schemeClr val="tx1">
                    <a:lumMod val="95000"/>
                    <a:lumOff val="5000"/>
                  </a:schemeClr>
                </a:solidFill>
                <a:cs typeface="B Nazanin" panose="00000400000000000000" pitchFamily="2" charset="-78"/>
              </a:rPr>
              <a:t>شبکه </a:t>
            </a:r>
            <a:r>
              <a:rPr lang="en-US" sz="1400" dirty="0">
                <a:solidFill>
                  <a:schemeClr val="tx1">
                    <a:lumMod val="95000"/>
                    <a:lumOff val="5000"/>
                  </a:schemeClr>
                </a:solidFill>
                <a:cs typeface="+mj-cs"/>
              </a:rPr>
              <a:t>VGG-16</a:t>
            </a:r>
            <a:endParaRPr lang="en-US" sz="1600" dirty="0">
              <a:solidFill>
                <a:schemeClr val="tx1">
                  <a:lumMod val="95000"/>
                  <a:lumOff val="5000"/>
                </a:schemeClr>
              </a:solidFill>
              <a:cs typeface="+mj-cs"/>
            </a:endParaRPr>
          </a:p>
          <a:p>
            <a:pPr marL="164592" indent="-164592" algn="r" rtl="1">
              <a:spcBef>
                <a:spcPts val="200"/>
              </a:spcBef>
              <a:spcAft>
                <a:spcPts val="1000"/>
              </a:spcAft>
              <a:buFont typeface="Arial" panose="020B0604020202020204" pitchFamily="34" charset="0"/>
              <a:buChar char="•"/>
            </a:pPr>
            <a:r>
              <a:rPr lang="fa-IR" sz="1600" dirty="0">
                <a:solidFill>
                  <a:schemeClr val="tx1">
                    <a:lumMod val="95000"/>
                    <a:lumOff val="5000"/>
                  </a:schemeClr>
                </a:solidFill>
                <a:cs typeface="B Nazanin" panose="00000400000000000000" pitchFamily="2" charset="-78"/>
              </a:rPr>
              <a:t>ارزیابی مرحله آموزش</a:t>
            </a:r>
          </a:p>
          <a:p>
            <a:pPr marL="182880" indent="-182880" algn="r" rtl="1">
              <a:spcBef>
                <a:spcPts val="200"/>
              </a:spcBef>
              <a:spcAft>
                <a:spcPts val="1000"/>
              </a:spcAft>
              <a:buFont typeface="Arial" panose="020B0604020202020204" pitchFamily="34" charset="0"/>
              <a:buChar char="•"/>
            </a:pPr>
            <a:r>
              <a:rPr lang="fa-IR" sz="1600" dirty="0">
                <a:solidFill>
                  <a:schemeClr val="tx1">
                    <a:lumMod val="95000"/>
                    <a:lumOff val="5000"/>
                  </a:schemeClr>
                </a:solidFill>
                <a:cs typeface="B Nazanin" panose="00000400000000000000" pitchFamily="2" charset="-78"/>
              </a:rPr>
              <a:t>آزمایش</a:t>
            </a:r>
            <a:endParaRPr lang="en-US" sz="1600" dirty="0">
              <a:solidFill>
                <a:schemeClr val="tx1">
                  <a:lumMod val="95000"/>
                  <a:lumOff val="5000"/>
                </a:schemeClr>
              </a:solidFill>
              <a:cs typeface="B Nazanin" panose="00000400000000000000" pitchFamily="2" charset="-78"/>
            </a:endParaRPr>
          </a:p>
        </p:txBody>
      </p:sp>
      <p:sp>
        <p:nvSpPr>
          <p:cNvPr id="131" name="Flowchart: Manual Input 130">
            <a:extLst>
              <a:ext uri="{FF2B5EF4-FFF2-40B4-BE49-F238E27FC236}">
                <a16:creationId xmlns:a16="http://schemas.microsoft.com/office/drawing/2014/main" id="{92E39D0E-A564-4248-93BB-530C94343A3F}"/>
              </a:ext>
            </a:extLst>
          </p:cNvPr>
          <p:cNvSpPr/>
          <p:nvPr/>
        </p:nvSpPr>
        <p:spPr>
          <a:xfrm rot="16200000">
            <a:off x="7097565" y="-4065142"/>
            <a:ext cx="1055033" cy="9133841"/>
          </a:xfrm>
          <a:prstGeom prst="flowChartManualInput">
            <a:avLst/>
          </a:prstGeom>
          <a:solidFill>
            <a:srgbClr val="828F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B Nazanin" panose="00000400000000000000" pitchFamily="2" charset="-78"/>
            </a:endParaRPr>
          </a:p>
        </p:txBody>
      </p:sp>
      <p:sp>
        <p:nvSpPr>
          <p:cNvPr id="132" name="Rectangle 131">
            <a:extLst>
              <a:ext uri="{FF2B5EF4-FFF2-40B4-BE49-F238E27FC236}">
                <a16:creationId xmlns:a16="http://schemas.microsoft.com/office/drawing/2014/main" id="{4715AF34-BD12-4A86-AE4B-850E5D341D32}"/>
              </a:ext>
            </a:extLst>
          </p:cNvPr>
          <p:cNvSpPr/>
          <p:nvPr/>
        </p:nvSpPr>
        <p:spPr>
          <a:xfrm>
            <a:off x="2407920" y="154662"/>
            <a:ext cx="9784080" cy="685643"/>
          </a:xfrm>
          <a:prstGeom prst="rect">
            <a:avLst/>
          </a:prstGeom>
          <a:solidFill>
            <a:srgbClr val="FFED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rtl="1"/>
            <a:r>
              <a:rPr lang="fa-IR" sz="4000" dirty="0">
                <a:solidFill>
                  <a:schemeClr val="tx1"/>
                </a:solidFill>
                <a:cs typeface="B Nazanin" panose="00000400000000000000" pitchFamily="2" charset="-78"/>
              </a:rPr>
              <a:t>	چشم‌انداز ارائه</a:t>
            </a:r>
            <a:endParaRPr lang="en-US" sz="4000" dirty="0">
              <a:solidFill>
                <a:schemeClr val="tx1"/>
              </a:solidFill>
              <a:cs typeface="B Nazanin" panose="00000400000000000000" pitchFamily="2" charset="-78"/>
            </a:endParaRPr>
          </a:p>
        </p:txBody>
      </p:sp>
    </p:spTree>
    <p:extLst>
      <p:ext uri="{BB962C8B-B14F-4D97-AF65-F5344CB8AC3E}">
        <p14:creationId xmlns:p14="http://schemas.microsoft.com/office/powerpoint/2010/main" val="3816928328"/>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ight Triangle 7"/>
          <p:cNvSpPr/>
          <p:nvPr/>
        </p:nvSpPr>
        <p:spPr>
          <a:xfrm>
            <a:off x="2407918" y="190245"/>
            <a:ext cx="721362" cy="869451"/>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cs typeface="B Nazanin" panose="00000400000000000000" pitchFamily="2" charset="-78"/>
            </a:endParaRPr>
          </a:p>
        </p:txBody>
      </p:sp>
      <p:sp>
        <p:nvSpPr>
          <p:cNvPr id="78" name="Parallelogram 77"/>
          <p:cNvSpPr/>
          <p:nvPr/>
        </p:nvSpPr>
        <p:spPr>
          <a:xfrm>
            <a:off x="-345440" y="6350000"/>
            <a:ext cx="1432560" cy="508000"/>
          </a:xfrm>
          <a:prstGeom prst="parallelogram">
            <a:avLst>
              <a:gd name="adj" fmla="val 47000"/>
            </a:avLst>
          </a:prstGeom>
          <a:solidFill>
            <a:srgbClr val="FFEDE1"/>
          </a:solidFill>
          <a:ln>
            <a:solidFill>
              <a:srgbClr val="FFED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B Nazanin" panose="00000400000000000000" pitchFamily="2" charset="-78"/>
            </a:endParaRPr>
          </a:p>
        </p:txBody>
      </p:sp>
      <p:sp>
        <p:nvSpPr>
          <p:cNvPr id="79" name="Parallelogram 78"/>
          <p:cNvSpPr/>
          <p:nvPr/>
        </p:nvSpPr>
        <p:spPr>
          <a:xfrm>
            <a:off x="-254000" y="6451600"/>
            <a:ext cx="1539240" cy="264160"/>
          </a:xfrm>
          <a:prstGeom prst="parallelogram">
            <a:avLst/>
          </a:prstGeom>
          <a:solidFill>
            <a:srgbClr val="B5838D"/>
          </a:solidFill>
          <a:ln>
            <a:solidFill>
              <a:srgbClr val="B583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a-IR" dirty="0">
                <a:solidFill>
                  <a:schemeClr val="tx1"/>
                </a:solidFill>
                <a:cs typeface="B Nazanin" panose="00000400000000000000" pitchFamily="2" charset="-78"/>
              </a:rPr>
              <a:t>16/31</a:t>
            </a:r>
            <a:endParaRPr lang="en-US" dirty="0">
              <a:solidFill>
                <a:schemeClr val="tx1"/>
              </a:solidFill>
              <a:cs typeface="B Nazanin" panose="00000400000000000000" pitchFamily="2" charset="-78"/>
            </a:endParaRPr>
          </a:p>
        </p:txBody>
      </p:sp>
      <p:sp>
        <p:nvSpPr>
          <p:cNvPr id="34" name="Flowchart: Manual Input 33"/>
          <p:cNvSpPr/>
          <p:nvPr/>
        </p:nvSpPr>
        <p:spPr>
          <a:xfrm rot="16200000">
            <a:off x="7097565" y="-4065142"/>
            <a:ext cx="1055033" cy="9133841"/>
          </a:xfrm>
          <a:prstGeom prst="flowChartManualInput">
            <a:avLst/>
          </a:prstGeom>
          <a:solidFill>
            <a:srgbClr val="828F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B Nazanin" panose="00000400000000000000" pitchFamily="2" charset="-78"/>
            </a:endParaRPr>
          </a:p>
        </p:txBody>
      </p:sp>
      <p:sp>
        <p:nvSpPr>
          <p:cNvPr id="38" name="Rectangle 37"/>
          <p:cNvSpPr/>
          <p:nvPr/>
        </p:nvSpPr>
        <p:spPr>
          <a:xfrm>
            <a:off x="2407920" y="154662"/>
            <a:ext cx="9784080" cy="685643"/>
          </a:xfrm>
          <a:prstGeom prst="rect">
            <a:avLst/>
          </a:prstGeom>
          <a:solidFill>
            <a:srgbClr val="FFED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rtl="1"/>
            <a:r>
              <a:rPr lang="fa-IR" sz="4000" dirty="0">
                <a:solidFill>
                  <a:schemeClr val="tx1"/>
                </a:solidFill>
                <a:cs typeface="B Nazanin" panose="00000400000000000000" pitchFamily="2" charset="-78"/>
              </a:rPr>
              <a:t>	ارزیابی مرحله آموزش</a:t>
            </a:r>
            <a:endParaRPr lang="en-US" sz="4000" dirty="0">
              <a:solidFill>
                <a:schemeClr val="tx1"/>
              </a:solidFill>
              <a:cs typeface="B Nazanin" panose="00000400000000000000" pitchFamily="2" charset="-78"/>
            </a:endParaRPr>
          </a:p>
        </p:txBody>
      </p:sp>
      <p:sp>
        <p:nvSpPr>
          <p:cNvPr id="54" name="Flowchart: Connector 53">
            <a:extLst>
              <a:ext uri="{FF2B5EF4-FFF2-40B4-BE49-F238E27FC236}">
                <a16:creationId xmlns:a16="http://schemas.microsoft.com/office/drawing/2014/main" id="{3B048D29-D07E-4377-AF2B-2752562EC6B4}"/>
              </a:ext>
            </a:extLst>
          </p:cNvPr>
          <p:cNvSpPr/>
          <p:nvPr/>
        </p:nvSpPr>
        <p:spPr>
          <a:xfrm>
            <a:off x="4516063" y="6134406"/>
            <a:ext cx="269946" cy="284979"/>
          </a:xfrm>
          <a:prstGeom prst="flowChartConnector">
            <a:avLst/>
          </a:prstGeom>
          <a:solidFill>
            <a:srgbClr val="828F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cs typeface="B Nazanin" panose="00000400000000000000" pitchFamily="2" charset="-78"/>
            </a:endParaRPr>
          </a:p>
        </p:txBody>
      </p:sp>
      <p:sp>
        <p:nvSpPr>
          <p:cNvPr id="55" name="Flowchart: Connector 54">
            <a:extLst>
              <a:ext uri="{FF2B5EF4-FFF2-40B4-BE49-F238E27FC236}">
                <a16:creationId xmlns:a16="http://schemas.microsoft.com/office/drawing/2014/main" id="{CD85DB92-8BC2-4271-9BA7-9DBEF30E3A84}"/>
              </a:ext>
            </a:extLst>
          </p:cNvPr>
          <p:cNvSpPr/>
          <p:nvPr/>
        </p:nvSpPr>
        <p:spPr>
          <a:xfrm>
            <a:off x="11762949" y="6126807"/>
            <a:ext cx="269946" cy="284979"/>
          </a:xfrm>
          <a:prstGeom prst="flowChartConnector">
            <a:avLst/>
          </a:prstGeom>
          <a:solidFill>
            <a:srgbClr val="828F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cs typeface="B Nazanin" panose="00000400000000000000" pitchFamily="2" charset="-78"/>
            </a:endParaRPr>
          </a:p>
        </p:txBody>
      </p:sp>
      <p:cxnSp>
        <p:nvCxnSpPr>
          <p:cNvPr id="56" name="Straight Connector 55">
            <a:extLst>
              <a:ext uri="{FF2B5EF4-FFF2-40B4-BE49-F238E27FC236}">
                <a16:creationId xmlns:a16="http://schemas.microsoft.com/office/drawing/2014/main" id="{59067910-03E3-48B4-8415-91504B3E1430}"/>
              </a:ext>
            </a:extLst>
          </p:cNvPr>
          <p:cNvCxnSpPr>
            <a:stCxn id="54" idx="6"/>
            <a:endCxn id="55" idx="2"/>
          </p:cNvCxnSpPr>
          <p:nvPr/>
        </p:nvCxnSpPr>
        <p:spPr>
          <a:xfrm flipV="1">
            <a:off x="4786009" y="6269297"/>
            <a:ext cx="6976940" cy="7599"/>
          </a:xfrm>
          <a:prstGeom prst="line">
            <a:avLst/>
          </a:prstGeom>
          <a:ln w="57150">
            <a:solidFill>
              <a:srgbClr val="828FA6"/>
            </a:solidFill>
          </a:ln>
        </p:spPr>
        <p:style>
          <a:lnRef idx="1">
            <a:schemeClr val="accent1"/>
          </a:lnRef>
          <a:fillRef idx="0">
            <a:schemeClr val="accent1"/>
          </a:fillRef>
          <a:effectRef idx="0">
            <a:schemeClr val="accent1"/>
          </a:effectRef>
          <a:fontRef idx="minor">
            <a:schemeClr val="tx1"/>
          </a:fontRef>
        </p:style>
      </p:cxnSp>
      <p:sp>
        <p:nvSpPr>
          <p:cNvPr id="57" name="Flowchart: Connector 56">
            <a:extLst>
              <a:ext uri="{FF2B5EF4-FFF2-40B4-BE49-F238E27FC236}">
                <a16:creationId xmlns:a16="http://schemas.microsoft.com/office/drawing/2014/main" id="{C710D54B-04E1-4C82-9324-AF8DEE4730EE}"/>
              </a:ext>
            </a:extLst>
          </p:cNvPr>
          <p:cNvSpPr/>
          <p:nvPr/>
        </p:nvSpPr>
        <p:spPr>
          <a:xfrm>
            <a:off x="10673994" y="5801852"/>
            <a:ext cx="993916" cy="934890"/>
          </a:xfrm>
          <a:prstGeom prst="flowChartConnector">
            <a:avLst/>
          </a:prstGeom>
          <a:solidFill>
            <a:srgbClr val="FFFFFF"/>
          </a:solidFill>
          <a:ln w="28575">
            <a:solidFill>
              <a:srgbClr val="E8C2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a-IR" sz="1400" dirty="0">
                <a:solidFill>
                  <a:srgbClr val="212121"/>
                </a:solidFill>
                <a:cs typeface="B Nazanin" panose="00000400000000000000" pitchFamily="2" charset="-78"/>
              </a:rPr>
              <a:t>مقدمه</a:t>
            </a:r>
            <a:endParaRPr lang="en-US" sz="1400" dirty="0">
              <a:solidFill>
                <a:srgbClr val="212121"/>
              </a:solidFill>
              <a:cs typeface="B Nazanin" panose="00000400000000000000" pitchFamily="2" charset="-78"/>
            </a:endParaRPr>
          </a:p>
        </p:txBody>
      </p:sp>
      <p:sp>
        <p:nvSpPr>
          <p:cNvPr id="58" name="Flowchart: Connector 57">
            <a:extLst>
              <a:ext uri="{FF2B5EF4-FFF2-40B4-BE49-F238E27FC236}">
                <a16:creationId xmlns:a16="http://schemas.microsoft.com/office/drawing/2014/main" id="{605A9779-11A5-4F9F-ACCB-AEE46AE9BAF7}"/>
              </a:ext>
            </a:extLst>
          </p:cNvPr>
          <p:cNvSpPr/>
          <p:nvPr/>
        </p:nvSpPr>
        <p:spPr>
          <a:xfrm>
            <a:off x="9546898" y="5809451"/>
            <a:ext cx="993916" cy="934890"/>
          </a:xfrm>
          <a:prstGeom prst="flowChartConnector">
            <a:avLst/>
          </a:prstGeom>
          <a:solidFill>
            <a:srgbClr val="FFFFFF"/>
          </a:solidFill>
          <a:ln w="28575">
            <a:solidFill>
              <a:srgbClr val="E8C2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212121"/>
              </a:solidFill>
              <a:cs typeface="B Nazanin" panose="00000400000000000000" pitchFamily="2" charset="-78"/>
            </a:endParaRPr>
          </a:p>
        </p:txBody>
      </p:sp>
      <p:sp>
        <p:nvSpPr>
          <p:cNvPr id="59" name="Flowchart: Connector 58">
            <a:extLst>
              <a:ext uri="{FF2B5EF4-FFF2-40B4-BE49-F238E27FC236}">
                <a16:creationId xmlns:a16="http://schemas.microsoft.com/office/drawing/2014/main" id="{698F8C42-C52F-41D1-9306-30420182BFF1}"/>
              </a:ext>
            </a:extLst>
          </p:cNvPr>
          <p:cNvSpPr/>
          <p:nvPr/>
        </p:nvSpPr>
        <p:spPr>
          <a:xfrm>
            <a:off x="8400556" y="5801851"/>
            <a:ext cx="993916" cy="934890"/>
          </a:xfrm>
          <a:prstGeom prst="flowChartConnector">
            <a:avLst/>
          </a:prstGeom>
          <a:solidFill>
            <a:srgbClr val="FFFFFF"/>
          </a:solidFill>
          <a:ln w="28575">
            <a:solidFill>
              <a:srgbClr val="E8C2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a-IR" sz="1200" dirty="0">
              <a:solidFill>
                <a:srgbClr val="212121"/>
              </a:solidFill>
              <a:cs typeface="B Nazanin" panose="00000400000000000000" pitchFamily="2" charset="-78"/>
            </a:endParaRPr>
          </a:p>
        </p:txBody>
      </p:sp>
      <p:sp>
        <p:nvSpPr>
          <p:cNvPr id="60" name="Flowchart: Connector 59">
            <a:extLst>
              <a:ext uri="{FF2B5EF4-FFF2-40B4-BE49-F238E27FC236}">
                <a16:creationId xmlns:a16="http://schemas.microsoft.com/office/drawing/2014/main" id="{59CF8786-D8F6-4EEA-8DEB-4BE6BFBBB571}"/>
              </a:ext>
            </a:extLst>
          </p:cNvPr>
          <p:cNvSpPr/>
          <p:nvPr/>
        </p:nvSpPr>
        <p:spPr>
          <a:xfrm>
            <a:off x="7248278" y="5801851"/>
            <a:ext cx="993916" cy="934890"/>
          </a:xfrm>
          <a:prstGeom prst="flowChartConnector">
            <a:avLst/>
          </a:prstGeom>
          <a:solidFill>
            <a:srgbClr val="FFFFFF"/>
          </a:solidFill>
          <a:ln w="28575">
            <a:solidFill>
              <a:srgbClr val="E8C2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endParaRPr lang="en-US" sz="1400" dirty="0">
              <a:solidFill>
                <a:srgbClr val="212121"/>
              </a:solidFill>
              <a:cs typeface="B Nazanin" panose="00000400000000000000" pitchFamily="2" charset="-78"/>
            </a:endParaRPr>
          </a:p>
        </p:txBody>
      </p:sp>
      <p:sp>
        <p:nvSpPr>
          <p:cNvPr id="61" name="Flowchart: Connector 60">
            <a:extLst>
              <a:ext uri="{FF2B5EF4-FFF2-40B4-BE49-F238E27FC236}">
                <a16:creationId xmlns:a16="http://schemas.microsoft.com/office/drawing/2014/main" id="{53AA1A91-3EEC-4348-8DBE-A2BB7E880B7A}"/>
              </a:ext>
            </a:extLst>
          </p:cNvPr>
          <p:cNvSpPr/>
          <p:nvPr/>
        </p:nvSpPr>
        <p:spPr>
          <a:xfrm>
            <a:off x="6096000" y="5812314"/>
            <a:ext cx="993916" cy="934890"/>
          </a:xfrm>
          <a:prstGeom prst="flowChartConnector">
            <a:avLst/>
          </a:prstGeom>
          <a:solidFill>
            <a:srgbClr val="FFFFFF"/>
          </a:solidFill>
          <a:ln w="28575">
            <a:solidFill>
              <a:srgbClr val="E8C2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212121"/>
              </a:solidFill>
              <a:cs typeface="B Nazanin" panose="00000400000000000000" pitchFamily="2" charset="-78"/>
            </a:endParaRPr>
          </a:p>
        </p:txBody>
      </p:sp>
      <p:sp>
        <p:nvSpPr>
          <p:cNvPr id="62" name="Flowchart: Connector 61">
            <a:extLst>
              <a:ext uri="{FF2B5EF4-FFF2-40B4-BE49-F238E27FC236}">
                <a16:creationId xmlns:a16="http://schemas.microsoft.com/office/drawing/2014/main" id="{46783FF3-3C76-40BF-A07B-F447C92CD5C6}"/>
              </a:ext>
            </a:extLst>
          </p:cNvPr>
          <p:cNvSpPr/>
          <p:nvPr/>
        </p:nvSpPr>
        <p:spPr>
          <a:xfrm>
            <a:off x="4959281" y="5813679"/>
            <a:ext cx="993916" cy="934890"/>
          </a:xfrm>
          <a:prstGeom prst="flowChartConnector">
            <a:avLst/>
          </a:prstGeom>
          <a:solidFill>
            <a:srgbClr val="FFFFFF"/>
          </a:solidFill>
          <a:ln w="28575">
            <a:solidFill>
              <a:srgbClr val="E8C2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a-IR" sz="1400" dirty="0">
              <a:solidFill>
                <a:srgbClr val="212121"/>
              </a:solidFill>
              <a:cs typeface="B Nazanin" panose="00000400000000000000" pitchFamily="2" charset="-78"/>
            </a:endParaRPr>
          </a:p>
        </p:txBody>
      </p:sp>
      <p:sp>
        <p:nvSpPr>
          <p:cNvPr id="63" name="TextBox 62">
            <a:extLst>
              <a:ext uri="{FF2B5EF4-FFF2-40B4-BE49-F238E27FC236}">
                <a16:creationId xmlns:a16="http://schemas.microsoft.com/office/drawing/2014/main" id="{0761316B-14F9-45AA-B8CA-CA013F6996FB}"/>
              </a:ext>
            </a:extLst>
          </p:cNvPr>
          <p:cNvSpPr txBox="1"/>
          <p:nvPr/>
        </p:nvSpPr>
        <p:spPr>
          <a:xfrm>
            <a:off x="9610493" y="6007686"/>
            <a:ext cx="857314" cy="523220"/>
          </a:xfrm>
          <a:prstGeom prst="rect">
            <a:avLst/>
          </a:prstGeom>
          <a:noFill/>
        </p:spPr>
        <p:txBody>
          <a:bodyPr wrap="square" rtlCol="1">
            <a:spAutoFit/>
          </a:bodyPr>
          <a:lstStyle/>
          <a:p>
            <a:pPr algn="ctr" rtl="1"/>
            <a:r>
              <a:rPr lang="fa-IR" sz="1400" dirty="0">
                <a:solidFill>
                  <a:srgbClr val="212121"/>
                </a:solidFill>
                <a:cs typeface="B Nazanin" panose="00000400000000000000" pitchFamily="2" charset="-78"/>
              </a:rPr>
              <a:t>روش‌ها و الگوریتم‌ها</a:t>
            </a:r>
            <a:endParaRPr lang="en-US" sz="1400" dirty="0">
              <a:solidFill>
                <a:srgbClr val="212121"/>
              </a:solidFill>
              <a:cs typeface="B Nazanin" panose="00000400000000000000" pitchFamily="2" charset="-78"/>
            </a:endParaRPr>
          </a:p>
        </p:txBody>
      </p:sp>
      <p:sp>
        <p:nvSpPr>
          <p:cNvPr id="64" name="TextBox 63">
            <a:extLst>
              <a:ext uri="{FF2B5EF4-FFF2-40B4-BE49-F238E27FC236}">
                <a16:creationId xmlns:a16="http://schemas.microsoft.com/office/drawing/2014/main" id="{E11EAF5F-0919-4D36-8859-C7EB02300C17}"/>
              </a:ext>
            </a:extLst>
          </p:cNvPr>
          <p:cNvSpPr txBox="1"/>
          <p:nvPr/>
        </p:nvSpPr>
        <p:spPr>
          <a:xfrm>
            <a:off x="7359747" y="5998216"/>
            <a:ext cx="768157" cy="523220"/>
          </a:xfrm>
          <a:prstGeom prst="rect">
            <a:avLst/>
          </a:prstGeom>
          <a:noFill/>
        </p:spPr>
        <p:txBody>
          <a:bodyPr wrap="square" rtlCol="1">
            <a:spAutoFit/>
          </a:bodyPr>
          <a:lstStyle/>
          <a:p>
            <a:pPr algn="ctr" rtl="1"/>
            <a:r>
              <a:rPr lang="fa-IR" sz="1400" dirty="0">
                <a:solidFill>
                  <a:srgbClr val="212121"/>
                </a:solidFill>
                <a:cs typeface="B Nazanin" panose="00000400000000000000" pitchFamily="2" charset="-78"/>
              </a:rPr>
              <a:t>مدل شبکه عصبی</a:t>
            </a:r>
            <a:endParaRPr lang="en-US" sz="1400" dirty="0">
              <a:solidFill>
                <a:srgbClr val="212121"/>
              </a:solidFill>
              <a:cs typeface="B Nazanin" panose="00000400000000000000" pitchFamily="2" charset="-78"/>
            </a:endParaRPr>
          </a:p>
        </p:txBody>
      </p:sp>
      <p:sp>
        <p:nvSpPr>
          <p:cNvPr id="65" name="TextBox 64">
            <a:extLst>
              <a:ext uri="{FF2B5EF4-FFF2-40B4-BE49-F238E27FC236}">
                <a16:creationId xmlns:a16="http://schemas.microsoft.com/office/drawing/2014/main" id="{AC22EB03-1E7E-4E86-A81E-D5FB40546502}"/>
              </a:ext>
            </a:extLst>
          </p:cNvPr>
          <p:cNvSpPr txBox="1"/>
          <p:nvPr/>
        </p:nvSpPr>
        <p:spPr>
          <a:xfrm>
            <a:off x="6081090" y="5895160"/>
            <a:ext cx="1052410" cy="738664"/>
          </a:xfrm>
          <a:prstGeom prst="rect">
            <a:avLst/>
          </a:prstGeom>
          <a:noFill/>
        </p:spPr>
        <p:txBody>
          <a:bodyPr wrap="square" rtlCol="1">
            <a:spAutoFit/>
          </a:bodyPr>
          <a:lstStyle/>
          <a:p>
            <a:pPr algn="ctr" rtl="1"/>
            <a:r>
              <a:rPr lang="fa-IR" sz="1400" dirty="0">
                <a:solidFill>
                  <a:srgbClr val="212121"/>
                </a:solidFill>
                <a:cs typeface="B Nazanin" panose="00000400000000000000" pitchFamily="2" charset="-78"/>
              </a:rPr>
              <a:t>سیستم تشخیص خواب‌آلودگی</a:t>
            </a:r>
            <a:endParaRPr lang="en-US" sz="1400" dirty="0">
              <a:solidFill>
                <a:srgbClr val="212121"/>
              </a:solidFill>
              <a:cs typeface="B Nazanin" panose="00000400000000000000" pitchFamily="2" charset="-78"/>
            </a:endParaRPr>
          </a:p>
        </p:txBody>
      </p:sp>
      <p:sp>
        <p:nvSpPr>
          <p:cNvPr id="66" name="TextBox 65">
            <a:extLst>
              <a:ext uri="{FF2B5EF4-FFF2-40B4-BE49-F238E27FC236}">
                <a16:creationId xmlns:a16="http://schemas.microsoft.com/office/drawing/2014/main" id="{DA000F32-4758-4311-8228-AB53CC5EF7F8}"/>
              </a:ext>
            </a:extLst>
          </p:cNvPr>
          <p:cNvSpPr txBox="1"/>
          <p:nvPr/>
        </p:nvSpPr>
        <p:spPr>
          <a:xfrm>
            <a:off x="5070079" y="5890494"/>
            <a:ext cx="800328" cy="738664"/>
          </a:xfrm>
          <a:prstGeom prst="rect">
            <a:avLst/>
          </a:prstGeom>
          <a:noFill/>
        </p:spPr>
        <p:txBody>
          <a:bodyPr wrap="square" rtlCol="1">
            <a:spAutoFit/>
          </a:bodyPr>
          <a:lstStyle/>
          <a:p>
            <a:pPr algn="ctr"/>
            <a:r>
              <a:rPr lang="fa-IR" sz="1400" dirty="0">
                <a:solidFill>
                  <a:srgbClr val="212121"/>
                </a:solidFill>
                <a:cs typeface="B Nazanin" panose="00000400000000000000" pitchFamily="2" charset="-78"/>
              </a:rPr>
              <a:t>نتیجه‌گیری و پیشنهادات</a:t>
            </a:r>
          </a:p>
        </p:txBody>
      </p:sp>
      <p:sp>
        <p:nvSpPr>
          <p:cNvPr id="67" name="TextBox 66">
            <a:extLst>
              <a:ext uri="{FF2B5EF4-FFF2-40B4-BE49-F238E27FC236}">
                <a16:creationId xmlns:a16="http://schemas.microsoft.com/office/drawing/2014/main" id="{88CFD4E5-6853-4747-A4B3-8C54D418F259}"/>
              </a:ext>
            </a:extLst>
          </p:cNvPr>
          <p:cNvSpPr txBox="1"/>
          <p:nvPr/>
        </p:nvSpPr>
        <p:spPr>
          <a:xfrm>
            <a:off x="8487205" y="5907563"/>
            <a:ext cx="797754" cy="738664"/>
          </a:xfrm>
          <a:prstGeom prst="rect">
            <a:avLst/>
          </a:prstGeom>
          <a:noFill/>
        </p:spPr>
        <p:txBody>
          <a:bodyPr wrap="square" rtlCol="1">
            <a:spAutoFit/>
          </a:bodyPr>
          <a:lstStyle/>
          <a:p>
            <a:pPr algn="ctr" rtl="1"/>
            <a:r>
              <a:rPr lang="fa-IR" sz="1400" dirty="0">
                <a:solidFill>
                  <a:srgbClr val="212121"/>
                </a:solidFill>
                <a:cs typeface="B Nazanin" panose="00000400000000000000" pitchFamily="2" charset="-78"/>
              </a:rPr>
              <a:t>ابزارها و مجموعه داده</a:t>
            </a:r>
          </a:p>
        </p:txBody>
      </p:sp>
      <p:sp>
        <p:nvSpPr>
          <p:cNvPr id="68" name="Flowchart: Connector 67">
            <a:extLst>
              <a:ext uri="{FF2B5EF4-FFF2-40B4-BE49-F238E27FC236}">
                <a16:creationId xmlns:a16="http://schemas.microsoft.com/office/drawing/2014/main" id="{1BE7DF81-8BEF-40ED-91EE-CF6ABFE57A1E}"/>
              </a:ext>
            </a:extLst>
          </p:cNvPr>
          <p:cNvSpPr/>
          <p:nvPr/>
        </p:nvSpPr>
        <p:spPr>
          <a:xfrm>
            <a:off x="4516063" y="6134406"/>
            <a:ext cx="269946" cy="284979"/>
          </a:xfrm>
          <a:prstGeom prst="flowChartConnector">
            <a:avLst/>
          </a:prstGeom>
          <a:solidFill>
            <a:srgbClr val="828F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cs typeface="B Nazanin" panose="00000400000000000000" pitchFamily="2" charset="-78"/>
            </a:endParaRPr>
          </a:p>
        </p:txBody>
      </p:sp>
      <p:sp>
        <p:nvSpPr>
          <p:cNvPr id="73" name="Flowchart: Connector 72">
            <a:extLst>
              <a:ext uri="{FF2B5EF4-FFF2-40B4-BE49-F238E27FC236}">
                <a16:creationId xmlns:a16="http://schemas.microsoft.com/office/drawing/2014/main" id="{EF01D7B4-0077-4876-BFF0-76A67825848E}"/>
              </a:ext>
            </a:extLst>
          </p:cNvPr>
          <p:cNvSpPr/>
          <p:nvPr/>
        </p:nvSpPr>
        <p:spPr>
          <a:xfrm>
            <a:off x="11762949" y="6126807"/>
            <a:ext cx="269946" cy="284979"/>
          </a:xfrm>
          <a:prstGeom prst="flowChartConnector">
            <a:avLst/>
          </a:prstGeom>
          <a:solidFill>
            <a:srgbClr val="828F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cs typeface="B Nazanin" panose="00000400000000000000" pitchFamily="2" charset="-78"/>
            </a:endParaRPr>
          </a:p>
        </p:txBody>
      </p:sp>
      <p:cxnSp>
        <p:nvCxnSpPr>
          <p:cNvPr id="74" name="Straight Connector 73">
            <a:extLst>
              <a:ext uri="{FF2B5EF4-FFF2-40B4-BE49-F238E27FC236}">
                <a16:creationId xmlns:a16="http://schemas.microsoft.com/office/drawing/2014/main" id="{81DA0DC9-B8FE-4D3A-9BB0-BA4823B03343}"/>
              </a:ext>
            </a:extLst>
          </p:cNvPr>
          <p:cNvCxnSpPr>
            <a:stCxn id="68" idx="6"/>
            <a:endCxn id="73" idx="2"/>
          </p:cNvCxnSpPr>
          <p:nvPr/>
        </p:nvCxnSpPr>
        <p:spPr>
          <a:xfrm flipV="1">
            <a:off x="4786009" y="6269297"/>
            <a:ext cx="6976940" cy="7599"/>
          </a:xfrm>
          <a:prstGeom prst="line">
            <a:avLst/>
          </a:prstGeom>
          <a:ln w="57150">
            <a:solidFill>
              <a:srgbClr val="828FA6"/>
            </a:solidFill>
          </a:ln>
        </p:spPr>
        <p:style>
          <a:lnRef idx="1">
            <a:schemeClr val="accent1"/>
          </a:lnRef>
          <a:fillRef idx="0">
            <a:schemeClr val="accent1"/>
          </a:fillRef>
          <a:effectRef idx="0">
            <a:schemeClr val="accent1"/>
          </a:effectRef>
          <a:fontRef idx="minor">
            <a:schemeClr val="tx1"/>
          </a:fontRef>
        </p:style>
      </p:cxnSp>
      <p:sp>
        <p:nvSpPr>
          <p:cNvPr id="75" name="Flowchart: Connector 74">
            <a:extLst>
              <a:ext uri="{FF2B5EF4-FFF2-40B4-BE49-F238E27FC236}">
                <a16:creationId xmlns:a16="http://schemas.microsoft.com/office/drawing/2014/main" id="{89BDBB10-E3C2-42A5-83F6-0C3AE2166FAF}"/>
              </a:ext>
            </a:extLst>
          </p:cNvPr>
          <p:cNvSpPr/>
          <p:nvPr/>
        </p:nvSpPr>
        <p:spPr>
          <a:xfrm>
            <a:off x="10673994" y="5801852"/>
            <a:ext cx="993916" cy="934890"/>
          </a:xfrm>
          <a:prstGeom prst="flowChartConnector">
            <a:avLst/>
          </a:prstGeom>
          <a:solidFill>
            <a:srgbClr val="FFFFFF"/>
          </a:solidFill>
          <a:ln w="28575">
            <a:solidFill>
              <a:srgbClr val="E8C2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a-IR" sz="1400" dirty="0">
                <a:solidFill>
                  <a:srgbClr val="212121"/>
                </a:solidFill>
                <a:cs typeface="B Nazanin" panose="00000400000000000000" pitchFamily="2" charset="-78"/>
              </a:rPr>
              <a:t>مقدمه</a:t>
            </a:r>
            <a:endParaRPr lang="en-US" sz="1400" dirty="0">
              <a:solidFill>
                <a:srgbClr val="212121"/>
              </a:solidFill>
              <a:cs typeface="B Nazanin" panose="00000400000000000000" pitchFamily="2" charset="-78"/>
            </a:endParaRPr>
          </a:p>
        </p:txBody>
      </p:sp>
      <p:sp>
        <p:nvSpPr>
          <p:cNvPr id="76" name="Flowchart: Connector 75">
            <a:extLst>
              <a:ext uri="{FF2B5EF4-FFF2-40B4-BE49-F238E27FC236}">
                <a16:creationId xmlns:a16="http://schemas.microsoft.com/office/drawing/2014/main" id="{C235E524-E416-4416-9D2C-18D18BBFC4E4}"/>
              </a:ext>
            </a:extLst>
          </p:cNvPr>
          <p:cNvSpPr/>
          <p:nvPr/>
        </p:nvSpPr>
        <p:spPr>
          <a:xfrm>
            <a:off x="9546898" y="5809451"/>
            <a:ext cx="993916" cy="934890"/>
          </a:xfrm>
          <a:prstGeom prst="flowChartConnector">
            <a:avLst/>
          </a:prstGeom>
          <a:solidFill>
            <a:srgbClr val="FFFFFF"/>
          </a:solidFill>
          <a:ln w="28575">
            <a:solidFill>
              <a:srgbClr val="E8C2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212121"/>
              </a:solidFill>
              <a:cs typeface="B Nazanin" panose="00000400000000000000" pitchFamily="2" charset="-78"/>
            </a:endParaRPr>
          </a:p>
        </p:txBody>
      </p:sp>
      <p:sp>
        <p:nvSpPr>
          <p:cNvPr id="77" name="Flowchart: Connector 76">
            <a:extLst>
              <a:ext uri="{FF2B5EF4-FFF2-40B4-BE49-F238E27FC236}">
                <a16:creationId xmlns:a16="http://schemas.microsoft.com/office/drawing/2014/main" id="{66E91D58-6B72-479D-A8D7-33FDD1CB2EB8}"/>
              </a:ext>
            </a:extLst>
          </p:cNvPr>
          <p:cNvSpPr/>
          <p:nvPr/>
        </p:nvSpPr>
        <p:spPr>
          <a:xfrm>
            <a:off x="8400556" y="5801851"/>
            <a:ext cx="993916" cy="934890"/>
          </a:xfrm>
          <a:prstGeom prst="flowChartConnector">
            <a:avLst/>
          </a:prstGeom>
          <a:solidFill>
            <a:schemeClr val="bg1"/>
          </a:solidFill>
          <a:ln w="28575">
            <a:solidFill>
              <a:srgbClr val="E8C2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a-IR" sz="1200" dirty="0">
              <a:solidFill>
                <a:srgbClr val="212121"/>
              </a:solidFill>
              <a:cs typeface="B Nazanin" panose="00000400000000000000" pitchFamily="2" charset="-78"/>
            </a:endParaRPr>
          </a:p>
        </p:txBody>
      </p:sp>
      <p:sp>
        <p:nvSpPr>
          <p:cNvPr id="80" name="Flowchart: Connector 79">
            <a:extLst>
              <a:ext uri="{FF2B5EF4-FFF2-40B4-BE49-F238E27FC236}">
                <a16:creationId xmlns:a16="http://schemas.microsoft.com/office/drawing/2014/main" id="{EF45EB47-FC65-499A-9959-03B97D1D154D}"/>
              </a:ext>
            </a:extLst>
          </p:cNvPr>
          <p:cNvSpPr/>
          <p:nvPr/>
        </p:nvSpPr>
        <p:spPr>
          <a:xfrm>
            <a:off x="7248278" y="5801851"/>
            <a:ext cx="993916" cy="934890"/>
          </a:xfrm>
          <a:prstGeom prst="flowChartConnector">
            <a:avLst/>
          </a:prstGeom>
          <a:solidFill>
            <a:srgbClr val="E8C2CA"/>
          </a:solidFill>
          <a:ln w="28575">
            <a:solidFill>
              <a:srgbClr val="E8C2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endParaRPr lang="en-US" sz="1400" dirty="0">
              <a:solidFill>
                <a:srgbClr val="212121"/>
              </a:solidFill>
              <a:cs typeface="B Nazanin" panose="00000400000000000000" pitchFamily="2" charset="-78"/>
            </a:endParaRPr>
          </a:p>
        </p:txBody>
      </p:sp>
      <p:sp>
        <p:nvSpPr>
          <p:cNvPr id="81" name="Flowchart: Connector 80">
            <a:extLst>
              <a:ext uri="{FF2B5EF4-FFF2-40B4-BE49-F238E27FC236}">
                <a16:creationId xmlns:a16="http://schemas.microsoft.com/office/drawing/2014/main" id="{8BA8EA07-BBA4-4C3D-953D-01BDAC319E5C}"/>
              </a:ext>
            </a:extLst>
          </p:cNvPr>
          <p:cNvSpPr/>
          <p:nvPr/>
        </p:nvSpPr>
        <p:spPr>
          <a:xfrm>
            <a:off x="6096000" y="5812314"/>
            <a:ext cx="993916" cy="934890"/>
          </a:xfrm>
          <a:prstGeom prst="flowChartConnector">
            <a:avLst/>
          </a:prstGeom>
          <a:solidFill>
            <a:srgbClr val="FFFFFF"/>
          </a:solidFill>
          <a:ln w="28575">
            <a:solidFill>
              <a:srgbClr val="E8C2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212121"/>
              </a:solidFill>
              <a:cs typeface="B Nazanin" panose="00000400000000000000" pitchFamily="2" charset="-78"/>
            </a:endParaRPr>
          </a:p>
        </p:txBody>
      </p:sp>
      <p:sp>
        <p:nvSpPr>
          <p:cNvPr id="82" name="Flowchart: Connector 81">
            <a:extLst>
              <a:ext uri="{FF2B5EF4-FFF2-40B4-BE49-F238E27FC236}">
                <a16:creationId xmlns:a16="http://schemas.microsoft.com/office/drawing/2014/main" id="{028B650D-39D4-4012-90CF-F57BE01B9139}"/>
              </a:ext>
            </a:extLst>
          </p:cNvPr>
          <p:cNvSpPr/>
          <p:nvPr/>
        </p:nvSpPr>
        <p:spPr>
          <a:xfrm>
            <a:off x="4959281" y="5813679"/>
            <a:ext cx="993916" cy="934890"/>
          </a:xfrm>
          <a:prstGeom prst="flowChartConnector">
            <a:avLst/>
          </a:prstGeom>
          <a:solidFill>
            <a:srgbClr val="FFFFFF"/>
          </a:solidFill>
          <a:ln w="28575">
            <a:solidFill>
              <a:srgbClr val="E8C2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a-IR" sz="1400" dirty="0">
              <a:solidFill>
                <a:srgbClr val="212121"/>
              </a:solidFill>
              <a:cs typeface="B Nazanin" panose="00000400000000000000" pitchFamily="2" charset="-78"/>
            </a:endParaRPr>
          </a:p>
        </p:txBody>
      </p:sp>
      <p:sp>
        <p:nvSpPr>
          <p:cNvPr id="83" name="TextBox 82">
            <a:extLst>
              <a:ext uri="{FF2B5EF4-FFF2-40B4-BE49-F238E27FC236}">
                <a16:creationId xmlns:a16="http://schemas.microsoft.com/office/drawing/2014/main" id="{EF8D852E-E646-432A-AE46-77A59F13409E}"/>
              </a:ext>
            </a:extLst>
          </p:cNvPr>
          <p:cNvSpPr txBox="1"/>
          <p:nvPr/>
        </p:nvSpPr>
        <p:spPr>
          <a:xfrm>
            <a:off x="9610493" y="6007686"/>
            <a:ext cx="857314" cy="523220"/>
          </a:xfrm>
          <a:prstGeom prst="rect">
            <a:avLst/>
          </a:prstGeom>
          <a:noFill/>
        </p:spPr>
        <p:txBody>
          <a:bodyPr wrap="square" rtlCol="1">
            <a:spAutoFit/>
          </a:bodyPr>
          <a:lstStyle/>
          <a:p>
            <a:pPr algn="ctr" rtl="1"/>
            <a:r>
              <a:rPr lang="fa-IR" sz="1400" dirty="0">
                <a:solidFill>
                  <a:srgbClr val="212121"/>
                </a:solidFill>
                <a:cs typeface="B Nazanin" panose="00000400000000000000" pitchFamily="2" charset="-78"/>
              </a:rPr>
              <a:t>روش‌ها و الگوریتم‌ها</a:t>
            </a:r>
            <a:endParaRPr lang="en-US" sz="1400" dirty="0">
              <a:solidFill>
                <a:srgbClr val="212121"/>
              </a:solidFill>
              <a:cs typeface="B Nazanin" panose="00000400000000000000" pitchFamily="2" charset="-78"/>
            </a:endParaRPr>
          </a:p>
        </p:txBody>
      </p:sp>
      <p:sp>
        <p:nvSpPr>
          <p:cNvPr id="84" name="TextBox 83">
            <a:extLst>
              <a:ext uri="{FF2B5EF4-FFF2-40B4-BE49-F238E27FC236}">
                <a16:creationId xmlns:a16="http://schemas.microsoft.com/office/drawing/2014/main" id="{CDA587ED-1829-4125-8792-6DDB4D7E861A}"/>
              </a:ext>
            </a:extLst>
          </p:cNvPr>
          <p:cNvSpPr txBox="1"/>
          <p:nvPr/>
        </p:nvSpPr>
        <p:spPr>
          <a:xfrm>
            <a:off x="7359747" y="5998216"/>
            <a:ext cx="768157" cy="523220"/>
          </a:xfrm>
          <a:prstGeom prst="rect">
            <a:avLst/>
          </a:prstGeom>
          <a:noFill/>
        </p:spPr>
        <p:txBody>
          <a:bodyPr wrap="square" rtlCol="1">
            <a:spAutoFit/>
          </a:bodyPr>
          <a:lstStyle/>
          <a:p>
            <a:pPr algn="ctr" rtl="1"/>
            <a:r>
              <a:rPr lang="fa-IR" sz="1400" dirty="0">
                <a:solidFill>
                  <a:srgbClr val="212121"/>
                </a:solidFill>
                <a:cs typeface="B Nazanin" panose="00000400000000000000" pitchFamily="2" charset="-78"/>
              </a:rPr>
              <a:t>مدل شبکه عصبی</a:t>
            </a:r>
            <a:endParaRPr lang="en-US" sz="1400" dirty="0">
              <a:solidFill>
                <a:srgbClr val="212121"/>
              </a:solidFill>
              <a:cs typeface="B Nazanin" panose="00000400000000000000" pitchFamily="2" charset="-78"/>
            </a:endParaRPr>
          </a:p>
        </p:txBody>
      </p:sp>
      <p:sp>
        <p:nvSpPr>
          <p:cNvPr id="85" name="TextBox 84">
            <a:extLst>
              <a:ext uri="{FF2B5EF4-FFF2-40B4-BE49-F238E27FC236}">
                <a16:creationId xmlns:a16="http://schemas.microsoft.com/office/drawing/2014/main" id="{7A86BB72-9726-410A-AFAC-F1D79410F866}"/>
              </a:ext>
            </a:extLst>
          </p:cNvPr>
          <p:cNvSpPr txBox="1"/>
          <p:nvPr/>
        </p:nvSpPr>
        <p:spPr>
          <a:xfrm>
            <a:off x="6081090" y="5895160"/>
            <a:ext cx="1052410" cy="738664"/>
          </a:xfrm>
          <a:prstGeom prst="rect">
            <a:avLst/>
          </a:prstGeom>
          <a:noFill/>
        </p:spPr>
        <p:txBody>
          <a:bodyPr wrap="square" rtlCol="1">
            <a:spAutoFit/>
          </a:bodyPr>
          <a:lstStyle/>
          <a:p>
            <a:pPr algn="ctr" rtl="1"/>
            <a:r>
              <a:rPr lang="fa-IR" sz="1400" dirty="0">
                <a:solidFill>
                  <a:srgbClr val="212121"/>
                </a:solidFill>
                <a:cs typeface="B Nazanin" panose="00000400000000000000" pitchFamily="2" charset="-78"/>
              </a:rPr>
              <a:t>سیستم تشخیص خواب‌آلودگی</a:t>
            </a:r>
            <a:endParaRPr lang="en-US" sz="1400" dirty="0">
              <a:solidFill>
                <a:srgbClr val="212121"/>
              </a:solidFill>
              <a:cs typeface="B Nazanin" panose="00000400000000000000" pitchFamily="2" charset="-78"/>
            </a:endParaRPr>
          </a:p>
        </p:txBody>
      </p:sp>
      <p:sp>
        <p:nvSpPr>
          <p:cNvPr id="86" name="TextBox 85">
            <a:extLst>
              <a:ext uri="{FF2B5EF4-FFF2-40B4-BE49-F238E27FC236}">
                <a16:creationId xmlns:a16="http://schemas.microsoft.com/office/drawing/2014/main" id="{F13A61F5-14A1-4CF9-94AF-45BD9A40C4B7}"/>
              </a:ext>
            </a:extLst>
          </p:cNvPr>
          <p:cNvSpPr txBox="1"/>
          <p:nvPr/>
        </p:nvSpPr>
        <p:spPr>
          <a:xfrm>
            <a:off x="5070079" y="5890494"/>
            <a:ext cx="800328" cy="738664"/>
          </a:xfrm>
          <a:prstGeom prst="rect">
            <a:avLst/>
          </a:prstGeom>
          <a:noFill/>
        </p:spPr>
        <p:txBody>
          <a:bodyPr wrap="square" rtlCol="1">
            <a:spAutoFit/>
          </a:bodyPr>
          <a:lstStyle/>
          <a:p>
            <a:pPr algn="ctr"/>
            <a:r>
              <a:rPr lang="fa-IR" sz="1400" dirty="0">
                <a:solidFill>
                  <a:srgbClr val="212121"/>
                </a:solidFill>
                <a:cs typeface="B Nazanin" panose="00000400000000000000" pitchFamily="2" charset="-78"/>
              </a:rPr>
              <a:t>نتیجه‌گیری و پیشنهادات</a:t>
            </a:r>
          </a:p>
        </p:txBody>
      </p:sp>
      <p:sp>
        <p:nvSpPr>
          <p:cNvPr id="87" name="TextBox 86">
            <a:extLst>
              <a:ext uri="{FF2B5EF4-FFF2-40B4-BE49-F238E27FC236}">
                <a16:creationId xmlns:a16="http://schemas.microsoft.com/office/drawing/2014/main" id="{E7771BE8-903F-4430-87DE-796C3A003164}"/>
              </a:ext>
            </a:extLst>
          </p:cNvPr>
          <p:cNvSpPr txBox="1"/>
          <p:nvPr/>
        </p:nvSpPr>
        <p:spPr>
          <a:xfrm>
            <a:off x="8384997" y="5983155"/>
            <a:ext cx="975315" cy="523220"/>
          </a:xfrm>
          <a:prstGeom prst="rect">
            <a:avLst/>
          </a:prstGeom>
          <a:noFill/>
        </p:spPr>
        <p:txBody>
          <a:bodyPr wrap="square" rtlCol="1">
            <a:spAutoFit/>
          </a:bodyPr>
          <a:lstStyle/>
          <a:p>
            <a:pPr algn="ctr" rtl="1"/>
            <a:r>
              <a:rPr lang="fa-IR" sz="1400" dirty="0">
                <a:solidFill>
                  <a:srgbClr val="212121"/>
                </a:solidFill>
                <a:cs typeface="B Nazanin" panose="00000400000000000000" pitchFamily="2" charset="-78"/>
              </a:rPr>
              <a:t>ابزارها و مجموعه داده</a:t>
            </a:r>
          </a:p>
        </p:txBody>
      </p:sp>
      <p:pic>
        <p:nvPicPr>
          <p:cNvPr id="35" name="Content Placeholder 2">
            <a:extLst>
              <a:ext uri="{FF2B5EF4-FFF2-40B4-BE49-F238E27FC236}">
                <a16:creationId xmlns:a16="http://schemas.microsoft.com/office/drawing/2014/main" id="{90BAED17-8B14-42E9-96FC-1F22B708F89B}"/>
              </a:ext>
            </a:extLst>
          </p:cNvPr>
          <p:cNvPicPr>
            <a:picLocks noChangeAspect="1"/>
          </p:cNvPicPr>
          <p:nvPr/>
        </p:nvPicPr>
        <p:blipFill>
          <a:blip r:embed="rId3"/>
          <a:stretch>
            <a:fillRect/>
          </a:stretch>
        </p:blipFill>
        <p:spPr>
          <a:xfrm>
            <a:off x="6227194" y="2340772"/>
            <a:ext cx="5951402" cy="2322670"/>
          </a:xfrm>
          <a:prstGeom prst="rect">
            <a:avLst/>
          </a:prstGeom>
        </p:spPr>
      </p:pic>
      <p:pic>
        <p:nvPicPr>
          <p:cNvPr id="36" name="Picture 35">
            <a:extLst>
              <a:ext uri="{FF2B5EF4-FFF2-40B4-BE49-F238E27FC236}">
                <a16:creationId xmlns:a16="http://schemas.microsoft.com/office/drawing/2014/main" id="{1A7AB6E5-348B-4EB5-9CB7-1A8229D163E9}"/>
              </a:ext>
            </a:extLst>
          </p:cNvPr>
          <p:cNvPicPr>
            <a:picLocks noChangeAspect="1"/>
          </p:cNvPicPr>
          <p:nvPr/>
        </p:nvPicPr>
        <p:blipFill>
          <a:blip r:embed="rId4"/>
          <a:stretch>
            <a:fillRect/>
          </a:stretch>
        </p:blipFill>
        <p:spPr>
          <a:xfrm>
            <a:off x="370840" y="1063752"/>
            <a:ext cx="5798604" cy="2189998"/>
          </a:xfrm>
          <a:prstGeom prst="rect">
            <a:avLst/>
          </a:prstGeom>
        </p:spPr>
      </p:pic>
      <p:pic>
        <p:nvPicPr>
          <p:cNvPr id="37" name="Content Placeholder 3">
            <a:extLst>
              <a:ext uri="{FF2B5EF4-FFF2-40B4-BE49-F238E27FC236}">
                <a16:creationId xmlns:a16="http://schemas.microsoft.com/office/drawing/2014/main" id="{05C06436-D48F-4BE9-BC79-42EBA08DCD85}"/>
              </a:ext>
            </a:extLst>
          </p:cNvPr>
          <p:cNvPicPr>
            <a:picLocks noChangeAspect="1"/>
          </p:cNvPicPr>
          <p:nvPr/>
        </p:nvPicPr>
        <p:blipFill>
          <a:blip r:embed="rId5"/>
          <a:stretch>
            <a:fillRect/>
          </a:stretch>
        </p:blipFill>
        <p:spPr>
          <a:xfrm>
            <a:off x="370840" y="3475239"/>
            <a:ext cx="5725932" cy="2189998"/>
          </a:xfrm>
          <a:prstGeom prst="rect">
            <a:avLst/>
          </a:prstGeom>
        </p:spPr>
      </p:pic>
    </p:spTree>
    <p:extLst>
      <p:ext uri="{BB962C8B-B14F-4D97-AF65-F5344CB8AC3E}">
        <p14:creationId xmlns:p14="http://schemas.microsoft.com/office/powerpoint/2010/main" val="1392582922"/>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Right Triangle 7"/>
          <p:cNvSpPr/>
          <p:nvPr/>
        </p:nvSpPr>
        <p:spPr>
          <a:xfrm>
            <a:off x="2407918" y="190245"/>
            <a:ext cx="721362" cy="869451"/>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cs typeface="B Nazanin" panose="00000400000000000000" pitchFamily="2" charset="-78"/>
            </a:endParaRPr>
          </a:p>
        </p:txBody>
      </p:sp>
      <p:sp>
        <p:nvSpPr>
          <p:cNvPr id="78" name="Parallelogram 77"/>
          <p:cNvSpPr/>
          <p:nvPr/>
        </p:nvSpPr>
        <p:spPr>
          <a:xfrm>
            <a:off x="-345440" y="6350000"/>
            <a:ext cx="1432560" cy="508000"/>
          </a:xfrm>
          <a:prstGeom prst="parallelogram">
            <a:avLst>
              <a:gd name="adj" fmla="val 47000"/>
            </a:avLst>
          </a:prstGeom>
          <a:solidFill>
            <a:srgbClr val="FFEDE1"/>
          </a:solidFill>
          <a:ln>
            <a:solidFill>
              <a:srgbClr val="FFED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B Nazanin" panose="00000400000000000000" pitchFamily="2" charset="-78"/>
            </a:endParaRPr>
          </a:p>
        </p:txBody>
      </p:sp>
      <p:sp>
        <p:nvSpPr>
          <p:cNvPr id="79" name="Parallelogram 78"/>
          <p:cNvSpPr/>
          <p:nvPr/>
        </p:nvSpPr>
        <p:spPr>
          <a:xfrm>
            <a:off x="-254000" y="6451600"/>
            <a:ext cx="1539240" cy="264160"/>
          </a:xfrm>
          <a:prstGeom prst="parallelogram">
            <a:avLst/>
          </a:prstGeom>
          <a:solidFill>
            <a:srgbClr val="B5838D"/>
          </a:solidFill>
          <a:ln>
            <a:solidFill>
              <a:srgbClr val="B583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a-IR" dirty="0">
                <a:solidFill>
                  <a:schemeClr val="tx1"/>
                </a:solidFill>
                <a:cs typeface="B Nazanin" panose="00000400000000000000" pitchFamily="2" charset="-78"/>
              </a:rPr>
              <a:t>16/31</a:t>
            </a:r>
            <a:endParaRPr lang="en-US" dirty="0">
              <a:solidFill>
                <a:schemeClr val="tx1"/>
              </a:solidFill>
              <a:cs typeface="B Nazanin" panose="00000400000000000000" pitchFamily="2" charset="-78"/>
            </a:endParaRPr>
          </a:p>
        </p:txBody>
      </p:sp>
      <p:sp>
        <p:nvSpPr>
          <p:cNvPr id="34" name="Flowchart: Manual Input 33"/>
          <p:cNvSpPr/>
          <p:nvPr/>
        </p:nvSpPr>
        <p:spPr>
          <a:xfrm rot="16200000">
            <a:off x="7097565" y="-4065142"/>
            <a:ext cx="1055033" cy="9133841"/>
          </a:xfrm>
          <a:prstGeom prst="flowChartManualInput">
            <a:avLst/>
          </a:prstGeom>
          <a:solidFill>
            <a:srgbClr val="828F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B Nazanin" panose="00000400000000000000" pitchFamily="2" charset="-78"/>
            </a:endParaRPr>
          </a:p>
        </p:txBody>
      </p:sp>
      <p:sp>
        <p:nvSpPr>
          <p:cNvPr id="38" name="Rectangle 37"/>
          <p:cNvSpPr/>
          <p:nvPr/>
        </p:nvSpPr>
        <p:spPr>
          <a:xfrm>
            <a:off x="2407920" y="154662"/>
            <a:ext cx="9784080" cy="685643"/>
          </a:xfrm>
          <a:prstGeom prst="rect">
            <a:avLst/>
          </a:prstGeom>
          <a:solidFill>
            <a:srgbClr val="FFED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rtl="1"/>
            <a:r>
              <a:rPr lang="fa-IR" sz="4000" dirty="0">
                <a:solidFill>
                  <a:schemeClr val="tx1"/>
                </a:solidFill>
                <a:cs typeface="B Nazanin" panose="00000400000000000000" pitchFamily="2" charset="-78"/>
              </a:rPr>
              <a:t>	تعداد داده‌ها</a:t>
            </a:r>
            <a:endParaRPr lang="en-US" sz="4000" dirty="0">
              <a:solidFill>
                <a:schemeClr val="tx1"/>
              </a:solidFill>
              <a:cs typeface="B Nazanin" panose="00000400000000000000" pitchFamily="2" charset="-78"/>
            </a:endParaRPr>
          </a:p>
        </p:txBody>
      </p:sp>
      <p:sp>
        <p:nvSpPr>
          <p:cNvPr id="54" name="Flowchart: Connector 53">
            <a:extLst>
              <a:ext uri="{FF2B5EF4-FFF2-40B4-BE49-F238E27FC236}">
                <a16:creationId xmlns:a16="http://schemas.microsoft.com/office/drawing/2014/main" id="{3B048D29-D07E-4377-AF2B-2752562EC6B4}"/>
              </a:ext>
            </a:extLst>
          </p:cNvPr>
          <p:cNvSpPr/>
          <p:nvPr/>
        </p:nvSpPr>
        <p:spPr>
          <a:xfrm>
            <a:off x="4516063" y="6134406"/>
            <a:ext cx="269946" cy="284979"/>
          </a:xfrm>
          <a:prstGeom prst="flowChartConnector">
            <a:avLst/>
          </a:prstGeom>
          <a:solidFill>
            <a:srgbClr val="828F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cs typeface="B Nazanin" panose="00000400000000000000" pitchFamily="2" charset="-78"/>
            </a:endParaRPr>
          </a:p>
        </p:txBody>
      </p:sp>
      <p:sp>
        <p:nvSpPr>
          <p:cNvPr id="55" name="Flowchart: Connector 54">
            <a:extLst>
              <a:ext uri="{FF2B5EF4-FFF2-40B4-BE49-F238E27FC236}">
                <a16:creationId xmlns:a16="http://schemas.microsoft.com/office/drawing/2014/main" id="{CD85DB92-8BC2-4271-9BA7-9DBEF30E3A84}"/>
              </a:ext>
            </a:extLst>
          </p:cNvPr>
          <p:cNvSpPr/>
          <p:nvPr/>
        </p:nvSpPr>
        <p:spPr>
          <a:xfrm>
            <a:off x="11762949" y="6126807"/>
            <a:ext cx="269946" cy="284979"/>
          </a:xfrm>
          <a:prstGeom prst="flowChartConnector">
            <a:avLst/>
          </a:prstGeom>
          <a:solidFill>
            <a:srgbClr val="828F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cs typeface="B Nazanin" panose="00000400000000000000" pitchFamily="2" charset="-78"/>
            </a:endParaRPr>
          </a:p>
        </p:txBody>
      </p:sp>
      <p:cxnSp>
        <p:nvCxnSpPr>
          <p:cNvPr id="56" name="Straight Connector 55">
            <a:extLst>
              <a:ext uri="{FF2B5EF4-FFF2-40B4-BE49-F238E27FC236}">
                <a16:creationId xmlns:a16="http://schemas.microsoft.com/office/drawing/2014/main" id="{59067910-03E3-48B4-8415-91504B3E1430}"/>
              </a:ext>
            </a:extLst>
          </p:cNvPr>
          <p:cNvCxnSpPr>
            <a:stCxn id="54" idx="6"/>
            <a:endCxn id="55" idx="2"/>
          </p:cNvCxnSpPr>
          <p:nvPr/>
        </p:nvCxnSpPr>
        <p:spPr>
          <a:xfrm flipV="1">
            <a:off x="4786009" y="6269297"/>
            <a:ext cx="6976940" cy="7599"/>
          </a:xfrm>
          <a:prstGeom prst="line">
            <a:avLst/>
          </a:prstGeom>
          <a:ln w="57150">
            <a:solidFill>
              <a:srgbClr val="828FA6"/>
            </a:solidFill>
          </a:ln>
        </p:spPr>
        <p:style>
          <a:lnRef idx="1">
            <a:schemeClr val="accent1"/>
          </a:lnRef>
          <a:fillRef idx="0">
            <a:schemeClr val="accent1"/>
          </a:fillRef>
          <a:effectRef idx="0">
            <a:schemeClr val="accent1"/>
          </a:effectRef>
          <a:fontRef idx="minor">
            <a:schemeClr val="tx1"/>
          </a:fontRef>
        </p:style>
      </p:cxnSp>
      <p:sp>
        <p:nvSpPr>
          <p:cNvPr id="57" name="Flowchart: Connector 56">
            <a:extLst>
              <a:ext uri="{FF2B5EF4-FFF2-40B4-BE49-F238E27FC236}">
                <a16:creationId xmlns:a16="http://schemas.microsoft.com/office/drawing/2014/main" id="{C710D54B-04E1-4C82-9324-AF8DEE4730EE}"/>
              </a:ext>
            </a:extLst>
          </p:cNvPr>
          <p:cNvSpPr/>
          <p:nvPr/>
        </p:nvSpPr>
        <p:spPr>
          <a:xfrm>
            <a:off x="10673994" y="5801852"/>
            <a:ext cx="993916" cy="934890"/>
          </a:xfrm>
          <a:prstGeom prst="flowChartConnector">
            <a:avLst/>
          </a:prstGeom>
          <a:solidFill>
            <a:srgbClr val="FFFFFF"/>
          </a:solidFill>
          <a:ln w="28575">
            <a:solidFill>
              <a:srgbClr val="E8C2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a-IR" sz="1400" dirty="0">
                <a:solidFill>
                  <a:srgbClr val="212121"/>
                </a:solidFill>
                <a:cs typeface="B Nazanin" panose="00000400000000000000" pitchFamily="2" charset="-78"/>
              </a:rPr>
              <a:t>مقدمه</a:t>
            </a:r>
            <a:endParaRPr lang="en-US" sz="1400" dirty="0">
              <a:solidFill>
                <a:srgbClr val="212121"/>
              </a:solidFill>
              <a:cs typeface="B Nazanin" panose="00000400000000000000" pitchFamily="2" charset="-78"/>
            </a:endParaRPr>
          </a:p>
        </p:txBody>
      </p:sp>
      <p:sp>
        <p:nvSpPr>
          <p:cNvPr id="58" name="Flowchart: Connector 57">
            <a:extLst>
              <a:ext uri="{FF2B5EF4-FFF2-40B4-BE49-F238E27FC236}">
                <a16:creationId xmlns:a16="http://schemas.microsoft.com/office/drawing/2014/main" id="{605A9779-11A5-4F9F-ACCB-AEE46AE9BAF7}"/>
              </a:ext>
            </a:extLst>
          </p:cNvPr>
          <p:cNvSpPr/>
          <p:nvPr/>
        </p:nvSpPr>
        <p:spPr>
          <a:xfrm>
            <a:off x="9546898" y="5809451"/>
            <a:ext cx="993916" cy="934890"/>
          </a:xfrm>
          <a:prstGeom prst="flowChartConnector">
            <a:avLst/>
          </a:prstGeom>
          <a:solidFill>
            <a:srgbClr val="FFFFFF"/>
          </a:solidFill>
          <a:ln w="28575">
            <a:solidFill>
              <a:srgbClr val="E8C2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212121"/>
              </a:solidFill>
              <a:cs typeface="B Nazanin" panose="00000400000000000000" pitchFamily="2" charset="-78"/>
            </a:endParaRPr>
          </a:p>
        </p:txBody>
      </p:sp>
      <p:sp>
        <p:nvSpPr>
          <p:cNvPr id="59" name="Flowchart: Connector 58">
            <a:extLst>
              <a:ext uri="{FF2B5EF4-FFF2-40B4-BE49-F238E27FC236}">
                <a16:creationId xmlns:a16="http://schemas.microsoft.com/office/drawing/2014/main" id="{698F8C42-C52F-41D1-9306-30420182BFF1}"/>
              </a:ext>
            </a:extLst>
          </p:cNvPr>
          <p:cNvSpPr/>
          <p:nvPr/>
        </p:nvSpPr>
        <p:spPr>
          <a:xfrm>
            <a:off x="8400556" y="5801851"/>
            <a:ext cx="993916" cy="934890"/>
          </a:xfrm>
          <a:prstGeom prst="flowChartConnector">
            <a:avLst/>
          </a:prstGeom>
          <a:solidFill>
            <a:srgbClr val="FFFFFF"/>
          </a:solidFill>
          <a:ln w="28575">
            <a:solidFill>
              <a:srgbClr val="E8C2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a-IR" sz="1200" dirty="0">
              <a:solidFill>
                <a:srgbClr val="212121"/>
              </a:solidFill>
              <a:cs typeface="B Nazanin" panose="00000400000000000000" pitchFamily="2" charset="-78"/>
            </a:endParaRPr>
          </a:p>
        </p:txBody>
      </p:sp>
      <p:sp>
        <p:nvSpPr>
          <p:cNvPr id="60" name="Flowchart: Connector 59">
            <a:extLst>
              <a:ext uri="{FF2B5EF4-FFF2-40B4-BE49-F238E27FC236}">
                <a16:creationId xmlns:a16="http://schemas.microsoft.com/office/drawing/2014/main" id="{59CF8786-D8F6-4EEA-8DEB-4BE6BFBBB571}"/>
              </a:ext>
            </a:extLst>
          </p:cNvPr>
          <p:cNvSpPr/>
          <p:nvPr/>
        </p:nvSpPr>
        <p:spPr>
          <a:xfrm>
            <a:off x="7248278" y="5801851"/>
            <a:ext cx="993916" cy="934890"/>
          </a:xfrm>
          <a:prstGeom prst="flowChartConnector">
            <a:avLst/>
          </a:prstGeom>
          <a:solidFill>
            <a:srgbClr val="FFFFFF"/>
          </a:solidFill>
          <a:ln w="28575">
            <a:solidFill>
              <a:srgbClr val="E8C2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endParaRPr lang="en-US" sz="1400" dirty="0">
              <a:solidFill>
                <a:srgbClr val="212121"/>
              </a:solidFill>
              <a:cs typeface="B Nazanin" panose="00000400000000000000" pitchFamily="2" charset="-78"/>
            </a:endParaRPr>
          </a:p>
        </p:txBody>
      </p:sp>
      <p:sp>
        <p:nvSpPr>
          <p:cNvPr id="61" name="Flowchart: Connector 60">
            <a:extLst>
              <a:ext uri="{FF2B5EF4-FFF2-40B4-BE49-F238E27FC236}">
                <a16:creationId xmlns:a16="http://schemas.microsoft.com/office/drawing/2014/main" id="{53AA1A91-3EEC-4348-8DBE-A2BB7E880B7A}"/>
              </a:ext>
            </a:extLst>
          </p:cNvPr>
          <p:cNvSpPr/>
          <p:nvPr/>
        </p:nvSpPr>
        <p:spPr>
          <a:xfrm>
            <a:off x="6096000" y="5812314"/>
            <a:ext cx="993916" cy="934890"/>
          </a:xfrm>
          <a:prstGeom prst="flowChartConnector">
            <a:avLst/>
          </a:prstGeom>
          <a:solidFill>
            <a:srgbClr val="FFFFFF"/>
          </a:solidFill>
          <a:ln w="28575">
            <a:solidFill>
              <a:srgbClr val="E8C2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212121"/>
              </a:solidFill>
              <a:cs typeface="B Nazanin" panose="00000400000000000000" pitchFamily="2" charset="-78"/>
            </a:endParaRPr>
          </a:p>
        </p:txBody>
      </p:sp>
      <p:sp>
        <p:nvSpPr>
          <p:cNvPr id="62" name="Flowchart: Connector 61">
            <a:extLst>
              <a:ext uri="{FF2B5EF4-FFF2-40B4-BE49-F238E27FC236}">
                <a16:creationId xmlns:a16="http://schemas.microsoft.com/office/drawing/2014/main" id="{46783FF3-3C76-40BF-A07B-F447C92CD5C6}"/>
              </a:ext>
            </a:extLst>
          </p:cNvPr>
          <p:cNvSpPr/>
          <p:nvPr/>
        </p:nvSpPr>
        <p:spPr>
          <a:xfrm>
            <a:off x="4959281" y="5813679"/>
            <a:ext cx="993916" cy="934890"/>
          </a:xfrm>
          <a:prstGeom prst="flowChartConnector">
            <a:avLst/>
          </a:prstGeom>
          <a:solidFill>
            <a:srgbClr val="FFFFFF"/>
          </a:solidFill>
          <a:ln w="28575">
            <a:solidFill>
              <a:srgbClr val="E8C2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a-IR" sz="1400" dirty="0">
              <a:solidFill>
                <a:srgbClr val="212121"/>
              </a:solidFill>
              <a:cs typeface="B Nazanin" panose="00000400000000000000" pitchFamily="2" charset="-78"/>
            </a:endParaRPr>
          </a:p>
        </p:txBody>
      </p:sp>
      <p:sp>
        <p:nvSpPr>
          <p:cNvPr id="63" name="TextBox 62">
            <a:extLst>
              <a:ext uri="{FF2B5EF4-FFF2-40B4-BE49-F238E27FC236}">
                <a16:creationId xmlns:a16="http://schemas.microsoft.com/office/drawing/2014/main" id="{0761316B-14F9-45AA-B8CA-CA013F6996FB}"/>
              </a:ext>
            </a:extLst>
          </p:cNvPr>
          <p:cNvSpPr txBox="1"/>
          <p:nvPr/>
        </p:nvSpPr>
        <p:spPr>
          <a:xfrm>
            <a:off x="9610493" y="6007686"/>
            <a:ext cx="857314" cy="523220"/>
          </a:xfrm>
          <a:prstGeom prst="rect">
            <a:avLst/>
          </a:prstGeom>
          <a:noFill/>
        </p:spPr>
        <p:txBody>
          <a:bodyPr wrap="square" rtlCol="1">
            <a:spAutoFit/>
          </a:bodyPr>
          <a:lstStyle/>
          <a:p>
            <a:pPr algn="ctr" rtl="1"/>
            <a:r>
              <a:rPr lang="fa-IR" sz="1400" dirty="0">
                <a:solidFill>
                  <a:srgbClr val="212121"/>
                </a:solidFill>
                <a:cs typeface="B Nazanin" panose="00000400000000000000" pitchFamily="2" charset="-78"/>
              </a:rPr>
              <a:t>روش‌ها و الگوریتم‌ها</a:t>
            </a:r>
            <a:endParaRPr lang="en-US" sz="1400" dirty="0">
              <a:solidFill>
                <a:srgbClr val="212121"/>
              </a:solidFill>
              <a:cs typeface="B Nazanin" panose="00000400000000000000" pitchFamily="2" charset="-78"/>
            </a:endParaRPr>
          </a:p>
        </p:txBody>
      </p:sp>
      <p:sp>
        <p:nvSpPr>
          <p:cNvPr id="64" name="TextBox 63">
            <a:extLst>
              <a:ext uri="{FF2B5EF4-FFF2-40B4-BE49-F238E27FC236}">
                <a16:creationId xmlns:a16="http://schemas.microsoft.com/office/drawing/2014/main" id="{E11EAF5F-0919-4D36-8859-C7EB02300C17}"/>
              </a:ext>
            </a:extLst>
          </p:cNvPr>
          <p:cNvSpPr txBox="1"/>
          <p:nvPr/>
        </p:nvSpPr>
        <p:spPr>
          <a:xfrm>
            <a:off x="7359747" y="5998216"/>
            <a:ext cx="768157" cy="523220"/>
          </a:xfrm>
          <a:prstGeom prst="rect">
            <a:avLst/>
          </a:prstGeom>
          <a:noFill/>
        </p:spPr>
        <p:txBody>
          <a:bodyPr wrap="square" rtlCol="1">
            <a:spAutoFit/>
          </a:bodyPr>
          <a:lstStyle/>
          <a:p>
            <a:pPr algn="ctr" rtl="1"/>
            <a:r>
              <a:rPr lang="fa-IR" sz="1400" dirty="0">
                <a:solidFill>
                  <a:srgbClr val="212121"/>
                </a:solidFill>
                <a:cs typeface="B Nazanin" panose="00000400000000000000" pitchFamily="2" charset="-78"/>
              </a:rPr>
              <a:t>مدل شبکه عصبی</a:t>
            </a:r>
            <a:endParaRPr lang="en-US" sz="1400" dirty="0">
              <a:solidFill>
                <a:srgbClr val="212121"/>
              </a:solidFill>
              <a:cs typeface="B Nazanin" panose="00000400000000000000" pitchFamily="2" charset="-78"/>
            </a:endParaRPr>
          </a:p>
        </p:txBody>
      </p:sp>
      <p:sp>
        <p:nvSpPr>
          <p:cNvPr id="65" name="TextBox 64">
            <a:extLst>
              <a:ext uri="{FF2B5EF4-FFF2-40B4-BE49-F238E27FC236}">
                <a16:creationId xmlns:a16="http://schemas.microsoft.com/office/drawing/2014/main" id="{AC22EB03-1E7E-4E86-A81E-D5FB40546502}"/>
              </a:ext>
            </a:extLst>
          </p:cNvPr>
          <p:cNvSpPr txBox="1"/>
          <p:nvPr/>
        </p:nvSpPr>
        <p:spPr>
          <a:xfrm>
            <a:off x="6081090" y="5895160"/>
            <a:ext cx="1052410" cy="738664"/>
          </a:xfrm>
          <a:prstGeom prst="rect">
            <a:avLst/>
          </a:prstGeom>
          <a:noFill/>
        </p:spPr>
        <p:txBody>
          <a:bodyPr wrap="square" rtlCol="1">
            <a:spAutoFit/>
          </a:bodyPr>
          <a:lstStyle/>
          <a:p>
            <a:pPr algn="ctr" rtl="1"/>
            <a:r>
              <a:rPr lang="fa-IR" sz="1400" dirty="0">
                <a:solidFill>
                  <a:srgbClr val="212121"/>
                </a:solidFill>
                <a:cs typeface="B Nazanin" panose="00000400000000000000" pitchFamily="2" charset="-78"/>
              </a:rPr>
              <a:t>سیستم تشخیص خواب‌آلودگی</a:t>
            </a:r>
            <a:endParaRPr lang="en-US" sz="1400" dirty="0">
              <a:solidFill>
                <a:srgbClr val="212121"/>
              </a:solidFill>
              <a:cs typeface="B Nazanin" panose="00000400000000000000" pitchFamily="2" charset="-78"/>
            </a:endParaRPr>
          </a:p>
        </p:txBody>
      </p:sp>
      <p:sp>
        <p:nvSpPr>
          <p:cNvPr id="66" name="TextBox 65">
            <a:extLst>
              <a:ext uri="{FF2B5EF4-FFF2-40B4-BE49-F238E27FC236}">
                <a16:creationId xmlns:a16="http://schemas.microsoft.com/office/drawing/2014/main" id="{DA000F32-4758-4311-8228-AB53CC5EF7F8}"/>
              </a:ext>
            </a:extLst>
          </p:cNvPr>
          <p:cNvSpPr txBox="1"/>
          <p:nvPr/>
        </p:nvSpPr>
        <p:spPr>
          <a:xfrm>
            <a:off x="5070079" y="5890494"/>
            <a:ext cx="800328" cy="738664"/>
          </a:xfrm>
          <a:prstGeom prst="rect">
            <a:avLst/>
          </a:prstGeom>
          <a:noFill/>
        </p:spPr>
        <p:txBody>
          <a:bodyPr wrap="square" rtlCol="1">
            <a:spAutoFit/>
          </a:bodyPr>
          <a:lstStyle/>
          <a:p>
            <a:pPr algn="ctr"/>
            <a:r>
              <a:rPr lang="fa-IR" sz="1400" dirty="0">
                <a:solidFill>
                  <a:srgbClr val="212121"/>
                </a:solidFill>
                <a:cs typeface="B Nazanin" panose="00000400000000000000" pitchFamily="2" charset="-78"/>
              </a:rPr>
              <a:t>نتیجه‌گیری و پیشنهادات</a:t>
            </a:r>
          </a:p>
        </p:txBody>
      </p:sp>
      <p:sp>
        <p:nvSpPr>
          <p:cNvPr id="67" name="TextBox 66">
            <a:extLst>
              <a:ext uri="{FF2B5EF4-FFF2-40B4-BE49-F238E27FC236}">
                <a16:creationId xmlns:a16="http://schemas.microsoft.com/office/drawing/2014/main" id="{88CFD4E5-6853-4747-A4B3-8C54D418F259}"/>
              </a:ext>
            </a:extLst>
          </p:cNvPr>
          <p:cNvSpPr txBox="1"/>
          <p:nvPr/>
        </p:nvSpPr>
        <p:spPr>
          <a:xfrm>
            <a:off x="8487205" y="5907563"/>
            <a:ext cx="797754" cy="738664"/>
          </a:xfrm>
          <a:prstGeom prst="rect">
            <a:avLst/>
          </a:prstGeom>
          <a:noFill/>
        </p:spPr>
        <p:txBody>
          <a:bodyPr wrap="square" rtlCol="1">
            <a:spAutoFit/>
          </a:bodyPr>
          <a:lstStyle/>
          <a:p>
            <a:pPr algn="ctr" rtl="1"/>
            <a:r>
              <a:rPr lang="fa-IR" sz="1400" dirty="0">
                <a:solidFill>
                  <a:srgbClr val="212121"/>
                </a:solidFill>
                <a:cs typeface="B Nazanin" panose="00000400000000000000" pitchFamily="2" charset="-78"/>
              </a:rPr>
              <a:t>ابزارها و مجموعه داده</a:t>
            </a:r>
          </a:p>
        </p:txBody>
      </p:sp>
      <p:sp>
        <p:nvSpPr>
          <p:cNvPr id="68" name="Flowchart: Connector 67">
            <a:extLst>
              <a:ext uri="{FF2B5EF4-FFF2-40B4-BE49-F238E27FC236}">
                <a16:creationId xmlns:a16="http://schemas.microsoft.com/office/drawing/2014/main" id="{1BE7DF81-8BEF-40ED-91EE-CF6ABFE57A1E}"/>
              </a:ext>
            </a:extLst>
          </p:cNvPr>
          <p:cNvSpPr/>
          <p:nvPr/>
        </p:nvSpPr>
        <p:spPr>
          <a:xfrm>
            <a:off x="4516063" y="6134406"/>
            <a:ext cx="269946" cy="284979"/>
          </a:xfrm>
          <a:prstGeom prst="flowChartConnector">
            <a:avLst/>
          </a:prstGeom>
          <a:solidFill>
            <a:srgbClr val="828F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cs typeface="B Nazanin" panose="00000400000000000000" pitchFamily="2" charset="-78"/>
            </a:endParaRPr>
          </a:p>
        </p:txBody>
      </p:sp>
      <p:sp>
        <p:nvSpPr>
          <p:cNvPr id="73" name="Flowchart: Connector 72">
            <a:extLst>
              <a:ext uri="{FF2B5EF4-FFF2-40B4-BE49-F238E27FC236}">
                <a16:creationId xmlns:a16="http://schemas.microsoft.com/office/drawing/2014/main" id="{EF01D7B4-0077-4876-BFF0-76A67825848E}"/>
              </a:ext>
            </a:extLst>
          </p:cNvPr>
          <p:cNvSpPr/>
          <p:nvPr/>
        </p:nvSpPr>
        <p:spPr>
          <a:xfrm>
            <a:off x="11762949" y="6126807"/>
            <a:ext cx="269946" cy="284979"/>
          </a:xfrm>
          <a:prstGeom prst="flowChartConnector">
            <a:avLst/>
          </a:prstGeom>
          <a:solidFill>
            <a:srgbClr val="828F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cs typeface="B Nazanin" panose="00000400000000000000" pitchFamily="2" charset="-78"/>
            </a:endParaRPr>
          </a:p>
        </p:txBody>
      </p:sp>
      <p:cxnSp>
        <p:nvCxnSpPr>
          <p:cNvPr id="74" name="Straight Connector 73">
            <a:extLst>
              <a:ext uri="{FF2B5EF4-FFF2-40B4-BE49-F238E27FC236}">
                <a16:creationId xmlns:a16="http://schemas.microsoft.com/office/drawing/2014/main" id="{81DA0DC9-B8FE-4D3A-9BB0-BA4823B03343}"/>
              </a:ext>
            </a:extLst>
          </p:cNvPr>
          <p:cNvCxnSpPr>
            <a:stCxn id="68" idx="6"/>
            <a:endCxn id="73" idx="2"/>
          </p:cNvCxnSpPr>
          <p:nvPr/>
        </p:nvCxnSpPr>
        <p:spPr>
          <a:xfrm flipV="1">
            <a:off x="4786009" y="6269297"/>
            <a:ext cx="6976940" cy="7599"/>
          </a:xfrm>
          <a:prstGeom prst="line">
            <a:avLst/>
          </a:prstGeom>
          <a:ln w="57150">
            <a:solidFill>
              <a:srgbClr val="828FA6"/>
            </a:solidFill>
          </a:ln>
        </p:spPr>
        <p:style>
          <a:lnRef idx="1">
            <a:schemeClr val="accent1"/>
          </a:lnRef>
          <a:fillRef idx="0">
            <a:schemeClr val="accent1"/>
          </a:fillRef>
          <a:effectRef idx="0">
            <a:schemeClr val="accent1"/>
          </a:effectRef>
          <a:fontRef idx="minor">
            <a:schemeClr val="tx1"/>
          </a:fontRef>
        </p:style>
      </p:cxnSp>
      <p:sp>
        <p:nvSpPr>
          <p:cNvPr id="75" name="Flowchart: Connector 74">
            <a:extLst>
              <a:ext uri="{FF2B5EF4-FFF2-40B4-BE49-F238E27FC236}">
                <a16:creationId xmlns:a16="http://schemas.microsoft.com/office/drawing/2014/main" id="{89BDBB10-E3C2-42A5-83F6-0C3AE2166FAF}"/>
              </a:ext>
            </a:extLst>
          </p:cNvPr>
          <p:cNvSpPr/>
          <p:nvPr/>
        </p:nvSpPr>
        <p:spPr>
          <a:xfrm>
            <a:off x="10673994" y="5801852"/>
            <a:ext cx="993916" cy="934890"/>
          </a:xfrm>
          <a:prstGeom prst="flowChartConnector">
            <a:avLst/>
          </a:prstGeom>
          <a:solidFill>
            <a:srgbClr val="FFFFFF"/>
          </a:solidFill>
          <a:ln w="28575">
            <a:solidFill>
              <a:srgbClr val="E8C2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a-IR" sz="1400" dirty="0">
                <a:solidFill>
                  <a:srgbClr val="212121"/>
                </a:solidFill>
                <a:cs typeface="B Nazanin" panose="00000400000000000000" pitchFamily="2" charset="-78"/>
              </a:rPr>
              <a:t>مقدمه</a:t>
            </a:r>
            <a:endParaRPr lang="en-US" sz="1400" dirty="0">
              <a:solidFill>
                <a:srgbClr val="212121"/>
              </a:solidFill>
              <a:cs typeface="B Nazanin" panose="00000400000000000000" pitchFamily="2" charset="-78"/>
            </a:endParaRPr>
          </a:p>
        </p:txBody>
      </p:sp>
      <p:sp>
        <p:nvSpPr>
          <p:cNvPr id="76" name="Flowchart: Connector 75">
            <a:extLst>
              <a:ext uri="{FF2B5EF4-FFF2-40B4-BE49-F238E27FC236}">
                <a16:creationId xmlns:a16="http://schemas.microsoft.com/office/drawing/2014/main" id="{C235E524-E416-4416-9D2C-18D18BBFC4E4}"/>
              </a:ext>
            </a:extLst>
          </p:cNvPr>
          <p:cNvSpPr/>
          <p:nvPr/>
        </p:nvSpPr>
        <p:spPr>
          <a:xfrm>
            <a:off x="9546898" y="5809451"/>
            <a:ext cx="993916" cy="934890"/>
          </a:xfrm>
          <a:prstGeom prst="flowChartConnector">
            <a:avLst/>
          </a:prstGeom>
          <a:solidFill>
            <a:srgbClr val="FFFFFF"/>
          </a:solidFill>
          <a:ln w="28575">
            <a:solidFill>
              <a:srgbClr val="E8C2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212121"/>
              </a:solidFill>
              <a:cs typeface="B Nazanin" panose="00000400000000000000" pitchFamily="2" charset="-78"/>
            </a:endParaRPr>
          </a:p>
        </p:txBody>
      </p:sp>
      <p:sp>
        <p:nvSpPr>
          <p:cNvPr id="77" name="Flowchart: Connector 76">
            <a:extLst>
              <a:ext uri="{FF2B5EF4-FFF2-40B4-BE49-F238E27FC236}">
                <a16:creationId xmlns:a16="http://schemas.microsoft.com/office/drawing/2014/main" id="{66E91D58-6B72-479D-A8D7-33FDD1CB2EB8}"/>
              </a:ext>
            </a:extLst>
          </p:cNvPr>
          <p:cNvSpPr/>
          <p:nvPr/>
        </p:nvSpPr>
        <p:spPr>
          <a:xfrm>
            <a:off x="8400556" y="5801851"/>
            <a:ext cx="993916" cy="934890"/>
          </a:xfrm>
          <a:prstGeom prst="flowChartConnector">
            <a:avLst/>
          </a:prstGeom>
          <a:solidFill>
            <a:srgbClr val="E8C2CA"/>
          </a:solidFill>
          <a:ln w="28575">
            <a:solidFill>
              <a:srgbClr val="E8C2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a-IR" sz="1200" dirty="0">
              <a:solidFill>
                <a:srgbClr val="212121"/>
              </a:solidFill>
              <a:cs typeface="B Nazanin" panose="00000400000000000000" pitchFamily="2" charset="-78"/>
            </a:endParaRPr>
          </a:p>
        </p:txBody>
      </p:sp>
      <p:sp>
        <p:nvSpPr>
          <p:cNvPr id="80" name="Flowchart: Connector 79">
            <a:extLst>
              <a:ext uri="{FF2B5EF4-FFF2-40B4-BE49-F238E27FC236}">
                <a16:creationId xmlns:a16="http://schemas.microsoft.com/office/drawing/2014/main" id="{EF45EB47-FC65-499A-9959-03B97D1D154D}"/>
              </a:ext>
            </a:extLst>
          </p:cNvPr>
          <p:cNvSpPr/>
          <p:nvPr/>
        </p:nvSpPr>
        <p:spPr>
          <a:xfrm>
            <a:off x="7248278" y="5801851"/>
            <a:ext cx="993916" cy="934890"/>
          </a:xfrm>
          <a:prstGeom prst="flowChartConnector">
            <a:avLst/>
          </a:prstGeom>
          <a:solidFill>
            <a:srgbClr val="FFFFFF"/>
          </a:solidFill>
          <a:ln w="28575">
            <a:solidFill>
              <a:srgbClr val="E8C2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endParaRPr lang="en-US" sz="1400" dirty="0">
              <a:solidFill>
                <a:srgbClr val="212121"/>
              </a:solidFill>
              <a:cs typeface="B Nazanin" panose="00000400000000000000" pitchFamily="2" charset="-78"/>
            </a:endParaRPr>
          </a:p>
        </p:txBody>
      </p:sp>
      <p:sp>
        <p:nvSpPr>
          <p:cNvPr id="81" name="Flowchart: Connector 80">
            <a:extLst>
              <a:ext uri="{FF2B5EF4-FFF2-40B4-BE49-F238E27FC236}">
                <a16:creationId xmlns:a16="http://schemas.microsoft.com/office/drawing/2014/main" id="{8BA8EA07-BBA4-4C3D-953D-01BDAC319E5C}"/>
              </a:ext>
            </a:extLst>
          </p:cNvPr>
          <p:cNvSpPr/>
          <p:nvPr/>
        </p:nvSpPr>
        <p:spPr>
          <a:xfrm>
            <a:off x="6096000" y="5812314"/>
            <a:ext cx="993916" cy="934890"/>
          </a:xfrm>
          <a:prstGeom prst="flowChartConnector">
            <a:avLst/>
          </a:prstGeom>
          <a:solidFill>
            <a:srgbClr val="FFFFFF"/>
          </a:solidFill>
          <a:ln w="28575">
            <a:solidFill>
              <a:srgbClr val="E8C2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212121"/>
              </a:solidFill>
              <a:cs typeface="B Nazanin" panose="00000400000000000000" pitchFamily="2" charset="-78"/>
            </a:endParaRPr>
          </a:p>
        </p:txBody>
      </p:sp>
      <p:sp>
        <p:nvSpPr>
          <p:cNvPr id="82" name="Flowchart: Connector 81">
            <a:extLst>
              <a:ext uri="{FF2B5EF4-FFF2-40B4-BE49-F238E27FC236}">
                <a16:creationId xmlns:a16="http://schemas.microsoft.com/office/drawing/2014/main" id="{028B650D-39D4-4012-90CF-F57BE01B9139}"/>
              </a:ext>
            </a:extLst>
          </p:cNvPr>
          <p:cNvSpPr/>
          <p:nvPr/>
        </p:nvSpPr>
        <p:spPr>
          <a:xfrm>
            <a:off x="4959281" y="5813679"/>
            <a:ext cx="993916" cy="934890"/>
          </a:xfrm>
          <a:prstGeom prst="flowChartConnector">
            <a:avLst/>
          </a:prstGeom>
          <a:solidFill>
            <a:srgbClr val="FFFFFF"/>
          </a:solidFill>
          <a:ln w="28575">
            <a:solidFill>
              <a:srgbClr val="E8C2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a-IR" sz="1400" dirty="0">
              <a:solidFill>
                <a:srgbClr val="212121"/>
              </a:solidFill>
              <a:cs typeface="B Nazanin" panose="00000400000000000000" pitchFamily="2" charset="-78"/>
            </a:endParaRPr>
          </a:p>
        </p:txBody>
      </p:sp>
      <p:sp>
        <p:nvSpPr>
          <p:cNvPr id="83" name="TextBox 82">
            <a:extLst>
              <a:ext uri="{FF2B5EF4-FFF2-40B4-BE49-F238E27FC236}">
                <a16:creationId xmlns:a16="http://schemas.microsoft.com/office/drawing/2014/main" id="{EF8D852E-E646-432A-AE46-77A59F13409E}"/>
              </a:ext>
            </a:extLst>
          </p:cNvPr>
          <p:cNvSpPr txBox="1"/>
          <p:nvPr/>
        </p:nvSpPr>
        <p:spPr>
          <a:xfrm>
            <a:off x="9610493" y="6007686"/>
            <a:ext cx="857314" cy="523220"/>
          </a:xfrm>
          <a:prstGeom prst="rect">
            <a:avLst/>
          </a:prstGeom>
          <a:noFill/>
        </p:spPr>
        <p:txBody>
          <a:bodyPr wrap="square" rtlCol="1">
            <a:spAutoFit/>
          </a:bodyPr>
          <a:lstStyle/>
          <a:p>
            <a:pPr algn="ctr" rtl="1"/>
            <a:r>
              <a:rPr lang="fa-IR" sz="1400" dirty="0">
                <a:solidFill>
                  <a:srgbClr val="212121"/>
                </a:solidFill>
                <a:cs typeface="B Nazanin" panose="00000400000000000000" pitchFamily="2" charset="-78"/>
              </a:rPr>
              <a:t>روش‌ها و الگوریتم‌ها</a:t>
            </a:r>
            <a:endParaRPr lang="en-US" sz="1400" dirty="0">
              <a:solidFill>
                <a:srgbClr val="212121"/>
              </a:solidFill>
              <a:cs typeface="B Nazanin" panose="00000400000000000000" pitchFamily="2" charset="-78"/>
            </a:endParaRPr>
          </a:p>
        </p:txBody>
      </p:sp>
      <p:sp>
        <p:nvSpPr>
          <p:cNvPr id="84" name="TextBox 83">
            <a:extLst>
              <a:ext uri="{FF2B5EF4-FFF2-40B4-BE49-F238E27FC236}">
                <a16:creationId xmlns:a16="http://schemas.microsoft.com/office/drawing/2014/main" id="{CDA587ED-1829-4125-8792-6DDB4D7E861A}"/>
              </a:ext>
            </a:extLst>
          </p:cNvPr>
          <p:cNvSpPr txBox="1"/>
          <p:nvPr/>
        </p:nvSpPr>
        <p:spPr>
          <a:xfrm>
            <a:off x="7359747" y="5998216"/>
            <a:ext cx="768157" cy="523220"/>
          </a:xfrm>
          <a:prstGeom prst="rect">
            <a:avLst/>
          </a:prstGeom>
          <a:noFill/>
        </p:spPr>
        <p:txBody>
          <a:bodyPr wrap="square" rtlCol="1">
            <a:spAutoFit/>
          </a:bodyPr>
          <a:lstStyle/>
          <a:p>
            <a:pPr algn="ctr" rtl="1"/>
            <a:r>
              <a:rPr lang="fa-IR" sz="1400" dirty="0">
                <a:solidFill>
                  <a:srgbClr val="212121"/>
                </a:solidFill>
                <a:cs typeface="B Nazanin" panose="00000400000000000000" pitchFamily="2" charset="-78"/>
              </a:rPr>
              <a:t>مدل شبکه عصبی</a:t>
            </a:r>
            <a:endParaRPr lang="en-US" sz="1400" dirty="0">
              <a:solidFill>
                <a:srgbClr val="212121"/>
              </a:solidFill>
              <a:cs typeface="B Nazanin" panose="00000400000000000000" pitchFamily="2" charset="-78"/>
            </a:endParaRPr>
          </a:p>
        </p:txBody>
      </p:sp>
      <p:sp>
        <p:nvSpPr>
          <p:cNvPr id="85" name="TextBox 84">
            <a:extLst>
              <a:ext uri="{FF2B5EF4-FFF2-40B4-BE49-F238E27FC236}">
                <a16:creationId xmlns:a16="http://schemas.microsoft.com/office/drawing/2014/main" id="{7A86BB72-9726-410A-AFAC-F1D79410F866}"/>
              </a:ext>
            </a:extLst>
          </p:cNvPr>
          <p:cNvSpPr txBox="1"/>
          <p:nvPr/>
        </p:nvSpPr>
        <p:spPr>
          <a:xfrm>
            <a:off x="6081090" y="5895160"/>
            <a:ext cx="1052410" cy="738664"/>
          </a:xfrm>
          <a:prstGeom prst="rect">
            <a:avLst/>
          </a:prstGeom>
          <a:noFill/>
        </p:spPr>
        <p:txBody>
          <a:bodyPr wrap="square" rtlCol="1">
            <a:spAutoFit/>
          </a:bodyPr>
          <a:lstStyle/>
          <a:p>
            <a:pPr algn="ctr" rtl="1"/>
            <a:r>
              <a:rPr lang="fa-IR" sz="1400" dirty="0">
                <a:solidFill>
                  <a:srgbClr val="212121"/>
                </a:solidFill>
                <a:cs typeface="B Nazanin" panose="00000400000000000000" pitchFamily="2" charset="-78"/>
              </a:rPr>
              <a:t>سیستم تشخیص خواب‌آلودگی</a:t>
            </a:r>
            <a:endParaRPr lang="en-US" sz="1400" dirty="0">
              <a:solidFill>
                <a:srgbClr val="212121"/>
              </a:solidFill>
              <a:cs typeface="B Nazanin" panose="00000400000000000000" pitchFamily="2" charset="-78"/>
            </a:endParaRPr>
          </a:p>
        </p:txBody>
      </p:sp>
      <p:sp>
        <p:nvSpPr>
          <p:cNvPr id="86" name="TextBox 85">
            <a:extLst>
              <a:ext uri="{FF2B5EF4-FFF2-40B4-BE49-F238E27FC236}">
                <a16:creationId xmlns:a16="http://schemas.microsoft.com/office/drawing/2014/main" id="{F13A61F5-14A1-4CF9-94AF-45BD9A40C4B7}"/>
              </a:ext>
            </a:extLst>
          </p:cNvPr>
          <p:cNvSpPr txBox="1"/>
          <p:nvPr/>
        </p:nvSpPr>
        <p:spPr>
          <a:xfrm>
            <a:off x="5070079" y="5890494"/>
            <a:ext cx="800328" cy="738664"/>
          </a:xfrm>
          <a:prstGeom prst="rect">
            <a:avLst/>
          </a:prstGeom>
          <a:noFill/>
        </p:spPr>
        <p:txBody>
          <a:bodyPr wrap="square" rtlCol="1">
            <a:spAutoFit/>
          </a:bodyPr>
          <a:lstStyle/>
          <a:p>
            <a:pPr algn="ctr"/>
            <a:r>
              <a:rPr lang="fa-IR" sz="1400" dirty="0">
                <a:solidFill>
                  <a:srgbClr val="212121"/>
                </a:solidFill>
                <a:cs typeface="B Nazanin" panose="00000400000000000000" pitchFamily="2" charset="-78"/>
              </a:rPr>
              <a:t>نتیجه‌گیری و پیشنهادات</a:t>
            </a:r>
          </a:p>
        </p:txBody>
      </p:sp>
      <p:sp>
        <p:nvSpPr>
          <p:cNvPr id="87" name="TextBox 86">
            <a:extLst>
              <a:ext uri="{FF2B5EF4-FFF2-40B4-BE49-F238E27FC236}">
                <a16:creationId xmlns:a16="http://schemas.microsoft.com/office/drawing/2014/main" id="{E7771BE8-903F-4430-87DE-796C3A003164}"/>
              </a:ext>
            </a:extLst>
          </p:cNvPr>
          <p:cNvSpPr txBox="1"/>
          <p:nvPr/>
        </p:nvSpPr>
        <p:spPr>
          <a:xfrm>
            <a:off x="8384997" y="5964105"/>
            <a:ext cx="975315" cy="523220"/>
          </a:xfrm>
          <a:prstGeom prst="rect">
            <a:avLst/>
          </a:prstGeom>
          <a:noFill/>
        </p:spPr>
        <p:txBody>
          <a:bodyPr wrap="square" rtlCol="1">
            <a:spAutoFit/>
          </a:bodyPr>
          <a:lstStyle/>
          <a:p>
            <a:pPr algn="ctr" rtl="1"/>
            <a:r>
              <a:rPr lang="fa-IR" sz="1400" dirty="0">
                <a:solidFill>
                  <a:srgbClr val="212121"/>
                </a:solidFill>
                <a:cs typeface="B Nazanin" panose="00000400000000000000" pitchFamily="2" charset="-78"/>
              </a:rPr>
              <a:t>ابزارها و مجموعه داده</a:t>
            </a:r>
          </a:p>
        </p:txBody>
      </p:sp>
      <p:graphicFrame>
        <p:nvGraphicFramePr>
          <p:cNvPr id="3" name="Table 2">
            <a:extLst>
              <a:ext uri="{FF2B5EF4-FFF2-40B4-BE49-F238E27FC236}">
                <a16:creationId xmlns:a16="http://schemas.microsoft.com/office/drawing/2014/main" id="{1EE1A45D-B203-473F-9FAC-61585C980DBD}"/>
              </a:ext>
            </a:extLst>
          </p:cNvPr>
          <p:cNvGraphicFramePr>
            <a:graphicFrameLocks noGrp="1"/>
          </p:cNvGraphicFramePr>
          <p:nvPr/>
        </p:nvGraphicFramePr>
        <p:xfrm>
          <a:off x="3401834" y="2270756"/>
          <a:ext cx="7138980" cy="2007946"/>
        </p:xfrm>
        <a:graphic>
          <a:graphicData uri="http://schemas.openxmlformats.org/drawingml/2006/table">
            <a:tbl>
              <a:tblPr rtl="1" firstRow="1" firstCol="1" bandRow="1">
                <a:tableStyleId>{5C22544A-7EE6-4342-B048-85BDC9FD1C3A}</a:tableStyleId>
              </a:tblPr>
              <a:tblGrid>
                <a:gridCol w="1318359">
                  <a:extLst>
                    <a:ext uri="{9D8B030D-6E8A-4147-A177-3AD203B41FA5}">
                      <a16:colId xmlns:a16="http://schemas.microsoft.com/office/drawing/2014/main" val="2276933899"/>
                    </a:ext>
                  </a:extLst>
                </a:gridCol>
                <a:gridCol w="1319134">
                  <a:extLst>
                    <a:ext uri="{9D8B030D-6E8A-4147-A177-3AD203B41FA5}">
                      <a16:colId xmlns:a16="http://schemas.microsoft.com/office/drawing/2014/main" val="3241627627"/>
                    </a:ext>
                  </a:extLst>
                </a:gridCol>
                <a:gridCol w="1891121">
                  <a:extLst>
                    <a:ext uri="{9D8B030D-6E8A-4147-A177-3AD203B41FA5}">
                      <a16:colId xmlns:a16="http://schemas.microsoft.com/office/drawing/2014/main" val="3314692292"/>
                    </a:ext>
                  </a:extLst>
                </a:gridCol>
                <a:gridCol w="2610366">
                  <a:extLst>
                    <a:ext uri="{9D8B030D-6E8A-4147-A177-3AD203B41FA5}">
                      <a16:colId xmlns:a16="http://schemas.microsoft.com/office/drawing/2014/main" val="2936517170"/>
                    </a:ext>
                  </a:extLst>
                </a:gridCol>
              </a:tblGrid>
              <a:tr h="665908">
                <a:tc>
                  <a:txBody>
                    <a:bodyPr/>
                    <a:lstStyle/>
                    <a:p>
                      <a:pPr marL="0" marR="0" algn="ctr" rtl="0">
                        <a:lnSpc>
                          <a:spcPct val="200000"/>
                        </a:lnSpc>
                        <a:spcBef>
                          <a:spcPts val="0"/>
                        </a:spcBef>
                        <a:spcAft>
                          <a:spcPts val="0"/>
                        </a:spcAft>
                      </a:pPr>
                      <a:r>
                        <a:rPr lang="fa-IR" sz="1800" dirty="0">
                          <a:solidFill>
                            <a:schemeClr val="tx1"/>
                          </a:solidFill>
                          <a:effectLst/>
                          <a:cs typeface="B Nazanin" panose="00000400000000000000" pitchFamily="2" charset="-78"/>
                        </a:rPr>
                        <a:t>کل</a:t>
                      </a:r>
                      <a:endParaRPr lang="en-US" sz="1800" dirty="0">
                        <a:solidFill>
                          <a:schemeClr val="tx1"/>
                        </a:solidFill>
                        <a:effectLst/>
                        <a:latin typeface="Calibri" panose="020F0502020204030204" pitchFamily="34" charset="0"/>
                        <a:ea typeface="Calibri" panose="020F0502020204030204" pitchFamily="34" charset="0"/>
                        <a:cs typeface="B Nazanin" panose="00000400000000000000" pitchFamily="2" charset="-78"/>
                      </a:endParaRPr>
                    </a:p>
                  </a:txBody>
                  <a:tcPr marL="68580" marR="68580" marT="0" marB="0">
                    <a:solidFill>
                      <a:srgbClr val="E8C2CA"/>
                    </a:solidFill>
                  </a:tcPr>
                </a:tc>
                <a:tc>
                  <a:txBody>
                    <a:bodyPr/>
                    <a:lstStyle/>
                    <a:p>
                      <a:pPr marL="0" marR="0" algn="ctr" rtl="0">
                        <a:lnSpc>
                          <a:spcPct val="200000"/>
                        </a:lnSpc>
                        <a:spcBef>
                          <a:spcPts val="0"/>
                        </a:spcBef>
                        <a:spcAft>
                          <a:spcPts val="0"/>
                        </a:spcAft>
                      </a:pPr>
                      <a:r>
                        <a:rPr lang="fa-IR" sz="1800" dirty="0">
                          <a:solidFill>
                            <a:schemeClr val="tx1"/>
                          </a:solidFill>
                          <a:effectLst/>
                          <a:cs typeface="B Nazanin" panose="00000400000000000000" pitchFamily="2" charset="-78"/>
                        </a:rPr>
                        <a:t>غیر خواب‌آلود</a:t>
                      </a:r>
                      <a:endParaRPr lang="en-US" sz="1800" dirty="0">
                        <a:solidFill>
                          <a:schemeClr val="tx1"/>
                        </a:solidFill>
                        <a:effectLst/>
                        <a:latin typeface="Calibri" panose="020F0502020204030204" pitchFamily="34" charset="0"/>
                        <a:ea typeface="Calibri" panose="020F0502020204030204" pitchFamily="34" charset="0"/>
                        <a:cs typeface="B Nazanin" panose="00000400000000000000" pitchFamily="2" charset="-78"/>
                      </a:endParaRPr>
                    </a:p>
                  </a:txBody>
                  <a:tcPr marL="68580" marR="68580" marT="0" marB="0">
                    <a:solidFill>
                      <a:srgbClr val="E8C2CA"/>
                    </a:solidFill>
                  </a:tcPr>
                </a:tc>
                <a:tc>
                  <a:txBody>
                    <a:bodyPr/>
                    <a:lstStyle/>
                    <a:p>
                      <a:pPr marL="0" marR="0" algn="ctr" rtl="0">
                        <a:lnSpc>
                          <a:spcPct val="200000"/>
                        </a:lnSpc>
                        <a:spcBef>
                          <a:spcPts val="0"/>
                        </a:spcBef>
                        <a:spcAft>
                          <a:spcPts val="0"/>
                        </a:spcAft>
                      </a:pPr>
                      <a:r>
                        <a:rPr lang="fa-IR" sz="1800" dirty="0">
                          <a:solidFill>
                            <a:schemeClr val="tx1"/>
                          </a:solidFill>
                          <a:effectLst/>
                          <a:cs typeface="B Nazanin" panose="00000400000000000000" pitchFamily="2" charset="-78"/>
                        </a:rPr>
                        <a:t>خواب‌آلود</a:t>
                      </a:r>
                      <a:endParaRPr lang="en-US" sz="1800" dirty="0">
                        <a:solidFill>
                          <a:schemeClr val="tx1"/>
                        </a:solidFill>
                        <a:effectLst/>
                        <a:latin typeface="Calibri" panose="020F0502020204030204" pitchFamily="34" charset="0"/>
                        <a:ea typeface="Calibri" panose="020F0502020204030204" pitchFamily="34" charset="0"/>
                        <a:cs typeface="B Nazanin" panose="00000400000000000000" pitchFamily="2" charset="-78"/>
                      </a:endParaRPr>
                    </a:p>
                  </a:txBody>
                  <a:tcPr marL="68580" marR="68580" marT="0" marB="0">
                    <a:solidFill>
                      <a:srgbClr val="E8C2CA"/>
                    </a:solidFill>
                  </a:tcPr>
                </a:tc>
                <a:tc>
                  <a:txBody>
                    <a:bodyPr/>
                    <a:lstStyle/>
                    <a:p>
                      <a:pPr marL="0" marR="0" algn="ctr" rtl="0">
                        <a:lnSpc>
                          <a:spcPct val="200000"/>
                        </a:lnSpc>
                        <a:spcBef>
                          <a:spcPts val="0"/>
                        </a:spcBef>
                        <a:spcAft>
                          <a:spcPts val="0"/>
                        </a:spcAft>
                      </a:pPr>
                      <a:r>
                        <a:rPr lang="fa-IR" sz="1800" dirty="0">
                          <a:solidFill>
                            <a:schemeClr val="tx1"/>
                          </a:solidFill>
                          <a:effectLst/>
                          <a:cs typeface="B Nazanin" panose="00000400000000000000" pitchFamily="2" charset="-78"/>
                        </a:rPr>
                        <a:t>مجموعه داده</a:t>
                      </a:r>
                      <a:endParaRPr lang="en-US" sz="1800" dirty="0">
                        <a:solidFill>
                          <a:schemeClr val="tx1"/>
                        </a:solidFill>
                        <a:effectLst/>
                        <a:latin typeface="Calibri" panose="020F0502020204030204" pitchFamily="34" charset="0"/>
                        <a:ea typeface="Calibri" panose="020F0502020204030204" pitchFamily="34" charset="0"/>
                        <a:cs typeface="B Nazanin" panose="00000400000000000000" pitchFamily="2" charset="-78"/>
                      </a:endParaRPr>
                    </a:p>
                  </a:txBody>
                  <a:tcPr marL="68580" marR="68580" marT="0" marB="0">
                    <a:solidFill>
                      <a:srgbClr val="E8C2CA"/>
                    </a:solidFill>
                  </a:tcPr>
                </a:tc>
                <a:extLst>
                  <a:ext uri="{0D108BD9-81ED-4DB2-BD59-A6C34878D82A}">
                    <a16:rowId xmlns:a16="http://schemas.microsoft.com/office/drawing/2014/main" val="3576885387"/>
                  </a:ext>
                </a:extLst>
              </a:tr>
              <a:tr h="671019">
                <a:tc>
                  <a:txBody>
                    <a:bodyPr/>
                    <a:lstStyle/>
                    <a:p>
                      <a:pPr marL="0" marR="0" algn="ctr" rtl="0">
                        <a:lnSpc>
                          <a:spcPct val="200000"/>
                        </a:lnSpc>
                        <a:spcBef>
                          <a:spcPts val="0"/>
                        </a:spcBef>
                        <a:spcAft>
                          <a:spcPts val="0"/>
                        </a:spcAft>
                      </a:pPr>
                      <a:r>
                        <a:rPr lang="fa-IR" sz="1800" b="0" dirty="0">
                          <a:solidFill>
                            <a:schemeClr val="tx1"/>
                          </a:solidFill>
                          <a:effectLst/>
                          <a:cs typeface="B Nazanin" panose="00000400000000000000" pitchFamily="2" charset="-78"/>
                        </a:rPr>
                        <a:t>12000</a:t>
                      </a:r>
                      <a:endParaRPr lang="en-US" sz="1800" b="0" dirty="0">
                        <a:solidFill>
                          <a:schemeClr val="tx1"/>
                        </a:solidFill>
                        <a:effectLst/>
                        <a:latin typeface="Calibri" panose="020F0502020204030204" pitchFamily="34" charset="0"/>
                        <a:ea typeface="Calibri" panose="020F0502020204030204" pitchFamily="34" charset="0"/>
                        <a:cs typeface="B Nazanin" panose="00000400000000000000" pitchFamily="2" charset="-78"/>
                      </a:endParaRPr>
                    </a:p>
                  </a:txBody>
                  <a:tcPr marL="68580" marR="68580" marT="0" marB="0">
                    <a:solidFill>
                      <a:srgbClr val="FFE8D6"/>
                    </a:solidFill>
                  </a:tcPr>
                </a:tc>
                <a:tc>
                  <a:txBody>
                    <a:bodyPr/>
                    <a:lstStyle/>
                    <a:p>
                      <a:pPr marL="0" marR="0" algn="ctr" rtl="0">
                        <a:lnSpc>
                          <a:spcPct val="200000"/>
                        </a:lnSpc>
                        <a:spcBef>
                          <a:spcPts val="0"/>
                        </a:spcBef>
                        <a:spcAft>
                          <a:spcPts val="0"/>
                        </a:spcAft>
                      </a:pPr>
                      <a:r>
                        <a:rPr lang="fa-IR" sz="1800" b="0" dirty="0">
                          <a:solidFill>
                            <a:schemeClr val="tx1"/>
                          </a:solidFill>
                          <a:effectLst/>
                          <a:cs typeface="B Nazanin" panose="00000400000000000000" pitchFamily="2" charset="-78"/>
                        </a:rPr>
                        <a:t>5845</a:t>
                      </a:r>
                      <a:endParaRPr lang="en-US" sz="1800" b="0" dirty="0">
                        <a:solidFill>
                          <a:schemeClr val="tx1"/>
                        </a:solidFill>
                        <a:effectLst/>
                        <a:latin typeface="Calibri" panose="020F0502020204030204" pitchFamily="34" charset="0"/>
                        <a:ea typeface="Calibri" panose="020F0502020204030204" pitchFamily="34" charset="0"/>
                        <a:cs typeface="B Nazanin" panose="00000400000000000000" pitchFamily="2" charset="-78"/>
                      </a:endParaRPr>
                    </a:p>
                  </a:txBody>
                  <a:tcPr marL="68580" marR="68580" marT="0" marB="0">
                    <a:solidFill>
                      <a:srgbClr val="FFE8D6"/>
                    </a:solidFill>
                  </a:tcPr>
                </a:tc>
                <a:tc>
                  <a:txBody>
                    <a:bodyPr/>
                    <a:lstStyle/>
                    <a:p>
                      <a:pPr marL="0" marR="0" algn="ctr" rtl="0">
                        <a:lnSpc>
                          <a:spcPct val="200000"/>
                        </a:lnSpc>
                        <a:spcBef>
                          <a:spcPts val="0"/>
                        </a:spcBef>
                        <a:spcAft>
                          <a:spcPts val="0"/>
                        </a:spcAft>
                      </a:pPr>
                      <a:r>
                        <a:rPr lang="fa-IR" sz="1800" b="0" dirty="0">
                          <a:solidFill>
                            <a:schemeClr val="tx1"/>
                          </a:solidFill>
                          <a:effectLst/>
                          <a:cs typeface="B Nazanin" panose="00000400000000000000" pitchFamily="2" charset="-78"/>
                        </a:rPr>
                        <a:t>6155</a:t>
                      </a:r>
                      <a:endParaRPr lang="en-US" sz="1800" b="0" dirty="0">
                        <a:solidFill>
                          <a:schemeClr val="tx1"/>
                        </a:solidFill>
                        <a:effectLst/>
                        <a:latin typeface="Calibri" panose="020F0502020204030204" pitchFamily="34" charset="0"/>
                        <a:ea typeface="Calibri" panose="020F0502020204030204" pitchFamily="34" charset="0"/>
                        <a:cs typeface="B Nazanin" panose="00000400000000000000" pitchFamily="2" charset="-78"/>
                      </a:endParaRPr>
                    </a:p>
                  </a:txBody>
                  <a:tcPr marL="68580" marR="68580" marT="0" marB="0">
                    <a:solidFill>
                      <a:srgbClr val="FFE8D6"/>
                    </a:solidFill>
                  </a:tcPr>
                </a:tc>
                <a:tc>
                  <a:txBody>
                    <a:bodyPr/>
                    <a:lstStyle/>
                    <a:p>
                      <a:pPr marL="0" marR="0" algn="ctr" rtl="0">
                        <a:lnSpc>
                          <a:spcPct val="200000"/>
                        </a:lnSpc>
                        <a:spcBef>
                          <a:spcPts val="0"/>
                        </a:spcBef>
                        <a:spcAft>
                          <a:spcPts val="0"/>
                        </a:spcAft>
                      </a:pPr>
                      <a:r>
                        <a:rPr lang="fa-IR" sz="1800" dirty="0">
                          <a:effectLst/>
                          <a:cs typeface="B Nazanin" panose="00000400000000000000" pitchFamily="2" charset="-78"/>
                        </a:rPr>
                        <a:t>داده آموزش</a:t>
                      </a:r>
                      <a:endParaRPr lang="en-US" sz="1800" dirty="0">
                        <a:effectLst/>
                        <a:latin typeface="Calibri" panose="020F0502020204030204" pitchFamily="34" charset="0"/>
                        <a:ea typeface="Calibri" panose="020F0502020204030204" pitchFamily="34" charset="0"/>
                        <a:cs typeface="B Nazanin" panose="00000400000000000000" pitchFamily="2" charset="-78"/>
                      </a:endParaRPr>
                    </a:p>
                  </a:txBody>
                  <a:tcPr marL="68580" marR="68580" marT="0" marB="0">
                    <a:solidFill>
                      <a:srgbClr val="E8C2CA"/>
                    </a:solidFill>
                  </a:tcPr>
                </a:tc>
                <a:extLst>
                  <a:ext uri="{0D108BD9-81ED-4DB2-BD59-A6C34878D82A}">
                    <a16:rowId xmlns:a16="http://schemas.microsoft.com/office/drawing/2014/main" val="3617024023"/>
                  </a:ext>
                </a:extLst>
              </a:tr>
              <a:tr h="671019">
                <a:tc>
                  <a:txBody>
                    <a:bodyPr/>
                    <a:lstStyle/>
                    <a:p>
                      <a:pPr marL="0" marR="0" algn="ctr" rtl="0">
                        <a:lnSpc>
                          <a:spcPct val="200000"/>
                        </a:lnSpc>
                        <a:spcBef>
                          <a:spcPts val="0"/>
                        </a:spcBef>
                        <a:spcAft>
                          <a:spcPts val="0"/>
                        </a:spcAft>
                      </a:pPr>
                      <a:r>
                        <a:rPr lang="fa-IR" sz="1800" b="0" dirty="0">
                          <a:solidFill>
                            <a:schemeClr val="tx1"/>
                          </a:solidFill>
                          <a:effectLst/>
                          <a:cs typeface="B Nazanin" panose="00000400000000000000" pitchFamily="2" charset="-78"/>
                        </a:rPr>
                        <a:t>2500</a:t>
                      </a:r>
                      <a:endParaRPr lang="en-US" sz="1800" b="0" dirty="0">
                        <a:solidFill>
                          <a:schemeClr val="tx1"/>
                        </a:solidFill>
                        <a:effectLst/>
                        <a:latin typeface="Calibri" panose="020F0502020204030204" pitchFamily="34" charset="0"/>
                        <a:ea typeface="Calibri" panose="020F0502020204030204" pitchFamily="34" charset="0"/>
                        <a:cs typeface="B Nazanin" panose="00000400000000000000" pitchFamily="2" charset="-78"/>
                      </a:endParaRPr>
                    </a:p>
                  </a:txBody>
                  <a:tcPr marL="68580" marR="68580" marT="0" marB="0">
                    <a:solidFill>
                      <a:srgbClr val="FFE8D6"/>
                    </a:solidFill>
                  </a:tcPr>
                </a:tc>
                <a:tc>
                  <a:txBody>
                    <a:bodyPr/>
                    <a:lstStyle/>
                    <a:p>
                      <a:pPr marL="0" marR="0" algn="ctr" rtl="0">
                        <a:lnSpc>
                          <a:spcPct val="200000"/>
                        </a:lnSpc>
                        <a:spcBef>
                          <a:spcPts val="0"/>
                        </a:spcBef>
                        <a:spcAft>
                          <a:spcPts val="0"/>
                        </a:spcAft>
                      </a:pPr>
                      <a:r>
                        <a:rPr lang="fa-IR" sz="1800" b="0">
                          <a:solidFill>
                            <a:schemeClr val="tx1"/>
                          </a:solidFill>
                          <a:effectLst/>
                          <a:cs typeface="B Nazanin" panose="00000400000000000000" pitchFamily="2" charset="-78"/>
                        </a:rPr>
                        <a:t>1200</a:t>
                      </a:r>
                      <a:endParaRPr lang="en-US" sz="1800" b="0">
                        <a:solidFill>
                          <a:schemeClr val="tx1"/>
                        </a:solidFill>
                        <a:effectLst/>
                        <a:latin typeface="Calibri" panose="020F0502020204030204" pitchFamily="34" charset="0"/>
                        <a:ea typeface="Calibri" panose="020F0502020204030204" pitchFamily="34" charset="0"/>
                        <a:cs typeface="B Nazanin" panose="00000400000000000000" pitchFamily="2" charset="-78"/>
                      </a:endParaRPr>
                    </a:p>
                  </a:txBody>
                  <a:tcPr marL="68580" marR="68580" marT="0" marB="0">
                    <a:solidFill>
                      <a:srgbClr val="FFE8D6"/>
                    </a:solidFill>
                  </a:tcPr>
                </a:tc>
                <a:tc>
                  <a:txBody>
                    <a:bodyPr/>
                    <a:lstStyle/>
                    <a:p>
                      <a:pPr marL="0" marR="0" algn="ctr" rtl="0">
                        <a:lnSpc>
                          <a:spcPct val="200000"/>
                        </a:lnSpc>
                        <a:spcBef>
                          <a:spcPts val="0"/>
                        </a:spcBef>
                        <a:spcAft>
                          <a:spcPts val="0"/>
                        </a:spcAft>
                      </a:pPr>
                      <a:r>
                        <a:rPr lang="fa-IR" sz="1800" b="0" dirty="0">
                          <a:solidFill>
                            <a:schemeClr val="tx1"/>
                          </a:solidFill>
                          <a:effectLst/>
                          <a:cs typeface="B Nazanin" panose="00000400000000000000" pitchFamily="2" charset="-78"/>
                        </a:rPr>
                        <a:t>1300</a:t>
                      </a:r>
                      <a:endParaRPr lang="en-US" sz="1800" b="0" dirty="0">
                        <a:solidFill>
                          <a:schemeClr val="tx1"/>
                        </a:solidFill>
                        <a:effectLst/>
                        <a:latin typeface="Calibri" panose="020F0502020204030204" pitchFamily="34" charset="0"/>
                        <a:ea typeface="Calibri" panose="020F0502020204030204" pitchFamily="34" charset="0"/>
                        <a:cs typeface="B Nazanin" panose="00000400000000000000" pitchFamily="2" charset="-78"/>
                      </a:endParaRPr>
                    </a:p>
                  </a:txBody>
                  <a:tcPr marL="68580" marR="68580" marT="0" marB="0">
                    <a:solidFill>
                      <a:srgbClr val="FFE8D6"/>
                    </a:solidFill>
                  </a:tcPr>
                </a:tc>
                <a:tc>
                  <a:txBody>
                    <a:bodyPr/>
                    <a:lstStyle/>
                    <a:p>
                      <a:pPr marL="0" marR="0" algn="ctr" rtl="0">
                        <a:lnSpc>
                          <a:spcPct val="200000"/>
                        </a:lnSpc>
                        <a:spcBef>
                          <a:spcPts val="0"/>
                        </a:spcBef>
                        <a:spcAft>
                          <a:spcPts val="0"/>
                        </a:spcAft>
                      </a:pPr>
                      <a:r>
                        <a:rPr lang="fa-IR" sz="1800" dirty="0">
                          <a:effectLst/>
                          <a:cs typeface="B Nazanin" panose="00000400000000000000" pitchFamily="2" charset="-78"/>
                        </a:rPr>
                        <a:t>داده آزمایش</a:t>
                      </a:r>
                      <a:endParaRPr lang="en-US" sz="1800" dirty="0">
                        <a:effectLst/>
                        <a:latin typeface="Calibri" panose="020F0502020204030204" pitchFamily="34" charset="0"/>
                        <a:ea typeface="Calibri" panose="020F0502020204030204" pitchFamily="34" charset="0"/>
                        <a:cs typeface="B Nazanin" panose="00000400000000000000" pitchFamily="2" charset="-78"/>
                      </a:endParaRPr>
                    </a:p>
                  </a:txBody>
                  <a:tcPr marL="68580" marR="68580" marT="0" marB="0">
                    <a:solidFill>
                      <a:srgbClr val="E8C2CA"/>
                    </a:solidFill>
                  </a:tcPr>
                </a:tc>
                <a:extLst>
                  <a:ext uri="{0D108BD9-81ED-4DB2-BD59-A6C34878D82A}">
                    <a16:rowId xmlns:a16="http://schemas.microsoft.com/office/drawing/2014/main" val="4098132952"/>
                  </a:ext>
                </a:extLst>
              </a:tr>
            </a:tbl>
          </a:graphicData>
        </a:graphic>
      </p:graphicFrame>
      <p:pic>
        <p:nvPicPr>
          <p:cNvPr id="3075" name="Picture 3" descr="Statistics free vector icons designed by Freepik | Free icons, Marketing  icon, Website icons">
            <a:extLst>
              <a:ext uri="{FF2B5EF4-FFF2-40B4-BE49-F238E27FC236}">
                <a16:creationId xmlns:a16="http://schemas.microsoft.com/office/drawing/2014/main" id="{E38CE7DE-3FDE-457F-9817-7E46F3BF01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4493" y="3849880"/>
            <a:ext cx="2157806" cy="21578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8864477"/>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Right Triangle 7"/>
          <p:cNvSpPr/>
          <p:nvPr/>
        </p:nvSpPr>
        <p:spPr>
          <a:xfrm>
            <a:off x="2407918" y="190245"/>
            <a:ext cx="721362" cy="869451"/>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cs typeface="B Nazanin" panose="00000400000000000000" pitchFamily="2" charset="-78"/>
            </a:endParaRPr>
          </a:p>
        </p:txBody>
      </p:sp>
      <p:sp>
        <p:nvSpPr>
          <p:cNvPr id="78" name="Parallelogram 77"/>
          <p:cNvSpPr/>
          <p:nvPr/>
        </p:nvSpPr>
        <p:spPr>
          <a:xfrm>
            <a:off x="-345440" y="6350000"/>
            <a:ext cx="1432560" cy="508000"/>
          </a:xfrm>
          <a:prstGeom prst="parallelogram">
            <a:avLst>
              <a:gd name="adj" fmla="val 47000"/>
            </a:avLst>
          </a:prstGeom>
          <a:solidFill>
            <a:srgbClr val="FFEDE1"/>
          </a:solidFill>
          <a:ln>
            <a:solidFill>
              <a:srgbClr val="FFED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B Nazanin" panose="00000400000000000000" pitchFamily="2" charset="-78"/>
            </a:endParaRPr>
          </a:p>
        </p:txBody>
      </p:sp>
      <p:sp>
        <p:nvSpPr>
          <p:cNvPr id="79" name="Parallelogram 78"/>
          <p:cNvSpPr/>
          <p:nvPr/>
        </p:nvSpPr>
        <p:spPr>
          <a:xfrm>
            <a:off x="-254000" y="6451600"/>
            <a:ext cx="1539240" cy="264160"/>
          </a:xfrm>
          <a:prstGeom prst="parallelogram">
            <a:avLst/>
          </a:prstGeom>
          <a:solidFill>
            <a:srgbClr val="B5838D"/>
          </a:solidFill>
          <a:ln>
            <a:solidFill>
              <a:srgbClr val="B583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a-IR" dirty="0">
                <a:solidFill>
                  <a:schemeClr val="tx1"/>
                </a:solidFill>
                <a:cs typeface="B Nazanin" panose="00000400000000000000" pitchFamily="2" charset="-78"/>
              </a:rPr>
              <a:t>16/31</a:t>
            </a:r>
            <a:endParaRPr lang="en-US" dirty="0">
              <a:solidFill>
                <a:schemeClr val="tx1"/>
              </a:solidFill>
              <a:cs typeface="B Nazanin" panose="00000400000000000000" pitchFamily="2" charset="-78"/>
            </a:endParaRPr>
          </a:p>
        </p:txBody>
      </p:sp>
      <p:sp>
        <p:nvSpPr>
          <p:cNvPr id="34" name="Flowchart: Manual Input 33"/>
          <p:cNvSpPr/>
          <p:nvPr/>
        </p:nvSpPr>
        <p:spPr>
          <a:xfrm rot="16200000">
            <a:off x="7097565" y="-4065142"/>
            <a:ext cx="1055033" cy="9133841"/>
          </a:xfrm>
          <a:prstGeom prst="flowChartManualInput">
            <a:avLst/>
          </a:prstGeom>
          <a:solidFill>
            <a:srgbClr val="828F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B Nazanin" panose="00000400000000000000" pitchFamily="2" charset="-78"/>
            </a:endParaRPr>
          </a:p>
        </p:txBody>
      </p:sp>
      <p:sp>
        <p:nvSpPr>
          <p:cNvPr id="38" name="Rectangle 37"/>
          <p:cNvSpPr/>
          <p:nvPr/>
        </p:nvSpPr>
        <p:spPr>
          <a:xfrm>
            <a:off x="2407920" y="154662"/>
            <a:ext cx="9784080" cy="685643"/>
          </a:xfrm>
          <a:prstGeom prst="rect">
            <a:avLst/>
          </a:prstGeom>
          <a:solidFill>
            <a:srgbClr val="FFED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rtl="1"/>
            <a:r>
              <a:rPr lang="fa-IR" sz="4000" dirty="0">
                <a:solidFill>
                  <a:schemeClr val="tx1"/>
                </a:solidFill>
                <a:cs typeface="B Nazanin" panose="00000400000000000000" pitchFamily="2" charset="-78"/>
              </a:rPr>
              <a:t>	ماتریس سردرگمی</a:t>
            </a:r>
            <a:endParaRPr lang="en-US" sz="4000" dirty="0">
              <a:solidFill>
                <a:schemeClr val="tx1"/>
              </a:solidFill>
              <a:cs typeface="B Nazanin" panose="00000400000000000000" pitchFamily="2" charset="-78"/>
            </a:endParaRPr>
          </a:p>
        </p:txBody>
      </p:sp>
      <p:sp>
        <p:nvSpPr>
          <p:cNvPr id="54" name="Flowchart: Connector 53">
            <a:extLst>
              <a:ext uri="{FF2B5EF4-FFF2-40B4-BE49-F238E27FC236}">
                <a16:creationId xmlns:a16="http://schemas.microsoft.com/office/drawing/2014/main" id="{3B048D29-D07E-4377-AF2B-2752562EC6B4}"/>
              </a:ext>
            </a:extLst>
          </p:cNvPr>
          <p:cNvSpPr/>
          <p:nvPr/>
        </p:nvSpPr>
        <p:spPr>
          <a:xfrm>
            <a:off x="4516063" y="6134406"/>
            <a:ext cx="269946" cy="284979"/>
          </a:xfrm>
          <a:prstGeom prst="flowChartConnector">
            <a:avLst/>
          </a:prstGeom>
          <a:solidFill>
            <a:srgbClr val="828F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cs typeface="B Nazanin" panose="00000400000000000000" pitchFamily="2" charset="-78"/>
            </a:endParaRPr>
          </a:p>
        </p:txBody>
      </p:sp>
      <p:sp>
        <p:nvSpPr>
          <p:cNvPr id="55" name="Flowchart: Connector 54">
            <a:extLst>
              <a:ext uri="{FF2B5EF4-FFF2-40B4-BE49-F238E27FC236}">
                <a16:creationId xmlns:a16="http://schemas.microsoft.com/office/drawing/2014/main" id="{CD85DB92-8BC2-4271-9BA7-9DBEF30E3A84}"/>
              </a:ext>
            </a:extLst>
          </p:cNvPr>
          <p:cNvSpPr/>
          <p:nvPr/>
        </p:nvSpPr>
        <p:spPr>
          <a:xfrm>
            <a:off x="11762949" y="6126807"/>
            <a:ext cx="269946" cy="284979"/>
          </a:xfrm>
          <a:prstGeom prst="flowChartConnector">
            <a:avLst/>
          </a:prstGeom>
          <a:solidFill>
            <a:srgbClr val="828F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cs typeface="B Nazanin" panose="00000400000000000000" pitchFamily="2" charset="-78"/>
            </a:endParaRPr>
          </a:p>
        </p:txBody>
      </p:sp>
      <p:cxnSp>
        <p:nvCxnSpPr>
          <p:cNvPr id="56" name="Straight Connector 55">
            <a:extLst>
              <a:ext uri="{FF2B5EF4-FFF2-40B4-BE49-F238E27FC236}">
                <a16:creationId xmlns:a16="http://schemas.microsoft.com/office/drawing/2014/main" id="{59067910-03E3-48B4-8415-91504B3E1430}"/>
              </a:ext>
            </a:extLst>
          </p:cNvPr>
          <p:cNvCxnSpPr>
            <a:stCxn id="54" idx="6"/>
            <a:endCxn id="55" idx="2"/>
          </p:cNvCxnSpPr>
          <p:nvPr/>
        </p:nvCxnSpPr>
        <p:spPr>
          <a:xfrm flipV="1">
            <a:off x="4786009" y="6269297"/>
            <a:ext cx="6976940" cy="7599"/>
          </a:xfrm>
          <a:prstGeom prst="line">
            <a:avLst/>
          </a:prstGeom>
          <a:ln w="57150">
            <a:solidFill>
              <a:srgbClr val="828FA6"/>
            </a:solidFill>
          </a:ln>
        </p:spPr>
        <p:style>
          <a:lnRef idx="1">
            <a:schemeClr val="accent1"/>
          </a:lnRef>
          <a:fillRef idx="0">
            <a:schemeClr val="accent1"/>
          </a:fillRef>
          <a:effectRef idx="0">
            <a:schemeClr val="accent1"/>
          </a:effectRef>
          <a:fontRef idx="minor">
            <a:schemeClr val="tx1"/>
          </a:fontRef>
        </p:style>
      </p:cxnSp>
      <p:sp>
        <p:nvSpPr>
          <p:cNvPr id="57" name="Flowchart: Connector 56">
            <a:extLst>
              <a:ext uri="{FF2B5EF4-FFF2-40B4-BE49-F238E27FC236}">
                <a16:creationId xmlns:a16="http://schemas.microsoft.com/office/drawing/2014/main" id="{C710D54B-04E1-4C82-9324-AF8DEE4730EE}"/>
              </a:ext>
            </a:extLst>
          </p:cNvPr>
          <p:cNvSpPr/>
          <p:nvPr/>
        </p:nvSpPr>
        <p:spPr>
          <a:xfrm>
            <a:off x="10673994" y="5801852"/>
            <a:ext cx="993916" cy="934890"/>
          </a:xfrm>
          <a:prstGeom prst="flowChartConnector">
            <a:avLst/>
          </a:prstGeom>
          <a:solidFill>
            <a:srgbClr val="FFFFFF"/>
          </a:solidFill>
          <a:ln w="28575">
            <a:solidFill>
              <a:srgbClr val="E8C2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a-IR" sz="1400" dirty="0">
                <a:solidFill>
                  <a:srgbClr val="212121"/>
                </a:solidFill>
                <a:cs typeface="B Nazanin" panose="00000400000000000000" pitchFamily="2" charset="-78"/>
              </a:rPr>
              <a:t>مقدمه</a:t>
            </a:r>
            <a:endParaRPr lang="en-US" sz="1400" dirty="0">
              <a:solidFill>
                <a:srgbClr val="212121"/>
              </a:solidFill>
              <a:cs typeface="B Nazanin" panose="00000400000000000000" pitchFamily="2" charset="-78"/>
            </a:endParaRPr>
          </a:p>
        </p:txBody>
      </p:sp>
      <p:sp>
        <p:nvSpPr>
          <p:cNvPr id="58" name="Flowchart: Connector 57">
            <a:extLst>
              <a:ext uri="{FF2B5EF4-FFF2-40B4-BE49-F238E27FC236}">
                <a16:creationId xmlns:a16="http://schemas.microsoft.com/office/drawing/2014/main" id="{605A9779-11A5-4F9F-ACCB-AEE46AE9BAF7}"/>
              </a:ext>
            </a:extLst>
          </p:cNvPr>
          <p:cNvSpPr/>
          <p:nvPr/>
        </p:nvSpPr>
        <p:spPr>
          <a:xfrm>
            <a:off x="9546898" y="5809451"/>
            <a:ext cx="993916" cy="934890"/>
          </a:xfrm>
          <a:prstGeom prst="flowChartConnector">
            <a:avLst/>
          </a:prstGeom>
          <a:solidFill>
            <a:srgbClr val="FFFFFF"/>
          </a:solidFill>
          <a:ln w="28575">
            <a:solidFill>
              <a:srgbClr val="E8C2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212121"/>
              </a:solidFill>
              <a:cs typeface="B Nazanin" panose="00000400000000000000" pitchFamily="2" charset="-78"/>
            </a:endParaRPr>
          </a:p>
        </p:txBody>
      </p:sp>
      <p:sp>
        <p:nvSpPr>
          <p:cNvPr id="59" name="Flowchart: Connector 58">
            <a:extLst>
              <a:ext uri="{FF2B5EF4-FFF2-40B4-BE49-F238E27FC236}">
                <a16:creationId xmlns:a16="http://schemas.microsoft.com/office/drawing/2014/main" id="{698F8C42-C52F-41D1-9306-30420182BFF1}"/>
              </a:ext>
            </a:extLst>
          </p:cNvPr>
          <p:cNvSpPr/>
          <p:nvPr/>
        </p:nvSpPr>
        <p:spPr>
          <a:xfrm>
            <a:off x="8400556" y="5801851"/>
            <a:ext cx="993916" cy="934890"/>
          </a:xfrm>
          <a:prstGeom prst="flowChartConnector">
            <a:avLst/>
          </a:prstGeom>
          <a:solidFill>
            <a:srgbClr val="FFFFFF"/>
          </a:solidFill>
          <a:ln w="28575">
            <a:solidFill>
              <a:srgbClr val="E8C2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a-IR" sz="1200" dirty="0">
              <a:solidFill>
                <a:srgbClr val="212121"/>
              </a:solidFill>
              <a:cs typeface="B Nazanin" panose="00000400000000000000" pitchFamily="2" charset="-78"/>
            </a:endParaRPr>
          </a:p>
        </p:txBody>
      </p:sp>
      <p:sp>
        <p:nvSpPr>
          <p:cNvPr id="60" name="Flowchart: Connector 59">
            <a:extLst>
              <a:ext uri="{FF2B5EF4-FFF2-40B4-BE49-F238E27FC236}">
                <a16:creationId xmlns:a16="http://schemas.microsoft.com/office/drawing/2014/main" id="{59CF8786-D8F6-4EEA-8DEB-4BE6BFBBB571}"/>
              </a:ext>
            </a:extLst>
          </p:cNvPr>
          <p:cNvSpPr/>
          <p:nvPr/>
        </p:nvSpPr>
        <p:spPr>
          <a:xfrm>
            <a:off x="7248278" y="5801851"/>
            <a:ext cx="993916" cy="934890"/>
          </a:xfrm>
          <a:prstGeom prst="flowChartConnector">
            <a:avLst/>
          </a:prstGeom>
          <a:solidFill>
            <a:srgbClr val="FFFFFF"/>
          </a:solidFill>
          <a:ln w="28575">
            <a:solidFill>
              <a:srgbClr val="E8C2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endParaRPr lang="en-US" sz="1400" dirty="0">
              <a:solidFill>
                <a:srgbClr val="212121"/>
              </a:solidFill>
              <a:cs typeface="B Nazanin" panose="00000400000000000000" pitchFamily="2" charset="-78"/>
            </a:endParaRPr>
          </a:p>
        </p:txBody>
      </p:sp>
      <p:sp>
        <p:nvSpPr>
          <p:cNvPr id="61" name="Flowchart: Connector 60">
            <a:extLst>
              <a:ext uri="{FF2B5EF4-FFF2-40B4-BE49-F238E27FC236}">
                <a16:creationId xmlns:a16="http://schemas.microsoft.com/office/drawing/2014/main" id="{53AA1A91-3EEC-4348-8DBE-A2BB7E880B7A}"/>
              </a:ext>
            </a:extLst>
          </p:cNvPr>
          <p:cNvSpPr/>
          <p:nvPr/>
        </p:nvSpPr>
        <p:spPr>
          <a:xfrm>
            <a:off x="6096000" y="5812314"/>
            <a:ext cx="993916" cy="934890"/>
          </a:xfrm>
          <a:prstGeom prst="flowChartConnector">
            <a:avLst/>
          </a:prstGeom>
          <a:solidFill>
            <a:srgbClr val="FFFFFF"/>
          </a:solidFill>
          <a:ln w="28575">
            <a:solidFill>
              <a:srgbClr val="E8C2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212121"/>
              </a:solidFill>
              <a:cs typeface="B Nazanin" panose="00000400000000000000" pitchFamily="2" charset="-78"/>
            </a:endParaRPr>
          </a:p>
        </p:txBody>
      </p:sp>
      <p:sp>
        <p:nvSpPr>
          <p:cNvPr id="62" name="Flowchart: Connector 61">
            <a:extLst>
              <a:ext uri="{FF2B5EF4-FFF2-40B4-BE49-F238E27FC236}">
                <a16:creationId xmlns:a16="http://schemas.microsoft.com/office/drawing/2014/main" id="{46783FF3-3C76-40BF-A07B-F447C92CD5C6}"/>
              </a:ext>
            </a:extLst>
          </p:cNvPr>
          <p:cNvSpPr/>
          <p:nvPr/>
        </p:nvSpPr>
        <p:spPr>
          <a:xfrm>
            <a:off x="4959281" y="5813679"/>
            <a:ext cx="993916" cy="934890"/>
          </a:xfrm>
          <a:prstGeom prst="flowChartConnector">
            <a:avLst/>
          </a:prstGeom>
          <a:solidFill>
            <a:srgbClr val="FFFFFF"/>
          </a:solidFill>
          <a:ln w="28575">
            <a:solidFill>
              <a:srgbClr val="E8C2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a-IR" sz="1400" dirty="0">
              <a:solidFill>
                <a:srgbClr val="212121"/>
              </a:solidFill>
              <a:cs typeface="B Nazanin" panose="00000400000000000000" pitchFamily="2" charset="-78"/>
            </a:endParaRPr>
          </a:p>
        </p:txBody>
      </p:sp>
      <p:sp>
        <p:nvSpPr>
          <p:cNvPr id="63" name="TextBox 62">
            <a:extLst>
              <a:ext uri="{FF2B5EF4-FFF2-40B4-BE49-F238E27FC236}">
                <a16:creationId xmlns:a16="http://schemas.microsoft.com/office/drawing/2014/main" id="{0761316B-14F9-45AA-B8CA-CA013F6996FB}"/>
              </a:ext>
            </a:extLst>
          </p:cNvPr>
          <p:cNvSpPr txBox="1"/>
          <p:nvPr/>
        </p:nvSpPr>
        <p:spPr>
          <a:xfrm>
            <a:off x="9610493" y="6007686"/>
            <a:ext cx="857314" cy="523220"/>
          </a:xfrm>
          <a:prstGeom prst="rect">
            <a:avLst/>
          </a:prstGeom>
          <a:noFill/>
        </p:spPr>
        <p:txBody>
          <a:bodyPr wrap="square" rtlCol="1">
            <a:spAutoFit/>
          </a:bodyPr>
          <a:lstStyle/>
          <a:p>
            <a:pPr algn="ctr" rtl="1"/>
            <a:r>
              <a:rPr lang="fa-IR" sz="1400" dirty="0">
                <a:solidFill>
                  <a:srgbClr val="212121"/>
                </a:solidFill>
                <a:cs typeface="B Nazanin" panose="00000400000000000000" pitchFamily="2" charset="-78"/>
              </a:rPr>
              <a:t>روش‌ها و الگوریتم‌ها</a:t>
            </a:r>
            <a:endParaRPr lang="en-US" sz="1400" dirty="0">
              <a:solidFill>
                <a:srgbClr val="212121"/>
              </a:solidFill>
              <a:cs typeface="B Nazanin" panose="00000400000000000000" pitchFamily="2" charset="-78"/>
            </a:endParaRPr>
          </a:p>
        </p:txBody>
      </p:sp>
      <p:sp>
        <p:nvSpPr>
          <p:cNvPr id="64" name="TextBox 63">
            <a:extLst>
              <a:ext uri="{FF2B5EF4-FFF2-40B4-BE49-F238E27FC236}">
                <a16:creationId xmlns:a16="http://schemas.microsoft.com/office/drawing/2014/main" id="{E11EAF5F-0919-4D36-8859-C7EB02300C17}"/>
              </a:ext>
            </a:extLst>
          </p:cNvPr>
          <p:cNvSpPr txBox="1"/>
          <p:nvPr/>
        </p:nvSpPr>
        <p:spPr>
          <a:xfrm>
            <a:off x="7359747" y="5998216"/>
            <a:ext cx="768157" cy="523220"/>
          </a:xfrm>
          <a:prstGeom prst="rect">
            <a:avLst/>
          </a:prstGeom>
          <a:noFill/>
        </p:spPr>
        <p:txBody>
          <a:bodyPr wrap="square" rtlCol="1">
            <a:spAutoFit/>
          </a:bodyPr>
          <a:lstStyle/>
          <a:p>
            <a:pPr algn="ctr" rtl="1"/>
            <a:r>
              <a:rPr lang="fa-IR" sz="1400" dirty="0">
                <a:solidFill>
                  <a:srgbClr val="212121"/>
                </a:solidFill>
                <a:cs typeface="B Nazanin" panose="00000400000000000000" pitchFamily="2" charset="-78"/>
              </a:rPr>
              <a:t>مدل شبکه عصبی</a:t>
            </a:r>
            <a:endParaRPr lang="en-US" sz="1400" dirty="0">
              <a:solidFill>
                <a:srgbClr val="212121"/>
              </a:solidFill>
              <a:cs typeface="B Nazanin" panose="00000400000000000000" pitchFamily="2" charset="-78"/>
            </a:endParaRPr>
          </a:p>
        </p:txBody>
      </p:sp>
      <p:sp>
        <p:nvSpPr>
          <p:cNvPr id="65" name="TextBox 64">
            <a:extLst>
              <a:ext uri="{FF2B5EF4-FFF2-40B4-BE49-F238E27FC236}">
                <a16:creationId xmlns:a16="http://schemas.microsoft.com/office/drawing/2014/main" id="{AC22EB03-1E7E-4E86-A81E-D5FB40546502}"/>
              </a:ext>
            </a:extLst>
          </p:cNvPr>
          <p:cNvSpPr txBox="1"/>
          <p:nvPr/>
        </p:nvSpPr>
        <p:spPr>
          <a:xfrm>
            <a:off x="6081090" y="5895160"/>
            <a:ext cx="1052410" cy="738664"/>
          </a:xfrm>
          <a:prstGeom prst="rect">
            <a:avLst/>
          </a:prstGeom>
          <a:noFill/>
        </p:spPr>
        <p:txBody>
          <a:bodyPr wrap="square" rtlCol="1">
            <a:spAutoFit/>
          </a:bodyPr>
          <a:lstStyle/>
          <a:p>
            <a:pPr algn="ctr" rtl="1"/>
            <a:r>
              <a:rPr lang="fa-IR" sz="1400" dirty="0">
                <a:solidFill>
                  <a:srgbClr val="212121"/>
                </a:solidFill>
                <a:cs typeface="B Nazanin" panose="00000400000000000000" pitchFamily="2" charset="-78"/>
              </a:rPr>
              <a:t>سیستم تشخیص خواب‌آلودگی</a:t>
            </a:r>
            <a:endParaRPr lang="en-US" sz="1400" dirty="0">
              <a:solidFill>
                <a:srgbClr val="212121"/>
              </a:solidFill>
              <a:cs typeface="B Nazanin" panose="00000400000000000000" pitchFamily="2" charset="-78"/>
            </a:endParaRPr>
          </a:p>
        </p:txBody>
      </p:sp>
      <p:sp>
        <p:nvSpPr>
          <p:cNvPr id="66" name="TextBox 65">
            <a:extLst>
              <a:ext uri="{FF2B5EF4-FFF2-40B4-BE49-F238E27FC236}">
                <a16:creationId xmlns:a16="http://schemas.microsoft.com/office/drawing/2014/main" id="{DA000F32-4758-4311-8228-AB53CC5EF7F8}"/>
              </a:ext>
            </a:extLst>
          </p:cNvPr>
          <p:cNvSpPr txBox="1"/>
          <p:nvPr/>
        </p:nvSpPr>
        <p:spPr>
          <a:xfrm>
            <a:off x="5070079" y="5890494"/>
            <a:ext cx="800328" cy="738664"/>
          </a:xfrm>
          <a:prstGeom prst="rect">
            <a:avLst/>
          </a:prstGeom>
          <a:noFill/>
        </p:spPr>
        <p:txBody>
          <a:bodyPr wrap="square" rtlCol="1">
            <a:spAutoFit/>
          </a:bodyPr>
          <a:lstStyle/>
          <a:p>
            <a:pPr algn="ctr"/>
            <a:r>
              <a:rPr lang="fa-IR" sz="1400" dirty="0">
                <a:solidFill>
                  <a:srgbClr val="212121"/>
                </a:solidFill>
                <a:cs typeface="B Nazanin" panose="00000400000000000000" pitchFamily="2" charset="-78"/>
              </a:rPr>
              <a:t>نتیجه‌گیری و پیشنهادات</a:t>
            </a:r>
          </a:p>
        </p:txBody>
      </p:sp>
      <p:sp>
        <p:nvSpPr>
          <p:cNvPr id="67" name="TextBox 66">
            <a:extLst>
              <a:ext uri="{FF2B5EF4-FFF2-40B4-BE49-F238E27FC236}">
                <a16:creationId xmlns:a16="http://schemas.microsoft.com/office/drawing/2014/main" id="{88CFD4E5-6853-4747-A4B3-8C54D418F259}"/>
              </a:ext>
            </a:extLst>
          </p:cNvPr>
          <p:cNvSpPr txBox="1"/>
          <p:nvPr/>
        </p:nvSpPr>
        <p:spPr>
          <a:xfrm>
            <a:off x="8487205" y="5907563"/>
            <a:ext cx="797754" cy="738664"/>
          </a:xfrm>
          <a:prstGeom prst="rect">
            <a:avLst/>
          </a:prstGeom>
          <a:noFill/>
        </p:spPr>
        <p:txBody>
          <a:bodyPr wrap="square" rtlCol="1">
            <a:spAutoFit/>
          </a:bodyPr>
          <a:lstStyle/>
          <a:p>
            <a:pPr algn="ctr" rtl="1"/>
            <a:r>
              <a:rPr lang="fa-IR" sz="1400" dirty="0">
                <a:solidFill>
                  <a:srgbClr val="212121"/>
                </a:solidFill>
                <a:cs typeface="B Nazanin" panose="00000400000000000000" pitchFamily="2" charset="-78"/>
              </a:rPr>
              <a:t>ابزارها و مجموعه داده</a:t>
            </a:r>
          </a:p>
        </p:txBody>
      </p:sp>
      <p:sp>
        <p:nvSpPr>
          <p:cNvPr id="68" name="Flowchart: Connector 67">
            <a:extLst>
              <a:ext uri="{FF2B5EF4-FFF2-40B4-BE49-F238E27FC236}">
                <a16:creationId xmlns:a16="http://schemas.microsoft.com/office/drawing/2014/main" id="{1BE7DF81-8BEF-40ED-91EE-CF6ABFE57A1E}"/>
              </a:ext>
            </a:extLst>
          </p:cNvPr>
          <p:cNvSpPr/>
          <p:nvPr/>
        </p:nvSpPr>
        <p:spPr>
          <a:xfrm>
            <a:off x="4516063" y="6134406"/>
            <a:ext cx="269946" cy="284979"/>
          </a:xfrm>
          <a:prstGeom prst="flowChartConnector">
            <a:avLst/>
          </a:prstGeom>
          <a:solidFill>
            <a:srgbClr val="828F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cs typeface="B Nazanin" panose="00000400000000000000" pitchFamily="2" charset="-78"/>
            </a:endParaRPr>
          </a:p>
        </p:txBody>
      </p:sp>
      <p:sp>
        <p:nvSpPr>
          <p:cNvPr id="73" name="Flowchart: Connector 72">
            <a:extLst>
              <a:ext uri="{FF2B5EF4-FFF2-40B4-BE49-F238E27FC236}">
                <a16:creationId xmlns:a16="http://schemas.microsoft.com/office/drawing/2014/main" id="{EF01D7B4-0077-4876-BFF0-76A67825848E}"/>
              </a:ext>
            </a:extLst>
          </p:cNvPr>
          <p:cNvSpPr/>
          <p:nvPr/>
        </p:nvSpPr>
        <p:spPr>
          <a:xfrm>
            <a:off x="11762949" y="6126807"/>
            <a:ext cx="269946" cy="284979"/>
          </a:xfrm>
          <a:prstGeom prst="flowChartConnector">
            <a:avLst/>
          </a:prstGeom>
          <a:solidFill>
            <a:srgbClr val="828F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cs typeface="B Nazanin" panose="00000400000000000000" pitchFamily="2" charset="-78"/>
            </a:endParaRPr>
          </a:p>
        </p:txBody>
      </p:sp>
      <p:cxnSp>
        <p:nvCxnSpPr>
          <p:cNvPr id="74" name="Straight Connector 73">
            <a:extLst>
              <a:ext uri="{FF2B5EF4-FFF2-40B4-BE49-F238E27FC236}">
                <a16:creationId xmlns:a16="http://schemas.microsoft.com/office/drawing/2014/main" id="{81DA0DC9-B8FE-4D3A-9BB0-BA4823B03343}"/>
              </a:ext>
            </a:extLst>
          </p:cNvPr>
          <p:cNvCxnSpPr>
            <a:stCxn id="68" idx="6"/>
            <a:endCxn id="73" idx="2"/>
          </p:cNvCxnSpPr>
          <p:nvPr/>
        </p:nvCxnSpPr>
        <p:spPr>
          <a:xfrm flipV="1">
            <a:off x="4786009" y="6269297"/>
            <a:ext cx="6976940" cy="7599"/>
          </a:xfrm>
          <a:prstGeom prst="line">
            <a:avLst/>
          </a:prstGeom>
          <a:ln w="57150">
            <a:solidFill>
              <a:srgbClr val="828FA6"/>
            </a:solidFill>
          </a:ln>
        </p:spPr>
        <p:style>
          <a:lnRef idx="1">
            <a:schemeClr val="accent1"/>
          </a:lnRef>
          <a:fillRef idx="0">
            <a:schemeClr val="accent1"/>
          </a:fillRef>
          <a:effectRef idx="0">
            <a:schemeClr val="accent1"/>
          </a:effectRef>
          <a:fontRef idx="minor">
            <a:schemeClr val="tx1"/>
          </a:fontRef>
        </p:style>
      </p:cxnSp>
      <p:sp>
        <p:nvSpPr>
          <p:cNvPr id="75" name="Flowchart: Connector 74">
            <a:extLst>
              <a:ext uri="{FF2B5EF4-FFF2-40B4-BE49-F238E27FC236}">
                <a16:creationId xmlns:a16="http://schemas.microsoft.com/office/drawing/2014/main" id="{89BDBB10-E3C2-42A5-83F6-0C3AE2166FAF}"/>
              </a:ext>
            </a:extLst>
          </p:cNvPr>
          <p:cNvSpPr/>
          <p:nvPr/>
        </p:nvSpPr>
        <p:spPr>
          <a:xfrm>
            <a:off x="10673994" y="5801852"/>
            <a:ext cx="993916" cy="934890"/>
          </a:xfrm>
          <a:prstGeom prst="flowChartConnector">
            <a:avLst/>
          </a:prstGeom>
          <a:solidFill>
            <a:srgbClr val="FFFFFF"/>
          </a:solidFill>
          <a:ln w="28575">
            <a:solidFill>
              <a:srgbClr val="E8C2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a-IR" sz="1400" dirty="0">
                <a:solidFill>
                  <a:srgbClr val="212121"/>
                </a:solidFill>
                <a:cs typeface="B Nazanin" panose="00000400000000000000" pitchFamily="2" charset="-78"/>
              </a:rPr>
              <a:t>مقدمه</a:t>
            </a:r>
            <a:endParaRPr lang="en-US" sz="1400" dirty="0">
              <a:solidFill>
                <a:srgbClr val="212121"/>
              </a:solidFill>
              <a:cs typeface="B Nazanin" panose="00000400000000000000" pitchFamily="2" charset="-78"/>
            </a:endParaRPr>
          </a:p>
        </p:txBody>
      </p:sp>
      <p:sp>
        <p:nvSpPr>
          <p:cNvPr id="76" name="Flowchart: Connector 75">
            <a:extLst>
              <a:ext uri="{FF2B5EF4-FFF2-40B4-BE49-F238E27FC236}">
                <a16:creationId xmlns:a16="http://schemas.microsoft.com/office/drawing/2014/main" id="{C235E524-E416-4416-9D2C-18D18BBFC4E4}"/>
              </a:ext>
            </a:extLst>
          </p:cNvPr>
          <p:cNvSpPr/>
          <p:nvPr/>
        </p:nvSpPr>
        <p:spPr>
          <a:xfrm>
            <a:off x="9546898" y="5809451"/>
            <a:ext cx="993916" cy="934890"/>
          </a:xfrm>
          <a:prstGeom prst="flowChartConnector">
            <a:avLst/>
          </a:prstGeom>
          <a:solidFill>
            <a:srgbClr val="FFFFFF"/>
          </a:solidFill>
          <a:ln w="28575">
            <a:solidFill>
              <a:srgbClr val="E8C2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212121"/>
              </a:solidFill>
              <a:cs typeface="B Nazanin" panose="00000400000000000000" pitchFamily="2" charset="-78"/>
            </a:endParaRPr>
          </a:p>
        </p:txBody>
      </p:sp>
      <p:sp>
        <p:nvSpPr>
          <p:cNvPr id="77" name="Flowchart: Connector 76">
            <a:extLst>
              <a:ext uri="{FF2B5EF4-FFF2-40B4-BE49-F238E27FC236}">
                <a16:creationId xmlns:a16="http://schemas.microsoft.com/office/drawing/2014/main" id="{66E91D58-6B72-479D-A8D7-33FDD1CB2EB8}"/>
              </a:ext>
            </a:extLst>
          </p:cNvPr>
          <p:cNvSpPr/>
          <p:nvPr/>
        </p:nvSpPr>
        <p:spPr>
          <a:xfrm>
            <a:off x="8400556" y="5801851"/>
            <a:ext cx="993916" cy="934890"/>
          </a:xfrm>
          <a:prstGeom prst="flowChartConnector">
            <a:avLst/>
          </a:prstGeom>
          <a:solidFill>
            <a:srgbClr val="E8C2CA"/>
          </a:solidFill>
          <a:ln w="28575">
            <a:solidFill>
              <a:srgbClr val="E8C2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a-IR" sz="1200" dirty="0">
              <a:solidFill>
                <a:srgbClr val="212121"/>
              </a:solidFill>
              <a:cs typeface="B Nazanin" panose="00000400000000000000" pitchFamily="2" charset="-78"/>
            </a:endParaRPr>
          </a:p>
        </p:txBody>
      </p:sp>
      <p:sp>
        <p:nvSpPr>
          <p:cNvPr id="80" name="Flowchart: Connector 79">
            <a:extLst>
              <a:ext uri="{FF2B5EF4-FFF2-40B4-BE49-F238E27FC236}">
                <a16:creationId xmlns:a16="http://schemas.microsoft.com/office/drawing/2014/main" id="{EF45EB47-FC65-499A-9959-03B97D1D154D}"/>
              </a:ext>
            </a:extLst>
          </p:cNvPr>
          <p:cNvSpPr/>
          <p:nvPr/>
        </p:nvSpPr>
        <p:spPr>
          <a:xfrm>
            <a:off x="7248278" y="5801851"/>
            <a:ext cx="993916" cy="934890"/>
          </a:xfrm>
          <a:prstGeom prst="flowChartConnector">
            <a:avLst/>
          </a:prstGeom>
          <a:solidFill>
            <a:srgbClr val="FFFFFF"/>
          </a:solidFill>
          <a:ln w="28575">
            <a:solidFill>
              <a:srgbClr val="E8C2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endParaRPr lang="en-US" sz="1400" dirty="0">
              <a:solidFill>
                <a:srgbClr val="212121"/>
              </a:solidFill>
              <a:cs typeface="B Nazanin" panose="00000400000000000000" pitchFamily="2" charset="-78"/>
            </a:endParaRPr>
          </a:p>
        </p:txBody>
      </p:sp>
      <p:sp>
        <p:nvSpPr>
          <p:cNvPr id="81" name="Flowchart: Connector 80">
            <a:extLst>
              <a:ext uri="{FF2B5EF4-FFF2-40B4-BE49-F238E27FC236}">
                <a16:creationId xmlns:a16="http://schemas.microsoft.com/office/drawing/2014/main" id="{8BA8EA07-BBA4-4C3D-953D-01BDAC319E5C}"/>
              </a:ext>
            </a:extLst>
          </p:cNvPr>
          <p:cNvSpPr/>
          <p:nvPr/>
        </p:nvSpPr>
        <p:spPr>
          <a:xfrm>
            <a:off x="6096000" y="5812314"/>
            <a:ext cx="993916" cy="934890"/>
          </a:xfrm>
          <a:prstGeom prst="flowChartConnector">
            <a:avLst/>
          </a:prstGeom>
          <a:solidFill>
            <a:srgbClr val="FFFFFF"/>
          </a:solidFill>
          <a:ln w="28575">
            <a:solidFill>
              <a:srgbClr val="E8C2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212121"/>
              </a:solidFill>
              <a:cs typeface="B Nazanin" panose="00000400000000000000" pitchFamily="2" charset="-78"/>
            </a:endParaRPr>
          </a:p>
        </p:txBody>
      </p:sp>
      <p:sp>
        <p:nvSpPr>
          <p:cNvPr id="82" name="Flowchart: Connector 81">
            <a:extLst>
              <a:ext uri="{FF2B5EF4-FFF2-40B4-BE49-F238E27FC236}">
                <a16:creationId xmlns:a16="http://schemas.microsoft.com/office/drawing/2014/main" id="{028B650D-39D4-4012-90CF-F57BE01B9139}"/>
              </a:ext>
            </a:extLst>
          </p:cNvPr>
          <p:cNvSpPr/>
          <p:nvPr/>
        </p:nvSpPr>
        <p:spPr>
          <a:xfrm>
            <a:off x="4959281" y="5813679"/>
            <a:ext cx="993916" cy="934890"/>
          </a:xfrm>
          <a:prstGeom prst="flowChartConnector">
            <a:avLst/>
          </a:prstGeom>
          <a:solidFill>
            <a:srgbClr val="FFFFFF"/>
          </a:solidFill>
          <a:ln w="28575">
            <a:solidFill>
              <a:srgbClr val="E8C2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a-IR" sz="1400" dirty="0">
              <a:solidFill>
                <a:srgbClr val="212121"/>
              </a:solidFill>
              <a:cs typeface="B Nazanin" panose="00000400000000000000" pitchFamily="2" charset="-78"/>
            </a:endParaRPr>
          </a:p>
        </p:txBody>
      </p:sp>
      <p:sp>
        <p:nvSpPr>
          <p:cNvPr id="83" name="TextBox 82">
            <a:extLst>
              <a:ext uri="{FF2B5EF4-FFF2-40B4-BE49-F238E27FC236}">
                <a16:creationId xmlns:a16="http://schemas.microsoft.com/office/drawing/2014/main" id="{EF8D852E-E646-432A-AE46-77A59F13409E}"/>
              </a:ext>
            </a:extLst>
          </p:cNvPr>
          <p:cNvSpPr txBox="1"/>
          <p:nvPr/>
        </p:nvSpPr>
        <p:spPr>
          <a:xfrm>
            <a:off x="9610493" y="6007686"/>
            <a:ext cx="857314" cy="523220"/>
          </a:xfrm>
          <a:prstGeom prst="rect">
            <a:avLst/>
          </a:prstGeom>
          <a:noFill/>
        </p:spPr>
        <p:txBody>
          <a:bodyPr wrap="square" rtlCol="1">
            <a:spAutoFit/>
          </a:bodyPr>
          <a:lstStyle/>
          <a:p>
            <a:pPr algn="ctr" rtl="1"/>
            <a:r>
              <a:rPr lang="fa-IR" sz="1400" dirty="0">
                <a:solidFill>
                  <a:srgbClr val="212121"/>
                </a:solidFill>
                <a:cs typeface="B Nazanin" panose="00000400000000000000" pitchFamily="2" charset="-78"/>
              </a:rPr>
              <a:t>روش‌ها و الگوریتم‌ها</a:t>
            </a:r>
            <a:endParaRPr lang="en-US" sz="1400" dirty="0">
              <a:solidFill>
                <a:srgbClr val="212121"/>
              </a:solidFill>
              <a:cs typeface="B Nazanin" panose="00000400000000000000" pitchFamily="2" charset="-78"/>
            </a:endParaRPr>
          </a:p>
        </p:txBody>
      </p:sp>
      <p:sp>
        <p:nvSpPr>
          <p:cNvPr id="84" name="TextBox 83">
            <a:extLst>
              <a:ext uri="{FF2B5EF4-FFF2-40B4-BE49-F238E27FC236}">
                <a16:creationId xmlns:a16="http://schemas.microsoft.com/office/drawing/2014/main" id="{CDA587ED-1829-4125-8792-6DDB4D7E861A}"/>
              </a:ext>
            </a:extLst>
          </p:cNvPr>
          <p:cNvSpPr txBox="1"/>
          <p:nvPr/>
        </p:nvSpPr>
        <p:spPr>
          <a:xfrm>
            <a:off x="7359747" y="5998216"/>
            <a:ext cx="768157" cy="523220"/>
          </a:xfrm>
          <a:prstGeom prst="rect">
            <a:avLst/>
          </a:prstGeom>
          <a:noFill/>
        </p:spPr>
        <p:txBody>
          <a:bodyPr wrap="square" rtlCol="1">
            <a:spAutoFit/>
          </a:bodyPr>
          <a:lstStyle/>
          <a:p>
            <a:pPr algn="ctr" rtl="1"/>
            <a:r>
              <a:rPr lang="fa-IR" sz="1400" dirty="0">
                <a:solidFill>
                  <a:srgbClr val="212121"/>
                </a:solidFill>
                <a:cs typeface="B Nazanin" panose="00000400000000000000" pitchFamily="2" charset="-78"/>
              </a:rPr>
              <a:t>مدل شبکه عصبی</a:t>
            </a:r>
            <a:endParaRPr lang="en-US" sz="1400" dirty="0">
              <a:solidFill>
                <a:srgbClr val="212121"/>
              </a:solidFill>
              <a:cs typeface="B Nazanin" panose="00000400000000000000" pitchFamily="2" charset="-78"/>
            </a:endParaRPr>
          </a:p>
        </p:txBody>
      </p:sp>
      <p:sp>
        <p:nvSpPr>
          <p:cNvPr id="85" name="TextBox 84">
            <a:extLst>
              <a:ext uri="{FF2B5EF4-FFF2-40B4-BE49-F238E27FC236}">
                <a16:creationId xmlns:a16="http://schemas.microsoft.com/office/drawing/2014/main" id="{7A86BB72-9726-410A-AFAC-F1D79410F866}"/>
              </a:ext>
            </a:extLst>
          </p:cNvPr>
          <p:cNvSpPr txBox="1"/>
          <p:nvPr/>
        </p:nvSpPr>
        <p:spPr>
          <a:xfrm>
            <a:off x="6081090" y="5895160"/>
            <a:ext cx="1052410" cy="738664"/>
          </a:xfrm>
          <a:prstGeom prst="rect">
            <a:avLst/>
          </a:prstGeom>
          <a:noFill/>
        </p:spPr>
        <p:txBody>
          <a:bodyPr wrap="square" rtlCol="1">
            <a:spAutoFit/>
          </a:bodyPr>
          <a:lstStyle/>
          <a:p>
            <a:pPr algn="ctr" rtl="1"/>
            <a:r>
              <a:rPr lang="fa-IR" sz="1400" dirty="0">
                <a:solidFill>
                  <a:srgbClr val="212121"/>
                </a:solidFill>
                <a:cs typeface="B Nazanin" panose="00000400000000000000" pitchFamily="2" charset="-78"/>
              </a:rPr>
              <a:t>سیستم تشخیص خواب‌آلودگی</a:t>
            </a:r>
            <a:endParaRPr lang="en-US" sz="1400" dirty="0">
              <a:solidFill>
                <a:srgbClr val="212121"/>
              </a:solidFill>
              <a:cs typeface="B Nazanin" panose="00000400000000000000" pitchFamily="2" charset="-78"/>
            </a:endParaRPr>
          </a:p>
        </p:txBody>
      </p:sp>
      <p:sp>
        <p:nvSpPr>
          <p:cNvPr id="86" name="TextBox 85">
            <a:extLst>
              <a:ext uri="{FF2B5EF4-FFF2-40B4-BE49-F238E27FC236}">
                <a16:creationId xmlns:a16="http://schemas.microsoft.com/office/drawing/2014/main" id="{F13A61F5-14A1-4CF9-94AF-45BD9A40C4B7}"/>
              </a:ext>
            </a:extLst>
          </p:cNvPr>
          <p:cNvSpPr txBox="1"/>
          <p:nvPr/>
        </p:nvSpPr>
        <p:spPr>
          <a:xfrm>
            <a:off x="5070079" y="5890494"/>
            <a:ext cx="800328" cy="738664"/>
          </a:xfrm>
          <a:prstGeom prst="rect">
            <a:avLst/>
          </a:prstGeom>
          <a:noFill/>
        </p:spPr>
        <p:txBody>
          <a:bodyPr wrap="square" rtlCol="1">
            <a:spAutoFit/>
          </a:bodyPr>
          <a:lstStyle/>
          <a:p>
            <a:pPr algn="ctr"/>
            <a:r>
              <a:rPr lang="fa-IR" sz="1400" dirty="0">
                <a:solidFill>
                  <a:srgbClr val="212121"/>
                </a:solidFill>
                <a:cs typeface="B Nazanin" panose="00000400000000000000" pitchFamily="2" charset="-78"/>
              </a:rPr>
              <a:t>نتیجه‌گیری و پیشنهادات</a:t>
            </a:r>
          </a:p>
        </p:txBody>
      </p:sp>
      <p:sp>
        <p:nvSpPr>
          <p:cNvPr id="87" name="TextBox 86">
            <a:extLst>
              <a:ext uri="{FF2B5EF4-FFF2-40B4-BE49-F238E27FC236}">
                <a16:creationId xmlns:a16="http://schemas.microsoft.com/office/drawing/2014/main" id="{E7771BE8-903F-4430-87DE-796C3A003164}"/>
              </a:ext>
            </a:extLst>
          </p:cNvPr>
          <p:cNvSpPr txBox="1"/>
          <p:nvPr/>
        </p:nvSpPr>
        <p:spPr>
          <a:xfrm>
            <a:off x="8384997" y="5964105"/>
            <a:ext cx="975315" cy="523220"/>
          </a:xfrm>
          <a:prstGeom prst="rect">
            <a:avLst/>
          </a:prstGeom>
          <a:noFill/>
        </p:spPr>
        <p:txBody>
          <a:bodyPr wrap="square" rtlCol="1">
            <a:spAutoFit/>
          </a:bodyPr>
          <a:lstStyle/>
          <a:p>
            <a:pPr algn="ctr" rtl="1"/>
            <a:r>
              <a:rPr lang="fa-IR" sz="1400" dirty="0">
                <a:solidFill>
                  <a:srgbClr val="212121"/>
                </a:solidFill>
                <a:cs typeface="B Nazanin" panose="00000400000000000000" pitchFamily="2" charset="-78"/>
              </a:rPr>
              <a:t>ابزارها و مجموعه داده</a:t>
            </a:r>
          </a:p>
        </p:txBody>
      </p:sp>
      <p:pic>
        <p:nvPicPr>
          <p:cNvPr id="3075" name="Picture 3" descr="Statistics free vector icons designed by Freepik | Free icons, Marketing  icon, Website icons">
            <a:extLst>
              <a:ext uri="{FF2B5EF4-FFF2-40B4-BE49-F238E27FC236}">
                <a16:creationId xmlns:a16="http://schemas.microsoft.com/office/drawing/2014/main" id="{E38CE7DE-3FDE-457F-9817-7E46F3BF01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4493" y="3849880"/>
            <a:ext cx="2157806" cy="2157806"/>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36">
            <a:extLst>
              <a:ext uri="{FF2B5EF4-FFF2-40B4-BE49-F238E27FC236}">
                <a16:creationId xmlns:a16="http://schemas.microsoft.com/office/drawing/2014/main" id="{659F57D7-2831-40CA-951F-68BFB871593E}"/>
              </a:ext>
            </a:extLst>
          </p:cNvPr>
          <p:cNvPicPr/>
          <p:nvPr/>
        </p:nvPicPr>
        <p:blipFill rotWithShape="1">
          <a:blip r:embed="rId4"/>
          <a:srcRect t="7011"/>
          <a:stretch/>
        </p:blipFill>
        <p:spPr bwMode="auto">
          <a:xfrm>
            <a:off x="2768599" y="1936816"/>
            <a:ext cx="7690572" cy="2142608"/>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245510989"/>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ight Triangle 7"/>
          <p:cNvSpPr/>
          <p:nvPr/>
        </p:nvSpPr>
        <p:spPr>
          <a:xfrm>
            <a:off x="2407918" y="190245"/>
            <a:ext cx="721362" cy="869451"/>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cs typeface="B Nazanin" panose="00000400000000000000" pitchFamily="2" charset="-78"/>
            </a:endParaRPr>
          </a:p>
        </p:txBody>
      </p:sp>
      <p:sp>
        <p:nvSpPr>
          <p:cNvPr id="78" name="Parallelogram 77"/>
          <p:cNvSpPr/>
          <p:nvPr/>
        </p:nvSpPr>
        <p:spPr>
          <a:xfrm>
            <a:off x="-345440" y="6350000"/>
            <a:ext cx="1432560" cy="508000"/>
          </a:xfrm>
          <a:prstGeom prst="parallelogram">
            <a:avLst>
              <a:gd name="adj" fmla="val 47000"/>
            </a:avLst>
          </a:prstGeom>
          <a:solidFill>
            <a:srgbClr val="FFEDE1"/>
          </a:solidFill>
          <a:ln>
            <a:solidFill>
              <a:srgbClr val="FFED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B Nazanin" panose="00000400000000000000" pitchFamily="2" charset="-78"/>
            </a:endParaRPr>
          </a:p>
        </p:txBody>
      </p:sp>
      <p:sp>
        <p:nvSpPr>
          <p:cNvPr id="79" name="Parallelogram 78"/>
          <p:cNvSpPr/>
          <p:nvPr/>
        </p:nvSpPr>
        <p:spPr>
          <a:xfrm>
            <a:off x="-254000" y="6451600"/>
            <a:ext cx="1539240" cy="264160"/>
          </a:xfrm>
          <a:prstGeom prst="parallelogram">
            <a:avLst/>
          </a:prstGeom>
          <a:solidFill>
            <a:srgbClr val="B5838D"/>
          </a:solidFill>
          <a:ln>
            <a:solidFill>
              <a:srgbClr val="B583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a-IR" dirty="0">
                <a:solidFill>
                  <a:schemeClr val="tx1"/>
                </a:solidFill>
                <a:cs typeface="B Nazanin" panose="00000400000000000000" pitchFamily="2" charset="-78"/>
              </a:rPr>
              <a:t>17/31</a:t>
            </a:r>
            <a:endParaRPr lang="en-US" dirty="0">
              <a:solidFill>
                <a:schemeClr val="tx1"/>
              </a:solidFill>
              <a:cs typeface="B Nazanin" panose="00000400000000000000" pitchFamily="2" charset="-78"/>
            </a:endParaRPr>
          </a:p>
        </p:txBody>
      </p:sp>
      <p:sp>
        <p:nvSpPr>
          <p:cNvPr id="34" name="Flowchart: Manual Input 33"/>
          <p:cNvSpPr/>
          <p:nvPr/>
        </p:nvSpPr>
        <p:spPr>
          <a:xfrm rot="16200000">
            <a:off x="7097565" y="-4065142"/>
            <a:ext cx="1055033" cy="9133841"/>
          </a:xfrm>
          <a:prstGeom prst="flowChartManualInput">
            <a:avLst/>
          </a:prstGeom>
          <a:solidFill>
            <a:srgbClr val="828F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B Nazanin" panose="00000400000000000000" pitchFamily="2" charset="-78"/>
            </a:endParaRPr>
          </a:p>
        </p:txBody>
      </p:sp>
      <p:sp>
        <p:nvSpPr>
          <p:cNvPr id="38" name="Rectangle 37"/>
          <p:cNvSpPr/>
          <p:nvPr/>
        </p:nvSpPr>
        <p:spPr>
          <a:xfrm>
            <a:off x="2407920" y="154662"/>
            <a:ext cx="9784080" cy="685643"/>
          </a:xfrm>
          <a:prstGeom prst="rect">
            <a:avLst/>
          </a:prstGeom>
          <a:solidFill>
            <a:srgbClr val="FFED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rtl="1"/>
            <a:r>
              <a:rPr lang="fa-IR" sz="4000" dirty="0">
                <a:solidFill>
                  <a:schemeClr val="tx1"/>
                </a:solidFill>
                <a:cs typeface="B Nazanin" panose="00000400000000000000" pitchFamily="2" charset="-78"/>
              </a:rPr>
              <a:t>	ماتریس سردرگمی</a:t>
            </a:r>
            <a:endParaRPr lang="en-US" sz="4000" dirty="0">
              <a:solidFill>
                <a:schemeClr val="tx1"/>
              </a:solidFill>
              <a:cs typeface="B Nazanin" panose="00000400000000000000" pitchFamily="2" charset="-78"/>
            </a:endParaRPr>
          </a:p>
        </p:txBody>
      </p:sp>
      <p:sp>
        <p:nvSpPr>
          <p:cNvPr id="54" name="Flowchart: Connector 53">
            <a:extLst>
              <a:ext uri="{FF2B5EF4-FFF2-40B4-BE49-F238E27FC236}">
                <a16:creationId xmlns:a16="http://schemas.microsoft.com/office/drawing/2014/main" id="{3B048D29-D07E-4377-AF2B-2752562EC6B4}"/>
              </a:ext>
            </a:extLst>
          </p:cNvPr>
          <p:cNvSpPr/>
          <p:nvPr/>
        </p:nvSpPr>
        <p:spPr>
          <a:xfrm>
            <a:off x="4516063" y="6134406"/>
            <a:ext cx="269946" cy="284979"/>
          </a:xfrm>
          <a:prstGeom prst="flowChartConnector">
            <a:avLst/>
          </a:prstGeom>
          <a:solidFill>
            <a:srgbClr val="828F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cs typeface="B Nazanin" panose="00000400000000000000" pitchFamily="2" charset="-78"/>
            </a:endParaRPr>
          </a:p>
        </p:txBody>
      </p:sp>
      <p:sp>
        <p:nvSpPr>
          <p:cNvPr id="55" name="Flowchart: Connector 54">
            <a:extLst>
              <a:ext uri="{FF2B5EF4-FFF2-40B4-BE49-F238E27FC236}">
                <a16:creationId xmlns:a16="http://schemas.microsoft.com/office/drawing/2014/main" id="{CD85DB92-8BC2-4271-9BA7-9DBEF30E3A84}"/>
              </a:ext>
            </a:extLst>
          </p:cNvPr>
          <p:cNvSpPr/>
          <p:nvPr/>
        </p:nvSpPr>
        <p:spPr>
          <a:xfrm>
            <a:off x="11762949" y="6126807"/>
            <a:ext cx="269946" cy="284979"/>
          </a:xfrm>
          <a:prstGeom prst="flowChartConnector">
            <a:avLst/>
          </a:prstGeom>
          <a:solidFill>
            <a:srgbClr val="828F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cs typeface="B Nazanin" panose="00000400000000000000" pitchFamily="2" charset="-78"/>
            </a:endParaRPr>
          </a:p>
        </p:txBody>
      </p:sp>
      <p:cxnSp>
        <p:nvCxnSpPr>
          <p:cNvPr id="56" name="Straight Connector 55">
            <a:extLst>
              <a:ext uri="{FF2B5EF4-FFF2-40B4-BE49-F238E27FC236}">
                <a16:creationId xmlns:a16="http://schemas.microsoft.com/office/drawing/2014/main" id="{59067910-03E3-48B4-8415-91504B3E1430}"/>
              </a:ext>
            </a:extLst>
          </p:cNvPr>
          <p:cNvCxnSpPr>
            <a:stCxn id="54" idx="6"/>
            <a:endCxn id="55" idx="2"/>
          </p:cNvCxnSpPr>
          <p:nvPr/>
        </p:nvCxnSpPr>
        <p:spPr>
          <a:xfrm flipV="1">
            <a:off x="4786009" y="6269297"/>
            <a:ext cx="6976940" cy="7599"/>
          </a:xfrm>
          <a:prstGeom prst="line">
            <a:avLst/>
          </a:prstGeom>
          <a:ln w="57150">
            <a:solidFill>
              <a:srgbClr val="828FA6"/>
            </a:solidFill>
          </a:ln>
        </p:spPr>
        <p:style>
          <a:lnRef idx="1">
            <a:schemeClr val="accent1"/>
          </a:lnRef>
          <a:fillRef idx="0">
            <a:schemeClr val="accent1"/>
          </a:fillRef>
          <a:effectRef idx="0">
            <a:schemeClr val="accent1"/>
          </a:effectRef>
          <a:fontRef idx="minor">
            <a:schemeClr val="tx1"/>
          </a:fontRef>
        </p:style>
      </p:cxnSp>
      <p:sp>
        <p:nvSpPr>
          <p:cNvPr id="57" name="Flowchart: Connector 56">
            <a:extLst>
              <a:ext uri="{FF2B5EF4-FFF2-40B4-BE49-F238E27FC236}">
                <a16:creationId xmlns:a16="http://schemas.microsoft.com/office/drawing/2014/main" id="{C710D54B-04E1-4C82-9324-AF8DEE4730EE}"/>
              </a:ext>
            </a:extLst>
          </p:cNvPr>
          <p:cNvSpPr/>
          <p:nvPr/>
        </p:nvSpPr>
        <p:spPr>
          <a:xfrm>
            <a:off x="10673994" y="5801852"/>
            <a:ext cx="993916" cy="934890"/>
          </a:xfrm>
          <a:prstGeom prst="flowChartConnector">
            <a:avLst/>
          </a:prstGeom>
          <a:solidFill>
            <a:srgbClr val="FFFFFF"/>
          </a:solidFill>
          <a:ln w="28575">
            <a:solidFill>
              <a:srgbClr val="E8C2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a-IR" sz="1400" dirty="0">
                <a:solidFill>
                  <a:srgbClr val="212121"/>
                </a:solidFill>
                <a:cs typeface="B Nazanin" panose="00000400000000000000" pitchFamily="2" charset="-78"/>
              </a:rPr>
              <a:t>مقدمه</a:t>
            </a:r>
            <a:endParaRPr lang="en-US" sz="1400" dirty="0">
              <a:solidFill>
                <a:srgbClr val="212121"/>
              </a:solidFill>
              <a:cs typeface="B Nazanin" panose="00000400000000000000" pitchFamily="2" charset="-78"/>
            </a:endParaRPr>
          </a:p>
        </p:txBody>
      </p:sp>
      <p:sp>
        <p:nvSpPr>
          <p:cNvPr id="58" name="Flowchart: Connector 57">
            <a:extLst>
              <a:ext uri="{FF2B5EF4-FFF2-40B4-BE49-F238E27FC236}">
                <a16:creationId xmlns:a16="http://schemas.microsoft.com/office/drawing/2014/main" id="{605A9779-11A5-4F9F-ACCB-AEE46AE9BAF7}"/>
              </a:ext>
            </a:extLst>
          </p:cNvPr>
          <p:cNvSpPr/>
          <p:nvPr/>
        </p:nvSpPr>
        <p:spPr>
          <a:xfrm>
            <a:off x="9546898" y="5809451"/>
            <a:ext cx="993916" cy="934890"/>
          </a:xfrm>
          <a:prstGeom prst="flowChartConnector">
            <a:avLst/>
          </a:prstGeom>
          <a:solidFill>
            <a:srgbClr val="FFFFFF"/>
          </a:solidFill>
          <a:ln w="28575">
            <a:solidFill>
              <a:srgbClr val="E8C2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212121"/>
              </a:solidFill>
              <a:cs typeface="B Nazanin" panose="00000400000000000000" pitchFamily="2" charset="-78"/>
            </a:endParaRPr>
          </a:p>
        </p:txBody>
      </p:sp>
      <p:sp>
        <p:nvSpPr>
          <p:cNvPr id="59" name="Flowchart: Connector 58">
            <a:extLst>
              <a:ext uri="{FF2B5EF4-FFF2-40B4-BE49-F238E27FC236}">
                <a16:creationId xmlns:a16="http://schemas.microsoft.com/office/drawing/2014/main" id="{698F8C42-C52F-41D1-9306-30420182BFF1}"/>
              </a:ext>
            </a:extLst>
          </p:cNvPr>
          <p:cNvSpPr/>
          <p:nvPr/>
        </p:nvSpPr>
        <p:spPr>
          <a:xfrm>
            <a:off x="8400556" y="5801851"/>
            <a:ext cx="993916" cy="934890"/>
          </a:xfrm>
          <a:prstGeom prst="flowChartConnector">
            <a:avLst/>
          </a:prstGeom>
          <a:solidFill>
            <a:srgbClr val="FFFFFF"/>
          </a:solidFill>
          <a:ln w="28575">
            <a:solidFill>
              <a:srgbClr val="E8C2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a-IR" sz="1200" dirty="0">
              <a:solidFill>
                <a:srgbClr val="212121"/>
              </a:solidFill>
              <a:cs typeface="B Nazanin" panose="00000400000000000000" pitchFamily="2" charset="-78"/>
            </a:endParaRPr>
          </a:p>
        </p:txBody>
      </p:sp>
      <p:sp>
        <p:nvSpPr>
          <p:cNvPr id="60" name="Flowchart: Connector 59">
            <a:extLst>
              <a:ext uri="{FF2B5EF4-FFF2-40B4-BE49-F238E27FC236}">
                <a16:creationId xmlns:a16="http://schemas.microsoft.com/office/drawing/2014/main" id="{59CF8786-D8F6-4EEA-8DEB-4BE6BFBBB571}"/>
              </a:ext>
            </a:extLst>
          </p:cNvPr>
          <p:cNvSpPr/>
          <p:nvPr/>
        </p:nvSpPr>
        <p:spPr>
          <a:xfrm>
            <a:off x="7248278" y="5801851"/>
            <a:ext cx="993916" cy="934890"/>
          </a:xfrm>
          <a:prstGeom prst="flowChartConnector">
            <a:avLst/>
          </a:prstGeom>
          <a:solidFill>
            <a:srgbClr val="FFFFFF"/>
          </a:solidFill>
          <a:ln w="28575">
            <a:solidFill>
              <a:srgbClr val="E8C2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endParaRPr lang="en-US" sz="1400" dirty="0">
              <a:solidFill>
                <a:srgbClr val="212121"/>
              </a:solidFill>
              <a:cs typeface="B Nazanin" panose="00000400000000000000" pitchFamily="2" charset="-78"/>
            </a:endParaRPr>
          </a:p>
        </p:txBody>
      </p:sp>
      <p:sp>
        <p:nvSpPr>
          <p:cNvPr id="61" name="Flowchart: Connector 60">
            <a:extLst>
              <a:ext uri="{FF2B5EF4-FFF2-40B4-BE49-F238E27FC236}">
                <a16:creationId xmlns:a16="http://schemas.microsoft.com/office/drawing/2014/main" id="{53AA1A91-3EEC-4348-8DBE-A2BB7E880B7A}"/>
              </a:ext>
            </a:extLst>
          </p:cNvPr>
          <p:cNvSpPr/>
          <p:nvPr/>
        </p:nvSpPr>
        <p:spPr>
          <a:xfrm>
            <a:off x="6096000" y="5812314"/>
            <a:ext cx="993916" cy="934890"/>
          </a:xfrm>
          <a:prstGeom prst="flowChartConnector">
            <a:avLst/>
          </a:prstGeom>
          <a:solidFill>
            <a:srgbClr val="FFFFFF"/>
          </a:solidFill>
          <a:ln w="28575">
            <a:solidFill>
              <a:srgbClr val="E8C2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212121"/>
              </a:solidFill>
              <a:cs typeface="B Nazanin" panose="00000400000000000000" pitchFamily="2" charset="-78"/>
            </a:endParaRPr>
          </a:p>
        </p:txBody>
      </p:sp>
      <p:sp>
        <p:nvSpPr>
          <p:cNvPr id="62" name="Flowchart: Connector 61">
            <a:extLst>
              <a:ext uri="{FF2B5EF4-FFF2-40B4-BE49-F238E27FC236}">
                <a16:creationId xmlns:a16="http://schemas.microsoft.com/office/drawing/2014/main" id="{46783FF3-3C76-40BF-A07B-F447C92CD5C6}"/>
              </a:ext>
            </a:extLst>
          </p:cNvPr>
          <p:cNvSpPr/>
          <p:nvPr/>
        </p:nvSpPr>
        <p:spPr>
          <a:xfrm>
            <a:off x="4959281" y="5813679"/>
            <a:ext cx="993916" cy="934890"/>
          </a:xfrm>
          <a:prstGeom prst="flowChartConnector">
            <a:avLst/>
          </a:prstGeom>
          <a:solidFill>
            <a:srgbClr val="FFFFFF"/>
          </a:solidFill>
          <a:ln w="28575">
            <a:solidFill>
              <a:srgbClr val="E8C2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a-IR" sz="1400" dirty="0">
              <a:solidFill>
                <a:srgbClr val="212121"/>
              </a:solidFill>
              <a:cs typeface="B Nazanin" panose="00000400000000000000" pitchFamily="2" charset="-78"/>
            </a:endParaRPr>
          </a:p>
        </p:txBody>
      </p:sp>
      <p:sp>
        <p:nvSpPr>
          <p:cNvPr id="63" name="TextBox 62">
            <a:extLst>
              <a:ext uri="{FF2B5EF4-FFF2-40B4-BE49-F238E27FC236}">
                <a16:creationId xmlns:a16="http://schemas.microsoft.com/office/drawing/2014/main" id="{0761316B-14F9-45AA-B8CA-CA013F6996FB}"/>
              </a:ext>
            </a:extLst>
          </p:cNvPr>
          <p:cNvSpPr txBox="1"/>
          <p:nvPr/>
        </p:nvSpPr>
        <p:spPr>
          <a:xfrm>
            <a:off x="9610493" y="6007686"/>
            <a:ext cx="857314" cy="523220"/>
          </a:xfrm>
          <a:prstGeom prst="rect">
            <a:avLst/>
          </a:prstGeom>
          <a:noFill/>
        </p:spPr>
        <p:txBody>
          <a:bodyPr wrap="square" rtlCol="1">
            <a:spAutoFit/>
          </a:bodyPr>
          <a:lstStyle/>
          <a:p>
            <a:pPr algn="ctr" rtl="1"/>
            <a:r>
              <a:rPr lang="fa-IR" sz="1400" dirty="0">
                <a:solidFill>
                  <a:srgbClr val="212121"/>
                </a:solidFill>
                <a:cs typeface="B Nazanin" panose="00000400000000000000" pitchFamily="2" charset="-78"/>
              </a:rPr>
              <a:t>روش‌ها و الگوریتم‌ها</a:t>
            </a:r>
            <a:endParaRPr lang="en-US" sz="1400" dirty="0">
              <a:solidFill>
                <a:srgbClr val="212121"/>
              </a:solidFill>
              <a:cs typeface="B Nazanin" panose="00000400000000000000" pitchFamily="2" charset="-78"/>
            </a:endParaRPr>
          </a:p>
        </p:txBody>
      </p:sp>
      <p:sp>
        <p:nvSpPr>
          <p:cNvPr id="64" name="TextBox 63">
            <a:extLst>
              <a:ext uri="{FF2B5EF4-FFF2-40B4-BE49-F238E27FC236}">
                <a16:creationId xmlns:a16="http://schemas.microsoft.com/office/drawing/2014/main" id="{E11EAF5F-0919-4D36-8859-C7EB02300C17}"/>
              </a:ext>
            </a:extLst>
          </p:cNvPr>
          <p:cNvSpPr txBox="1"/>
          <p:nvPr/>
        </p:nvSpPr>
        <p:spPr>
          <a:xfrm>
            <a:off x="7359747" y="5998216"/>
            <a:ext cx="768157" cy="523220"/>
          </a:xfrm>
          <a:prstGeom prst="rect">
            <a:avLst/>
          </a:prstGeom>
          <a:noFill/>
        </p:spPr>
        <p:txBody>
          <a:bodyPr wrap="square" rtlCol="1">
            <a:spAutoFit/>
          </a:bodyPr>
          <a:lstStyle/>
          <a:p>
            <a:pPr algn="ctr" rtl="1"/>
            <a:r>
              <a:rPr lang="fa-IR" sz="1400" dirty="0">
                <a:solidFill>
                  <a:srgbClr val="212121"/>
                </a:solidFill>
                <a:cs typeface="B Nazanin" panose="00000400000000000000" pitchFamily="2" charset="-78"/>
              </a:rPr>
              <a:t>مدل شبکه عصبی</a:t>
            </a:r>
            <a:endParaRPr lang="en-US" sz="1400" dirty="0">
              <a:solidFill>
                <a:srgbClr val="212121"/>
              </a:solidFill>
              <a:cs typeface="B Nazanin" panose="00000400000000000000" pitchFamily="2" charset="-78"/>
            </a:endParaRPr>
          </a:p>
        </p:txBody>
      </p:sp>
      <p:sp>
        <p:nvSpPr>
          <p:cNvPr id="65" name="TextBox 64">
            <a:extLst>
              <a:ext uri="{FF2B5EF4-FFF2-40B4-BE49-F238E27FC236}">
                <a16:creationId xmlns:a16="http://schemas.microsoft.com/office/drawing/2014/main" id="{AC22EB03-1E7E-4E86-A81E-D5FB40546502}"/>
              </a:ext>
            </a:extLst>
          </p:cNvPr>
          <p:cNvSpPr txBox="1"/>
          <p:nvPr/>
        </p:nvSpPr>
        <p:spPr>
          <a:xfrm>
            <a:off x="6081090" y="5895160"/>
            <a:ext cx="1052410" cy="738664"/>
          </a:xfrm>
          <a:prstGeom prst="rect">
            <a:avLst/>
          </a:prstGeom>
          <a:noFill/>
        </p:spPr>
        <p:txBody>
          <a:bodyPr wrap="square" rtlCol="1">
            <a:spAutoFit/>
          </a:bodyPr>
          <a:lstStyle/>
          <a:p>
            <a:pPr algn="ctr" rtl="1"/>
            <a:r>
              <a:rPr lang="fa-IR" sz="1400" dirty="0">
                <a:solidFill>
                  <a:srgbClr val="212121"/>
                </a:solidFill>
                <a:cs typeface="B Nazanin" panose="00000400000000000000" pitchFamily="2" charset="-78"/>
              </a:rPr>
              <a:t>سیستم تشخیص خواب‌آلودگی</a:t>
            </a:r>
            <a:endParaRPr lang="en-US" sz="1400" dirty="0">
              <a:solidFill>
                <a:srgbClr val="212121"/>
              </a:solidFill>
              <a:cs typeface="B Nazanin" panose="00000400000000000000" pitchFamily="2" charset="-78"/>
            </a:endParaRPr>
          </a:p>
        </p:txBody>
      </p:sp>
      <p:sp>
        <p:nvSpPr>
          <p:cNvPr id="66" name="TextBox 65">
            <a:extLst>
              <a:ext uri="{FF2B5EF4-FFF2-40B4-BE49-F238E27FC236}">
                <a16:creationId xmlns:a16="http://schemas.microsoft.com/office/drawing/2014/main" id="{DA000F32-4758-4311-8228-AB53CC5EF7F8}"/>
              </a:ext>
            </a:extLst>
          </p:cNvPr>
          <p:cNvSpPr txBox="1"/>
          <p:nvPr/>
        </p:nvSpPr>
        <p:spPr>
          <a:xfrm>
            <a:off x="5070079" y="5890494"/>
            <a:ext cx="800328" cy="738664"/>
          </a:xfrm>
          <a:prstGeom prst="rect">
            <a:avLst/>
          </a:prstGeom>
          <a:noFill/>
        </p:spPr>
        <p:txBody>
          <a:bodyPr wrap="square" rtlCol="1">
            <a:spAutoFit/>
          </a:bodyPr>
          <a:lstStyle/>
          <a:p>
            <a:pPr algn="ctr"/>
            <a:r>
              <a:rPr lang="fa-IR" sz="1400" dirty="0">
                <a:solidFill>
                  <a:srgbClr val="212121"/>
                </a:solidFill>
                <a:cs typeface="B Nazanin" panose="00000400000000000000" pitchFamily="2" charset="-78"/>
              </a:rPr>
              <a:t>نتیجه‌گیری و پیشنهادات</a:t>
            </a:r>
          </a:p>
        </p:txBody>
      </p:sp>
      <p:sp>
        <p:nvSpPr>
          <p:cNvPr id="67" name="TextBox 66">
            <a:extLst>
              <a:ext uri="{FF2B5EF4-FFF2-40B4-BE49-F238E27FC236}">
                <a16:creationId xmlns:a16="http://schemas.microsoft.com/office/drawing/2014/main" id="{88CFD4E5-6853-4747-A4B3-8C54D418F259}"/>
              </a:ext>
            </a:extLst>
          </p:cNvPr>
          <p:cNvSpPr txBox="1"/>
          <p:nvPr/>
        </p:nvSpPr>
        <p:spPr>
          <a:xfrm>
            <a:off x="8487205" y="5907563"/>
            <a:ext cx="797754" cy="738664"/>
          </a:xfrm>
          <a:prstGeom prst="rect">
            <a:avLst/>
          </a:prstGeom>
          <a:noFill/>
        </p:spPr>
        <p:txBody>
          <a:bodyPr wrap="square" rtlCol="1">
            <a:spAutoFit/>
          </a:bodyPr>
          <a:lstStyle/>
          <a:p>
            <a:pPr algn="ctr" rtl="1"/>
            <a:r>
              <a:rPr lang="fa-IR" sz="1400" dirty="0">
                <a:solidFill>
                  <a:srgbClr val="212121"/>
                </a:solidFill>
                <a:cs typeface="B Nazanin" panose="00000400000000000000" pitchFamily="2" charset="-78"/>
              </a:rPr>
              <a:t>ابزارها و مجموعه داده</a:t>
            </a:r>
          </a:p>
        </p:txBody>
      </p:sp>
      <p:sp>
        <p:nvSpPr>
          <p:cNvPr id="68" name="Flowchart: Connector 67">
            <a:extLst>
              <a:ext uri="{FF2B5EF4-FFF2-40B4-BE49-F238E27FC236}">
                <a16:creationId xmlns:a16="http://schemas.microsoft.com/office/drawing/2014/main" id="{1BE7DF81-8BEF-40ED-91EE-CF6ABFE57A1E}"/>
              </a:ext>
            </a:extLst>
          </p:cNvPr>
          <p:cNvSpPr/>
          <p:nvPr/>
        </p:nvSpPr>
        <p:spPr>
          <a:xfrm>
            <a:off x="4516063" y="6134406"/>
            <a:ext cx="269946" cy="284979"/>
          </a:xfrm>
          <a:prstGeom prst="flowChartConnector">
            <a:avLst/>
          </a:prstGeom>
          <a:solidFill>
            <a:srgbClr val="828F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cs typeface="B Nazanin" panose="00000400000000000000" pitchFamily="2" charset="-78"/>
            </a:endParaRPr>
          </a:p>
        </p:txBody>
      </p:sp>
      <p:sp>
        <p:nvSpPr>
          <p:cNvPr id="73" name="Flowchart: Connector 72">
            <a:extLst>
              <a:ext uri="{FF2B5EF4-FFF2-40B4-BE49-F238E27FC236}">
                <a16:creationId xmlns:a16="http://schemas.microsoft.com/office/drawing/2014/main" id="{EF01D7B4-0077-4876-BFF0-76A67825848E}"/>
              </a:ext>
            </a:extLst>
          </p:cNvPr>
          <p:cNvSpPr/>
          <p:nvPr/>
        </p:nvSpPr>
        <p:spPr>
          <a:xfrm>
            <a:off x="11762949" y="6126807"/>
            <a:ext cx="269946" cy="284979"/>
          </a:xfrm>
          <a:prstGeom prst="flowChartConnector">
            <a:avLst/>
          </a:prstGeom>
          <a:solidFill>
            <a:srgbClr val="828F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cs typeface="B Nazanin" panose="00000400000000000000" pitchFamily="2" charset="-78"/>
            </a:endParaRPr>
          </a:p>
        </p:txBody>
      </p:sp>
      <p:cxnSp>
        <p:nvCxnSpPr>
          <p:cNvPr id="74" name="Straight Connector 73">
            <a:extLst>
              <a:ext uri="{FF2B5EF4-FFF2-40B4-BE49-F238E27FC236}">
                <a16:creationId xmlns:a16="http://schemas.microsoft.com/office/drawing/2014/main" id="{81DA0DC9-B8FE-4D3A-9BB0-BA4823B03343}"/>
              </a:ext>
            </a:extLst>
          </p:cNvPr>
          <p:cNvCxnSpPr>
            <a:stCxn id="68" idx="6"/>
            <a:endCxn id="73" idx="2"/>
          </p:cNvCxnSpPr>
          <p:nvPr/>
        </p:nvCxnSpPr>
        <p:spPr>
          <a:xfrm flipV="1">
            <a:off x="4786009" y="6269297"/>
            <a:ext cx="6976940" cy="7599"/>
          </a:xfrm>
          <a:prstGeom prst="line">
            <a:avLst/>
          </a:prstGeom>
          <a:ln w="57150">
            <a:solidFill>
              <a:srgbClr val="828FA6"/>
            </a:solidFill>
          </a:ln>
        </p:spPr>
        <p:style>
          <a:lnRef idx="1">
            <a:schemeClr val="accent1"/>
          </a:lnRef>
          <a:fillRef idx="0">
            <a:schemeClr val="accent1"/>
          </a:fillRef>
          <a:effectRef idx="0">
            <a:schemeClr val="accent1"/>
          </a:effectRef>
          <a:fontRef idx="minor">
            <a:schemeClr val="tx1"/>
          </a:fontRef>
        </p:style>
      </p:cxnSp>
      <p:sp>
        <p:nvSpPr>
          <p:cNvPr id="75" name="Flowchart: Connector 74">
            <a:extLst>
              <a:ext uri="{FF2B5EF4-FFF2-40B4-BE49-F238E27FC236}">
                <a16:creationId xmlns:a16="http://schemas.microsoft.com/office/drawing/2014/main" id="{89BDBB10-E3C2-42A5-83F6-0C3AE2166FAF}"/>
              </a:ext>
            </a:extLst>
          </p:cNvPr>
          <p:cNvSpPr/>
          <p:nvPr/>
        </p:nvSpPr>
        <p:spPr>
          <a:xfrm>
            <a:off x="10673994" y="5801852"/>
            <a:ext cx="993916" cy="934890"/>
          </a:xfrm>
          <a:prstGeom prst="flowChartConnector">
            <a:avLst/>
          </a:prstGeom>
          <a:solidFill>
            <a:srgbClr val="FFFFFF"/>
          </a:solidFill>
          <a:ln w="28575">
            <a:solidFill>
              <a:srgbClr val="E8C2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a-IR" sz="1400" dirty="0">
                <a:solidFill>
                  <a:srgbClr val="212121"/>
                </a:solidFill>
                <a:cs typeface="B Nazanin" panose="00000400000000000000" pitchFamily="2" charset="-78"/>
              </a:rPr>
              <a:t>مقدمه</a:t>
            </a:r>
            <a:endParaRPr lang="en-US" sz="1400" dirty="0">
              <a:solidFill>
                <a:srgbClr val="212121"/>
              </a:solidFill>
              <a:cs typeface="B Nazanin" panose="00000400000000000000" pitchFamily="2" charset="-78"/>
            </a:endParaRPr>
          </a:p>
        </p:txBody>
      </p:sp>
      <p:sp>
        <p:nvSpPr>
          <p:cNvPr id="76" name="Flowchart: Connector 75">
            <a:extLst>
              <a:ext uri="{FF2B5EF4-FFF2-40B4-BE49-F238E27FC236}">
                <a16:creationId xmlns:a16="http://schemas.microsoft.com/office/drawing/2014/main" id="{C235E524-E416-4416-9D2C-18D18BBFC4E4}"/>
              </a:ext>
            </a:extLst>
          </p:cNvPr>
          <p:cNvSpPr/>
          <p:nvPr/>
        </p:nvSpPr>
        <p:spPr>
          <a:xfrm>
            <a:off x="9546898" y="5809451"/>
            <a:ext cx="993916" cy="934890"/>
          </a:xfrm>
          <a:prstGeom prst="flowChartConnector">
            <a:avLst/>
          </a:prstGeom>
          <a:solidFill>
            <a:srgbClr val="FFFFFF"/>
          </a:solidFill>
          <a:ln w="28575">
            <a:solidFill>
              <a:srgbClr val="E8C2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212121"/>
              </a:solidFill>
              <a:cs typeface="B Nazanin" panose="00000400000000000000" pitchFamily="2" charset="-78"/>
            </a:endParaRPr>
          </a:p>
        </p:txBody>
      </p:sp>
      <p:sp>
        <p:nvSpPr>
          <p:cNvPr id="77" name="Flowchart: Connector 76">
            <a:extLst>
              <a:ext uri="{FF2B5EF4-FFF2-40B4-BE49-F238E27FC236}">
                <a16:creationId xmlns:a16="http://schemas.microsoft.com/office/drawing/2014/main" id="{66E91D58-6B72-479D-A8D7-33FDD1CB2EB8}"/>
              </a:ext>
            </a:extLst>
          </p:cNvPr>
          <p:cNvSpPr/>
          <p:nvPr/>
        </p:nvSpPr>
        <p:spPr>
          <a:xfrm>
            <a:off x="8400556" y="5801851"/>
            <a:ext cx="993916" cy="934890"/>
          </a:xfrm>
          <a:prstGeom prst="flowChartConnector">
            <a:avLst/>
          </a:prstGeom>
          <a:solidFill>
            <a:schemeClr val="bg1"/>
          </a:solidFill>
          <a:ln w="28575">
            <a:solidFill>
              <a:srgbClr val="E8C2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a-IR" sz="1200" dirty="0">
              <a:solidFill>
                <a:srgbClr val="212121"/>
              </a:solidFill>
              <a:cs typeface="B Nazanin" panose="00000400000000000000" pitchFamily="2" charset="-78"/>
            </a:endParaRPr>
          </a:p>
        </p:txBody>
      </p:sp>
      <p:sp>
        <p:nvSpPr>
          <p:cNvPr id="80" name="Flowchart: Connector 79">
            <a:extLst>
              <a:ext uri="{FF2B5EF4-FFF2-40B4-BE49-F238E27FC236}">
                <a16:creationId xmlns:a16="http://schemas.microsoft.com/office/drawing/2014/main" id="{EF45EB47-FC65-499A-9959-03B97D1D154D}"/>
              </a:ext>
            </a:extLst>
          </p:cNvPr>
          <p:cNvSpPr/>
          <p:nvPr/>
        </p:nvSpPr>
        <p:spPr>
          <a:xfrm>
            <a:off x="7248278" y="5801851"/>
            <a:ext cx="993916" cy="934890"/>
          </a:xfrm>
          <a:prstGeom prst="flowChartConnector">
            <a:avLst/>
          </a:prstGeom>
          <a:solidFill>
            <a:srgbClr val="E8C2CA"/>
          </a:solidFill>
          <a:ln w="28575">
            <a:solidFill>
              <a:srgbClr val="E8C2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endParaRPr lang="en-US" sz="1400" dirty="0">
              <a:solidFill>
                <a:srgbClr val="212121"/>
              </a:solidFill>
              <a:cs typeface="B Nazanin" panose="00000400000000000000" pitchFamily="2" charset="-78"/>
            </a:endParaRPr>
          </a:p>
        </p:txBody>
      </p:sp>
      <p:sp>
        <p:nvSpPr>
          <p:cNvPr id="81" name="Flowchart: Connector 80">
            <a:extLst>
              <a:ext uri="{FF2B5EF4-FFF2-40B4-BE49-F238E27FC236}">
                <a16:creationId xmlns:a16="http://schemas.microsoft.com/office/drawing/2014/main" id="{8BA8EA07-BBA4-4C3D-953D-01BDAC319E5C}"/>
              </a:ext>
            </a:extLst>
          </p:cNvPr>
          <p:cNvSpPr/>
          <p:nvPr/>
        </p:nvSpPr>
        <p:spPr>
          <a:xfrm>
            <a:off x="6096000" y="5812314"/>
            <a:ext cx="993916" cy="934890"/>
          </a:xfrm>
          <a:prstGeom prst="flowChartConnector">
            <a:avLst/>
          </a:prstGeom>
          <a:solidFill>
            <a:srgbClr val="FFFFFF"/>
          </a:solidFill>
          <a:ln w="28575">
            <a:solidFill>
              <a:srgbClr val="E8C2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212121"/>
              </a:solidFill>
              <a:cs typeface="B Nazanin" panose="00000400000000000000" pitchFamily="2" charset="-78"/>
            </a:endParaRPr>
          </a:p>
        </p:txBody>
      </p:sp>
      <p:sp>
        <p:nvSpPr>
          <p:cNvPr id="82" name="Flowchart: Connector 81">
            <a:extLst>
              <a:ext uri="{FF2B5EF4-FFF2-40B4-BE49-F238E27FC236}">
                <a16:creationId xmlns:a16="http://schemas.microsoft.com/office/drawing/2014/main" id="{028B650D-39D4-4012-90CF-F57BE01B9139}"/>
              </a:ext>
            </a:extLst>
          </p:cNvPr>
          <p:cNvSpPr/>
          <p:nvPr/>
        </p:nvSpPr>
        <p:spPr>
          <a:xfrm>
            <a:off x="4959281" y="5813679"/>
            <a:ext cx="993916" cy="934890"/>
          </a:xfrm>
          <a:prstGeom prst="flowChartConnector">
            <a:avLst/>
          </a:prstGeom>
          <a:solidFill>
            <a:srgbClr val="FFFFFF"/>
          </a:solidFill>
          <a:ln w="28575">
            <a:solidFill>
              <a:srgbClr val="E8C2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a-IR" sz="1400" dirty="0">
              <a:solidFill>
                <a:srgbClr val="212121"/>
              </a:solidFill>
              <a:cs typeface="B Nazanin" panose="00000400000000000000" pitchFamily="2" charset="-78"/>
            </a:endParaRPr>
          </a:p>
        </p:txBody>
      </p:sp>
      <p:sp>
        <p:nvSpPr>
          <p:cNvPr id="83" name="TextBox 82">
            <a:extLst>
              <a:ext uri="{FF2B5EF4-FFF2-40B4-BE49-F238E27FC236}">
                <a16:creationId xmlns:a16="http://schemas.microsoft.com/office/drawing/2014/main" id="{EF8D852E-E646-432A-AE46-77A59F13409E}"/>
              </a:ext>
            </a:extLst>
          </p:cNvPr>
          <p:cNvSpPr txBox="1"/>
          <p:nvPr/>
        </p:nvSpPr>
        <p:spPr>
          <a:xfrm>
            <a:off x="9610493" y="6007686"/>
            <a:ext cx="857314" cy="523220"/>
          </a:xfrm>
          <a:prstGeom prst="rect">
            <a:avLst/>
          </a:prstGeom>
          <a:noFill/>
        </p:spPr>
        <p:txBody>
          <a:bodyPr wrap="square" rtlCol="1">
            <a:spAutoFit/>
          </a:bodyPr>
          <a:lstStyle/>
          <a:p>
            <a:pPr algn="ctr" rtl="1"/>
            <a:r>
              <a:rPr lang="fa-IR" sz="1400" dirty="0">
                <a:solidFill>
                  <a:srgbClr val="212121"/>
                </a:solidFill>
                <a:cs typeface="B Nazanin" panose="00000400000000000000" pitchFamily="2" charset="-78"/>
              </a:rPr>
              <a:t>روش‌ها و الگوریتم‌ها</a:t>
            </a:r>
            <a:endParaRPr lang="en-US" sz="1400" dirty="0">
              <a:solidFill>
                <a:srgbClr val="212121"/>
              </a:solidFill>
              <a:cs typeface="B Nazanin" panose="00000400000000000000" pitchFamily="2" charset="-78"/>
            </a:endParaRPr>
          </a:p>
        </p:txBody>
      </p:sp>
      <p:sp>
        <p:nvSpPr>
          <p:cNvPr id="84" name="TextBox 83">
            <a:extLst>
              <a:ext uri="{FF2B5EF4-FFF2-40B4-BE49-F238E27FC236}">
                <a16:creationId xmlns:a16="http://schemas.microsoft.com/office/drawing/2014/main" id="{CDA587ED-1829-4125-8792-6DDB4D7E861A}"/>
              </a:ext>
            </a:extLst>
          </p:cNvPr>
          <p:cNvSpPr txBox="1"/>
          <p:nvPr/>
        </p:nvSpPr>
        <p:spPr>
          <a:xfrm>
            <a:off x="7359747" y="5998216"/>
            <a:ext cx="768157" cy="523220"/>
          </a:xfrm>
          <a:prstGeom prst="rect">
            <a:avLst/>
          </a:prstGeom>
          <a:noFill/>
        </p:spPr>
        <p:txBody>
          <a:bodyPr wrap="square" rtlCol="1">
            <a:spAutoFit/>
          </a:bodyPr>
          <a:lstStyle/>
          <a:p>
            <a:pPr algn="ctr" rtl="1"/>
            <a:r>
              <a:rPr lang="fa-IR" sz="1400" dirty="0">
                <a:solidFill>
                  <a:srgbClr val="212121"/>
                </a:solidFill>
                <a:cs typeface="B Nazanin" panose="00000400000000000000" pitchFamily="2" charset="-78"/>
              </a:rPr>
              <a:t>مدل شبکه عصبی</a:t>
            </a:r>
            <a:endParaRPr lang="en-US" sz="1400" dirty="0">
              <a:solidFill>
                <a:srgbClr val="212121"/>
              </a:solidFill>
              <a:cs typeface="B Nazanin" panose="00000400000000000000" pitchFamily="2" charset="-78"/>
            </a:endParaRPr>
          </a:p>
        </p:txBody>
      </p:sp>
      <p:sp>
        <p:nvSpPr>
          <p:cNvPr id="85" name="TextBox 84">
            <a:extLst>
              <a:ext uri="{FF2B5EF4-FFF2-40B4-BE49-F238E27FC236}">
                <a16:creationId xmlns:a16="http://schemas.microsoft.com/office/drawing/2014/main" id="{7A86BB72-9726-410A-AFAC-F1D79410F866}"/>
              </a:ext>
            </a:extLst>
          </p:cNvPr>
          <p:cNvSpPr txBox="1"/>
          <p:nvPr/>
        </p:nvSpPr>
        <p:spPr>
          <a:xfrm>
            <a:off x="6081090" y="5895160"/>
            <a:ext cx="1052410" cy="738664"/>
          </a:xfrm>
          <a:prstGeom prst="rect">
            <a:avLst/>
          </a:prstGeom>
          <a:noFill/>
        </p:spPr>
        <p:txBody>
          <a:bodyPr wrap="square" rtlCol="1">
            <a:spAutoFit/>
          </a:bodyPr>
          <a:lstStyle/>
          <a:p>
            <a:pPr algn="ctr" rtl="1"/>
            <a:r>
              <a:rPr lang="fa-IR" sz="1400" dirty="0">
                <a:solidFill>
                  <a:srgbClr val="212121"/>
                </a:solidFill>
                <a:cs typeface="B Nazanin" panose="00000400000000000000" pitchFamily="2" charset="-78"/>
              </a:rPr>
              <a:t>سیستم تشخیص خواب‌آلودگی</a:t>
            </a:r>
            <a:endParaRPr lang="en-US" sz="1400" dirty="0">
              <a:solidFill>
                <a:srgbClr val="212121"/>
              </a:solidFill>
              <a:cs typeface="B Nazanin" panose="00000400000000000000" pitchFamily="2" charset="-78"/>
            </a:endParaRPr>
          </a:p>
        </p:txBody>
      </p:sp>
      <p:sp>
        <p:nvSpPr>
          <p:cNvPr id="86" name="TextBox 85">
            <a:extLst>
              <a:ext uri="{FF2B5EF4-FFF2-40B4-BE49-F238E27FC236}">
                <a16:creationId xmlns:a16="http://schemas.microsoft.com/office/drawing/2014/main" id="{F13A61F5-14A1-4CF9-94AF-45BD9A40C4B7}"/>
              </a:ext>
            </a:extLst>
          </p:cNvPr>
          <p:cNvSpPr txBox="1"/>
          <p:nvPr/>
        </p:nvSpPr>
        <p:spPr>
          <a:xfrm>
            <a:off x="5070079" y="5890494"/>
            <a:ext cx="800328" cy="738664"/>
          </a:xfrm>
          <a:prstGeom prst="rect">
            <a:avLst/>
          </a:prstGeom>
          <a:noFill/>
        </p:spPr>
        <p:txBody>
          <a:bodyPr wrap="square" rtlCol="1">
            <a:spAutoFit/>
          </a:bodyPr>
          <a:lstStyle/>
          <a:p>
            <a:pPr algn="ctr"/>
            <a:r>
              <a:rPr lang="fa-IR" sz="1400" dirty="0">
                <a:solidFill>
                  <a:srgbClr val="212121"/>
                </a:solidFill>
                <a:cs typeface="B Nazanin" panose="00000400000000000000" pitchFamily="2" charset="-78"/>
              </a:rPr>
              <a:t>نتیجه‌گیری و پیشنهادات</a:t>
            </a:r>
          </a:p>
        </p:txBody>
      </p:sp>
      <p:sp>
        <p:nvSpPr>
          <p:cNvPr id="87" name="TextBox 86">
            <a:extLst>
              <a:ext uri="{FF2B5EF4-FFF2-40B4-BE49-F238E27FC236}">
                <a16:creationId xmlns:a16="http://schemas.microsoft.com/office/drawing/2014/main" id="{E7771BE8-903F-4430-87DE-796C3A003164}"/>
              </a:ext>
            </a:extLst>
          </p:cNvPr>
          <p:cNvSpPr txBox="1"/>
          <p:nvPr/>
        </p:nvSpPr>
        <p:spPr>
          <a:xfrm>
            <a:off x="8384997" y="5983155"/>
            <a:ext cx="975315" cy="523220"/>
          </a:xfrm>
          <a:prstGeom prst="rect">
            <a:avLst/>
          </a:prstGeom>
          <a:noFill/>
        </p:spPr>
        <p:txBody>
          <a:bodyPr wrap="square" rtlCol="1">
            <a:spAutoFit/>
          </a:bodyPr>
          <a:lstStyle/>
          <a:p>
            <a:pPr algn="ctr" rtl="1"/>
            <a:r>
              <a:rPr lang="fa-IR" sz="1400" dirty="0">
                <a:solidFill>
                  <a:srgbClr val="212121"/>
                </a:solidFill>
                <a:cs typeface="B Nazanin" panose="00000400000000000000" pitchFamily="2" charset="-78"/>
              </a:rPr>
              <a:t>ابزارها و مجموعه داده</a:t>
            </a:r>
          </a:p>
        </p:txBody>
      </p:sp>
      <p:pic>
        <p:nvPicPr>
          <p:cNvPr id="39" name="Picture 38">
            <a:extLst>
              <a:ext uri="{FF2B5EF4-FFF2-40B4-BE49-F238E27FC236}">
                <a16:creationId xmlns:a16="http://schemas.microsoft.com/office/drawing/2014/main" id="{CB13623C-53E7-43D0-8894-1653360974AA}"/>
              </a:ext>
            </a:extLst>
          </p:cNvPr>
          <p:cNvPicPr/>
          <p:nvPr/>
        </p:nvPicPr>
        <p:blipFill rotWithShape="1">
          <a:blip r:embed="rId3"/>
          <a:srcRect t="1449"/>
          <a:stretch/>
        </p:blipFill>
        <p:spPr bwMode="auto">
          <a:xfrm>
            <a:off x="7951694" y="2123288"/>
            <a:ext cx="3716216" cy="2922405"/>
          </a:xfrm>
          <a:prstGeom prst="rect">
            <a:avLst/>
          </a:prstGeom>
          <a:ln>
            <a:noFill/>
          </a:ln>
          <a:extLst>
            <a:ext uri="{53640926-AAD7-44D8-BBD7-CCE9431645EC}">
              <a14:shadowObscured xmlns:a14="http://schemas.microsoft.com/office/drawing/2010/main"/>
            </a:ext>
          </a:extLst>
        </p:spPr>
      </p:pic>
      <p:sp>
        <p:nvSpPr>
          <p:cNvPr id="2" name="TextBox 1">
            <a:extLst>
              <a:ext uri="{FF2B5EF4-FFF2-40B4-BE49-F238E27FC236}">
                <a16:creationId xmlns:a16="http://schemas.microsoft.com/office/drawing/2014/main" id="{C15B2E43-A60B-4FDA-BC08-473158B16FAF}"/>
              </a:ext>
            </a:extLst>
          </p:cNvPr>
          <p:cNvSpPr txBox="1"/>
          <p:nvPr/>
        </p:nvSpPr>
        <p:spPr>
          <a:xfrm>
            <a:off x="5165226" y="1677627"/>
            <a:ext cx="2375647" cy="369332"/>
          </a:xfrm>
          <a:prstGeom prst="rect">
            <a:avLst/>
          </a:prstGeom>
          <a:noFill/>
        </p:spPr>
        <p:txBody>
          <a:bodyPr wrap="square" rtlCol="1">
            <a:spAutoFit/>
          </a:bodyPr>
          <a:lstStyle/>
          <a:p>
            <a:pPr algn="ctr" rtl="1"/>
            <a:r>
              <a:rPr lang="en-US" sz="1800" dirty="0">
                <a:effectLst/>
                <a:latin typeface="Times New Roman" panose="02020603050405020304" pitchFamily="18" charset="0"/>
                <a:ea typeface="Times New Roman" panose="02020603050405020304" pitchFamily="18" charset="0"/>
                <a:cs typeface="B Nazanin" panose="00000400000000000000" pitchFamily="2" charset="-78"/>
              </a:rPr>
              <a:t>MobileNetV2</a:t>
            </a:r>
            <a:endParaRPr lang="fa-IR" dirty="0"/>
          </a:p>
        </p:txBody>
      </p:sp>
      <p:pic>
        <p:nvPicPr>
          <p:cNvPr id="40" name="Picture 39">
            <a:extLst>
              <a:ext uri="{FF2B5EF4-FFF2-40B4-BE49-F238E27FC236}">
                <a16:creationId xmlns:a16="http://schemas.microsoft.com/office/drawing/2014/main" id="{D9C4965D-2DA0-4C21-9B4E-A7FF562D414F}"/>
              </a:ext>
            </a:extLst>
          </p:cNvPr>
          <p:cNvPicPr/>
          <p:nvPr/>
        </p:nvPicPr>
        <p:blipFill>
          <a:blip r:embed="rId4"/>
          <a:stretch>
            <a:fillRect/>
          </a:stretch>
        </p:blipFill>
        <p:spPr>
          <a:xfrm>
            <a:off x="4159579" y="2164900"/>
            <a:ext cx="3587236" cy="2880793"/>
          </a:xfrm>
          <a:prstGeom prst="rect">
            <a:avLst/>
          </a:prstGeom>
        </p:spPr>
      </p:pic>
      <p:sp>
        <p:nvSpPr>
          <p:cNvPr id="42" name="TextBox 41">
            <a:extLst>
              <a:ext uri="{FF2B5EF4-FFF2-40B4-BE49-F238E27FC236}">
                <a16:creationId xmlns:a16="http://schemas.microsoft.com/office/drawing/2014/main" id="{33E9F921-9DE2-469B-8978-8309CAAF94AD}"/>
              </a:ext>
            </a:extLst>
          </p:cNvPr>
          <p:cNvSpPr txBox="1"/>
          <p:nvPr/>
        </p:nvSpPr>
        <p:spPr>
          <a:xfrm>
            <a:off x="8897514" y="1656586"/>
            <a:ext cx="2375647" cy="369332"/>
          </a:xfrm>
          <a:prstGeom prst="rect">
            <a:avLst/>
          </a:prstGeom>
          <a:noFill/>
        </p:spPr>
        <p:txBody>
          <a:bodyPr wrap="square" rtlCol="1">
            <a:spAutoFit/>
          </a:bodyPr>
          <a:lstStyle/>
          <a:p>
            <a:pPr algn="ctr" rtl="1"/>
            <a:r>
              <a:rPr lang="fa-IR" sz="1800" dirty="0">
                <a:effectLst/>
                <a:latin typeface="Times New Roman" panose="02020603050405020304" pitchFamily="18" charset="0"/>
                <a:ea typeface="Times New Roman" panose="02020603050405020304" pitchFamily="18" charset="0"/>
                <a:cs typeface="B Nazanin" panose="00000400000000000000" pitchFamily="2" charset="-78"/>
              </a:rPr>
              <a:t>مدل تمام طراحی‌شده</a:t>
            </a:r>
            <a:endParaRPr lang="fa-IR" dirty="0"/>
          </a:p>
        </p:txBody>
      </p:sp>
      <p:pic>
        <p:nvPicPr>
          <p:cNvPr id="43" name="Picture 42">
            <a:extLst>
              <a:ext uri="{FF2B5EF4-FFF2-40B4-BE49-F238E27FC236}">
                <a16:creationId xmlns:a16="http://schemas.microsoft.com/office/drawing/2014/main" id="{A291AEBC-68C9-4811-8529-87C9E15C6810}"/>
              </a:ext>
            </a:extLst>
          </p:cNvPr>
          <p:cNvPicPr/>
          <p:nvPr/>
        </p:nvPicPr>
        <p:blipFill>
          <a:blip r:embed="rId5"/>
          <a:stretch>
            <a:fillRect/>
          </a:stretch>
        </p:blipFill>
        <p:spPr>
          <a:xfrm>
            <a:off x="412376" y="2191129"/>
            <a:ext cx="3440093" cy="2854564"/>
          </a:xfrm>
          <a:prstGeom prst="rect">
            <a:avLst/>
          </a:prstGeom>
        </p:spPr>
      </p:pic>
      <p:sp>
        <p:nvSpPr>
          <p:cNvPr id="44" name="TextBox 43">
            <a:extLst>
              <a:ext uri="{FF2B5EF4-FFF2-40B4-BE49-F238E27FC236}">
                <a16:creationId xmlns:a16="http://schemas.microsoft.com/office/drawing/2014/main" id="{183207EE-E031-4EF7-BA40-8D7A88DACAC7}"/>
              </a:ext>
            </a:extLst>
          </p:cNvPr>
          <p:cNvSpPr txBox="1"/>
          <p:nvPr/>
        </p:nvSpPr>
        <p:spPr>
          <a:xfrm>
            <a:off x="1137325" y="1677627"/>
            <a:ext cx="2375647" cy="369332"/>
          </a:xfrm>
          <a:prstGeom prst="rect">
            <a:avLst/>
          </a:prstGeom>
          <a:noFill/>
        </p:spPr>
        <p:txBody>
          <a:bodyPr wrap="square" rtlCol="1">
            <a:spAutoFit/>
          </a:bodyPr>
          <a:lstStyle/>
          <a:p>
            <a:pPr algn="ctr" rtl="1"/>
            <a:r>
              <a:rPr lang="en-US" sz="1800" dirty="0">
                <a:effectLst/>
                <a:latin typeface="Times New Roman" panose="02020603050405020304" pitchFamily="18" charset="0"/>
                <a:ea typeface="Times New Roman" panose="02020603050405020304" pitchFamily="18" charset="0"/>
                <a:cs typeface="B Nazanin" panose="00000400000000000000" pitchFamily="2" charset="-78"/>
              </a:rPr>
              <a:t>VGG-16</a:t>
            </a:r>
            <a:endParaRPr lang="fa-IR" dirty="0"/>
          </a:p>
        </p:txBody>
      </p:sp>
    </p:spTree>
    <p:extLst>
      <p:ext uri="{BB962C8B-B14F-4D97-AF65-F5344CB8AC3E}">
        <p14:creationId xmlns:p14="http://schemas.microsoft.com/office/powerpoint/2010/main" val="3016695837"/>
      </p:ext>
    </p:extLst>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Right Triangle 7"/>
          <p:cNvSpPr/>
          <p:nvPr/>
        </p:nvSpPr>
        <p:spPr>
          <a:xfrm>
            <a:off x="2407918" y="190245"/>
            <a:ext cx="721362" cy="869451"/>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cs typeface="B Nazanin" panose="00000400000000000000" pitchFamily="2" charset="-78"/>
            </a:endParaRPr>
          </a:p>
        </p:txBody>
      </p:sp>
      <p:sp>
        <p:nvSpPr>
          <p:cNvPr id="78" name="Parallelogram 77"/>
          <p:cNvSpPr/>
          <p:nvPr/>
        </p:nvSpPr>
        <p:spPr>
          <a:xfrm>
            <a:off x="-345440" y="6350000"/>
            <a:ext cx="1432560" cy="508000"/>
          </a:xfrm>
          <a:prstGeom prst="parallelogram">
            <a:avLst>
              <a:gd name="adj" fmla="val 47000"/>
            </a:avLst>
          </a:prstGeom>
          <a:solidFill>
            <a:srgbClr val="FFEDE1"/>
          </a:solidFill>
          <a:ln>
            <a:solidFill>
              <a:srgbClr val="FFED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B Nazanin" panose="00000400000000000000" pitchFamily="2" charset="-78"/>
            </a:endParaRPr>
          </a:p>
        </p:txBody>
      </p:sp>
      <p:sp>
        <p:nvSpPr>
          <p:cNvPr id="79" name="Parallelogram 78"/>
          <p:cNvSpPr/>
          <p:nvPr/>
        </p:nvSpPr>
        <p:spPr>
          <a:xfrm>
            <a:off x="-254000" y="6451600"/>
            <a:ext cx="1539240" cy="264160"/>
          </a:xfrm>
          <a:prstGeom prst="parallelogram">
            <a:avLst/>
          </a:prstGeom>
          <a:solidFill>
            <a:srgbClr val="B5838D"/>
          </a:solidFill>
          <a:ln>
            <a:solidFill>
              <a:srgbClr val="B583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a-IR" dirty="0">
                <a:solidFill>
                  <a:schemeClr val="tx1"/>
                </a:solidFill>
                <a:cs typeface="B Nazanin" panose="00000400000000000000" pitchFamily="2" charset="-78"/>
              </a:rPr>
              <a:t>17/31</a:t>
            </a:r>
            <a:endParaRPr lang="en-US" dirty="0">
              <a:solidFill>
                <a:schemeClr val="tx1"/>
              </a:solidFill>
              <a:cs typeface="B Nazanin" panose="00000400000000000000" pitchFamily="2" charset="-78"/>
            </a:endParaRPr>
          </a:p>
        </p:txBody>
      </p:sp>
      <p:sp>
        <p:nvSpPr>
          <p:cNvPr id="34" name="Flowchart: Manual Input 33"/>
          <p:cNvSpPr/>
          <p:nvPr/>
        </p:nvSpPr>
        <p:spPr>
          <a:xfrm rot="16200000">
            <a:off x="7097565" y="-4065142"/>
            <a:ext cx="1055033" cy="9133841"/>
          </a:xfrm>
          <a:prstGeom prst="flowChartManualInput">
            <a:avLst/>
          </a:prstGeom>
          <a:solidFill>
            <a:srgbClr val="828F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B Nazanin" panose="00000400000000000000" pitchFamily="2" charset="-78"/>
            </a:endParaRPr>
          </a:p>
        </p:txBody>
      </p:sp>
      <p:sp>
        <p:nvSpPr>
          <p:cNvPr id="38" name="Rectangle 37"/>
          <p:cNvSpPr/>
          <p:nvPr/>
        </p:nvSpPr>
        <p:spPr>
          <a:xfrm>
            <a:off x="2407920" y="154662"/>
            <a:ext cx="9784080" cy="685643"/>
          </a:xfrm>
          <a:prstGeom prst="rect">
            <a:avLst/>
          </a:prstGeom>
          <a:solidFill>
            <a:srgbClr val="FFED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rtl="1"/>
            <a:r>
              <a:rPr lang="fa-IR" sz="4000" dirty="0">
                <a:solidFill>
                  <a:schemeClr val="tx1"/>
                </a:solidFill>
                <a:cs typeface="B Nazanin" panose="00000400000000000000" pitchFamily="2" charset="-78"/>
              </a:rPr>
              <a:t>	دقت – صحت – پوشش – امتیاز </a:t>
            </a:r>
            <a:r>
              <a:rPr lang="en-US" sz="3600" dirty="0">
                <a:solidFill>
                  <a:schemeClr val="tx1"/>
                </a:solidFill>
                <a:cs typeface="+mj-cs"/>
              </a:rPr>
              <a:t>F1</a:t>
            </a:r>
            <a:endParaRPr lang="en-US" sz="4000" dirty="0">
              <a:solidFill>
                <a:schemeClr val="tx1"/>
              </a:solidFill>
              <a:cs typeface="+mj-cs"/>
            </a:endParaRPr>
          </a:p>
        </p:txBody>
      </p:sp>
      <p:sp>
        <p:nvSpPr>
          <p:cNvPr id="54" name="Flowchart: Connector 53">
            <a:extLst>
              <a:ext uri="{FF2B5EF4-FFF2-40B4-BE49-F238E27FC236}">
                <a16:creationId xmlns:a16="http://schemas.microsoft.com/office/drawing/2014/main" id="{3B048D29-D07E-4377-AF2B-2752562EC6B4}"/>
              </a:ext>
            </a:extLst>
          </p:cNvPr>
          <p:cNvSpPr/>
          <p:nvPr/>
        </p:nvSpPr>
        <p:spPr>
          <a:xfrm>
            <a:off x="4516063" y="6134406"/>
            <a:ext cx="269946" cy="284979"/>
          </a:xfrm>
          <a:prstGeom prst="flowChartConnector">
            <a:avLst/>
          </a:prstGeom>
          <a:solidFill>
            <a:srgbClr val="828F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cs typeface="B Nazanin" panose="00000400000000000000" pitchFamily="2" charset="-78"/>
            </a:endParaRPr>
          </a:p>
        </p:txBody>
      </p:sp>
      <p:sp>
        <p:nvSpPr>
          <p:cNvPr id="55" name="Flowchart: Connector 54">
            <a:extLst>
              <a:ext uri="{FF2B5EF4-FFF2-40B4-BE49-F238E27FC236}">
                <a16:creationId xmlns:a16="http://schemas.microsoft.com/office/drawing/2014/main" id="{CD85DB92-8BC2-4271-9BA7-9DBEF30E3A84}"/>
              </a:ext>
            </a:extLst>
          </p:cNvPr>
          <p:cNvSpPr/>
          <p:nvPr/>
        </p:nvSpPr>
        <p:spPr>
          <a:xfrm>
            <a:off x="11762949" y="6126807"/>
            <a:ext cx="269946" cy="284979"/>
          </a:xfrm>
          <a:prstGeom prst="flowChartConnector">
            <a:avLst/>
          </a:prstGeom>
          <a:solidFill>
            <a:srgbClr val="828F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cs typeface="B Nazanin" panose="00000400000000000000" pitchFamily="2" charset="-78"/>
            </a:endParaRPr>
          </a:p>
        </p:txBody>
      </p:sp>
      <p:sp>
        <p:nvSpPr>
          <p:cNvPr id="57" name="Flowchart: Connector 56">
            <a:extLst>
              <a:ext uri="{FF2B5EF4-FFF2-40B4-BE49-F238E27FC236}">
                <a16:creationId xmlns:a16="http://schemas.microsoft.com/office/drawing/2014/main" id="{C710D54B-04E1-4C82-9324-AF8DEE4730EE}"/>
              </a:ext>
            </a:extLst>
          </p:cNvPr>
          <p:cNvSpPr/>
          <p:nvPr/>
        </p:nvSpPr>
        <p:spPr>
          <a:xfrm>
            <a:off x="10673994" y="5801852"/>
            <a:ext cx="993916" cy="934890"/>
          </a:xfrm>
          <a:prstGeom prst="flowChartConnector">
            <a:avLst/>
          </a:prstGeom>
          <a:solidFill>
            <a:srgbClr val="FFFFFF"/>
          </a:solidFill>
          <a:ln w="28575">
            <a:solidFill>
              <a:srgbClr val="E8C2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a-IR" sz="1400" dirty="0">
                <a:solidFill>
                  <a:srgbClr val="212121"/>
                </a:solidFill>
                <a:cs typeface="B Nazanin" panose="00000400000000000000" pitchFamily="2" charset="-78"/>
              </a:rPr>
              <a:t>مقدمه</a:t>
            </a:r>
            <a:endParaRPr lang="en-US" sz="1400" dirty="0">
              <a:solidFill>
                <a:srgbClr val="212121"/>
              </a:solidFill>
              <a:cs typeface="B Nazanin" panose="00000400000000000000" pitchFamily="2" charset="-78"/>
            </a:endParaRPr>
          </a:p>
        </p:txBody>
      </p:sp>
      <p:sp>
        <p:nvSpPr>
          <p:cNvPr id="58" name="Flowchart: Connector 57">
            <a:extLst>
              <a:ext uri="{FF2B5EF4-FFF2-40B4-BE49-F238E27FC236}">
                <a16:creationId xmlns:a16="http://schemas.microsoft.com/office/drawing/2014/main" id="{605A9779-11A5-4F9F-ACCB-AEE46AE9BAF7}"/>
              </a:ext>
            </a:extLst>
          </p:cNvPr>
          <p:cNvSpPr/>
          <p:nvPr/>
        </p:nvSpPr>
        <p:spPr>
          <a:xfrm>
            <a:off x="9546898" y="5809451"/>
            <a:ext cx="993916" cy="934890"/>
          </a:xfrm>
          <a:prstGeom prst="flowChartConnector">
            <a:avLst/>
          </a:prstGeom>
          <a:solidFill>
            <a:srgbClr val="FFFFFF"/>
          </a:solidFill>
          <a:ln w="28575">
            <a:solidFill>
              <a:srgbClr val="E8C2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212121"/>
              </a:solidFill>
              <a:cs typeface="B Nazanin" panose="00000400000000000000" pitchFamily="2" charset="-78"/>
            </a:endParaRPr>
          </a:p>
        </p:txBody>
      </p:sp>
      <p:sp>
        <p:nvSpPr>
          <p:cNvPr id="59" name="Flowchart: Connector 58">
            <a:extLst>
              <a:ext uri="{FF2B5EF4-FFF2-40B4-BE49-F238E27FC236}">
                <a16:creationId xmlns:a16="http://schemas.microsoft.com/office/drawing/2014/main" id="{698F8C42-C52F-41D1-9306-30420182BFF1}"/>
              </a:ext>
            </a:extLst>
          </p:cNvPr>
          <p:cNvSpPr/>
          <p:nvPr/>
        </p:nvSpPr>
        <p:spPr>
          <a:xfrm>
            <a:off x="8400556" y="5801851"/>
            <a:ext cx="993916" cy="934890"/>
          </a:xfrm>
          <a:prstGeom prst="flowChartConnector">
            <a:avLst/>
          </a:prstGeom>
          <a:solidFill>
            <a:srgbClr val="FFFFFF"/>
          </a:solidFill>
          <a:ln w="28575">
            <a:solidFill>
              <a:srgbClr val="E8C2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a-IR" sz="1200" dirty="0">
              <a:solidFill>
                <a:srgbClr val="212121"/>
              </a:solidFill>
              <a:cs typeface="B Nazanin" panose="00000400000000000000" pitchFamily="2" charset="-78"/>
            </a:endParaRPr>
          </a:p>
        </p:txBody>
      </p:sp>
      <p:sp>
        <p:nvSpPr>
          <p:cNvPr id="60" name="Flowchart: Connector 59">
            <a:extLst>
              <a:ext uri="{FF2B5EF4-FFF2-40B4-BE49-F238E27FC236}">
                <a16:creationId xmlns:a16="http://schemas.microsoft.com/office/drawing/2014/main" id="{59CF8786-D8F6-4EEA-8DEB-4BE6BFBBB571}"/>
              </a:ext>
            </a:extLst>
          </p:cNvPr>
          <p:cNvSpPr/>
          <p:nvPr/>
        </p:nvSpPr>
        <p:spPr>
          <a:xfrm>
            <a:off x="7248278" y="5801851"/>
            <a:ext cx="993916" cy="934890"/>
          </a:xfrm>
          <a:prstGeom prst="flowChartConnector">
            <a:avLst/>
          </a:prstGeom>
          <a:solidFill>
            <a:srgbClr val="FFFFFF"/>
          </a:solidFill>
          <a:ln w="28575">
            <a:solidFill>
              <a:srgbClr val="E8C2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endParaRPr lang="en-US" sz="1400" dirty="0">
              <a:solidFill>
                <a:srgbClr val="212121"/>
              </a:solidFill>
              <a:cs typeface="B Nazanin" panose="00000400000000000000" pitchFamily="2" charset="-78"/>
            </a:endParaRPr>
          </a:p>
        </p:txBody>
      </p:sp>
      <p:sp>
        <p:nvSpPr>
          <p:cNvPr id="61" name="Flowchart: Connector 60">
            <a:extLst>
              <a:ext uri="{FF2B5EF4-FFF2-40B4-BE49-F238E27FC236}">
                <a16:creationId xmlns:a16="http://schemas.microsoft.com/office/drawing/2014/main" id="{53AA1A91-3EEC-4348-8DBE-A2BB7E880B7A}"/>
              </a:ext>
            </a:extLst>
          </p:cNvPr>
          <p:cNvSpPr/>
          <p:nvPr/>
        </p:nvSpPr>
        <p:spPr>
          <a:xfrm>
            <a:off x="6096000" y="5812314"/>
            <a:ext cx="993916" cy="934890"/>
          </a:xfrm>
          <a:prstGeom prst="flowChartConnector">
            <a:avLst/>
          </a:prstGeom>
          <a:solidFill>
            <a:srgbClr val="FFFFFF"/>
          </a:solidFill>
          <a:ln w="28575">
            <a:solidFill>
              <a:srgbClr val="E8C2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212121"/>
              </a:solidFill>
              <a:cs typeface="B Nazanin" panose="00000400000000000000" pitchFamily="2" charset="-78"/>
            </a:endParaRPr>
          </a:p>
        </p:txBody>
      </p:sp>
      <p:sp>
        <p:nvSpPr>
          <p:cNvPr id="62" name="Flowchart: Connector 61">
            <a:extLst>
              <a:ext uri="{FF2B5EF4-FFF2-40B4-BE49-F238E27FC236}">
                <a16:creationId xmlns:a16="http://schemas.microsoft.com/office/drawing/2014/main" id="{46783FF3-3C76-40BF-A07B-F447C92CD5C6}"/>
              </a:ext>
            </a:extLst>
          </p:cNvPr>
          <p:cNvSpPr/>
          <p:nvPr/>
        </p:nvSpPr>
        <p:spPr>
          <a:xfrm>
            <a:off x="4959281" y="5813679"/>
            <a:ext cx="993916" cy="934890"/>
          </a:xfrm>
          <a:prstGeom prst="flowChartConnector">
            <a:avLst/>
          </a:prstGeom>
          <a:solidFill>
            <a:srgbClr val="FFFFFF"/>
          </a:solidFill>
          <a:ln w="28575">
            <a:solidFill>
              <a:srgbClr val="E8C2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a-IR" sz="1400" dirty="0">
              <a:solidFill>
                <a:srgbClr val="212121"/>
              </a:solidFill>
              <a:cs typeface="B Nazanin" panose="00000400000000000000" pitchFamily="2" charset="-78"/>
            </a:endParaRPr>
          </a:p>
        </p:txBody>
      </p:sp>
      <p:sp>
        <p:nvSpPr>
          <p:cNvPr id="63" name="TextBox 62">
            <a:extLst>
              <a:ext uri="{FF2B5EF4-FFF2-40B4-BE49-F238E27FC236}">
                <a16:creationId xmlns:a16="http://schemas.microsoft.com/office/drawing/2014/main" id="{0761316B-14F9-45AA-B8CA-CA013F6996FB}"/>
              </a:ext>
            </a:extLst>
          </p:cNvPr>
          <p:cNvSpPr txBox="1"/>
          <p:nvPr/>
        </p:nvSpPr>
        <p:spPr>
          <a:xfrm>
            <a:off x="9610493" y="6007686"/>
            <a:ext cx="857314" cy="523220"/>
          </a:xfrm>
          <a:prstGeom prst="rect">
            <a:avLst/>
          </a:prstGeom>
          <a:noFill/>
        </p:spPr>
        <p:txBody>
          <a:bodyPr wrap="square" rtlCol="1">
            <a:spAutoFit/>
          </a:bodyPr>
          <a:lstStyle/>
          <a:p>
            <a:pPr algn="ctr" rtl="1"/>
            <a:r>
              <a:rPr lang="fa-IR" sz="1400" dirty="0">
                <a:solidFill>
                  <a:srgbClr val="212121"/>
                </a:solidFill>
                <a:cs typeface="B Nazanin" panose="00000400000000000000" pitchFamily="2" charset="-78"/>
              </a:rPr>
              <a:t>روش‌ها و الگوریتم‌ها</a:t>
            </a:r>
            <a:endParaRPr lang="en-US" sz="1400" dirty="0">
              <a:solidFill>
                <a:srgbClr val="212121"/>
              </a:solidFill>
              <a:cs typeface="B Nazanin" panose="00000400000000000000" pitchFamily="2" charset="-78"/>
            </a:endParaRPr>
          </a:p>
        </p:txBody>
      </p:sp>
      <p:sp>
        <p:nvSpPr>
          <p:cNvPr id="64" name="TextBox 63">
            <a:extLst>
              <a:ext uri="{FF2B5EF4-FFF2-40B4-BE49-F238E27FC236}">
                <a16:creationId xmlns:a16="http://schemas.microsoft.com/office/drawing/2014/main" id="{E11EAF5F-0919-4D36-8859-C7EB02300C17}"/>
              </a:ext>
            </a:extLst>
          </p:cNvPr>
          <p:cNvSpPr txBox="1"/>
          <p:nvPr/>
        </p:nvSpPr>
        <p:spPr>
          <a:xfrm>
            <a:off x="7359747" y="5998216"/>
            <a:ext cx="768157" cy="523220"/>
          </a:xfrm>
          <a:prstGeom prst="rect">
            <a:avLst/>
          </a:prstGeom>
          <a:noFill/>
        </p:spPr>
        <p:txBody>
          <a:bodyPr wrap="square" rtlCol="1">
            <a:spAutoFit/>
          </a:bodyPr>
          <a:lstStyle/>
          <a:p>
            <a:pPr algn="ctr" rtl="1"/>
            <a:r>
              <a:rPr lang="fa-IR" sz="1400" dirty="0">
                <a:solidFill>
                  <a:srgbClr val="212121"/>
                </a:solidFill>
                <a:cs typeface="B Nazanin" panose="00000400000000000000" pitchFamily="2" charset="-78"/>
              </a:rPr>
              <a:t>مدل شبکه عصبی</a:t>
            </a:r>
            <a:endParaRPr lang="en-US" sz="1400" dirty="0">
              <a:solidFill>
                <a:srgbClr val="212121"/>
              </a:solidFill>
              <a:cs typeface="B Nazanin" panose="00000400000000000000" pitchFamily="2" charset="-78"/>
            </a:endParaRPr>
          </a:p>
        </p:txBody>
      </p:sp>
      <p:sp>
        <p:nvSpPr>
          <p:cNvPr id="65" name="TextBox 64">
            <a:extLst>
              <a:ext uri="{FF2B5EF4-FFF2-40B4-BE49-F238E27FC236}">
                <a16:creationId xmlns:a16="http://schemas.microsoft.com/office/drawing/2014/main" id="{AC22EB03-1E7E-4E86-A81E-D5FB40546502}"/>
              </a:ext>
            </a:extLst>
          </p:cNvPr>
          <p:cNvSpPr txBox="1"/>
          <p:nvPr/>
        </p:nvSpPr>
        <p:spPr>
          <a:xfrm>
            <a:off x="6081090" y="5895160"/>
            <a:ext cx="1052410" cy="738664"/>
          </a:xfrm>
          <a:prstGeom prst="rect">
            <a:avLst/>
          </a:prstGeom>
          <a:noFill/>
        </p:spPr>
        <p:txBody>
          <a:bodyPr wrap="square" rtlCol="1">
            <a:spAutoFit/>
          </a:bodyPr>
          <a:lstStyle/>
          <a:p>
            <a:pPr algn="ctr" rtl="1"/>
            <a:r>
              <a:rPr lang="fa-IR" sz="1400" dirty="0">
                <a:solidFill>
                  <a:srgbClr val="212121"/>
                </a:solidFill>
                <a:cs typeface="B Nazanin" panose="00000400000000000000" pitchFamily="2" charset="-78"/>
              </a:rPr>
              <a:t>سیستم تشخیص خواب‌آلودگی</a:t>
            </a:r>
            <a:endParaRPr lang="en-US" sz="1400" dirty="0">
              <a:solidFill>
                <a:srgbClr val="212121"/>
              </a:solidFill>
              <a:cs typeface="B Nazanin" panose="00000400000000000000" pitchFamily="2" charset="-78"/>
            </a:endParaRPr>
          </a:p>
        </p:txBody>
      </p:sp>
      <p:sp>
        <p:nvSpPr>
          <p:cNvPr id="66" name="TextBox 65">
            <a:extLst>
              <a:ext uri="{FF2B5EF4-FFF2-40B4-BE49-F238E27FC236}">
                <a16:creationId xmlns:a16="http://schemas.microsoft.com/office/drawing/2014/main" id="{DA000F32-4758-4311-8228-AB53CC5EF7F8}"/>
              </a:ext>
            </a:extLst>
          </p:cNvPr>
          <p:cNvSpPr txBox="1"/>
          <p:nvPr/>
        </p:nvSpPr>
        <p:spPr>
          <a:xfrm>
            <a:off x="5070079" y="5890494"/>
            <a:ext cx="800328" cy="738664"/>
          </a:xfrm>
          <a:prstGeom prst="rect">
            <a:avLst/>
          </a:prstGeom>
          <a:noFill/>
        </p:spPr>
        <p:txBody>
          <a:bodyPr wrap="square" rtlCol="1">
            <a:spAutoFit/>
          </a:bodyPr>
          <a:lstStyle/>
          <a:p>
            <a:pPr algn="ctr"/>
            <a:r>
              <a:rPr lang="fa-IR" sz="1400" dirty="0">
                <a:solidFill>
                  <a:srgbClr val="212121"/>
                </a:solidFill>
                <a:cs typeface="B Nazanin" panose="00000400000000000000" pitchFamily="2" charset="-78"/>
              </a:rPr>
              <a:t>نتیجه‌گیری و پیشنهادات</a:t>
            </a:r>
          </a:p>
        </p:txBody>
      </p:sp>
      <p:sp>
        <p:nvSpPr>
          <p:cNvPr id="67" name="TextBox 66">
            <a:extLst>
              <a:ext uri="{FF2B5EF4-FFF2-40B4-BE49-F238E27FC236}">
                <a16:creationId xmlns:a16="http://schemas.microsoft.com/office/drawing/2014/main" id="{88CFD4E5-6853-4747-A4B3-8C54D418F259}"/>
              </a:ext>
            </a:extLst>
          </p:cNvPr>
          <p:cNvSpPr txBox="1"/>
          <p:nvPr/>
        </p:nvSpPr>
        <p:spPr>
          <a:xfrm>
            <a:off x="8487205" y="5907563"/>
            <a:ext cx="797754" cy="738664"/>
          </a:xfrm>
          <a:prstGeom prst="rect">
            <a:avLst/>
          </a:prstGeom>
          <a:noFill/>
        </p:spPr>
        <p:txBody>
          <a:bodyPr wrap="square" rtlCol="1">
            <a:spAutoFit/>
          </a:bodyPr>
          <a:lstStyle/>
          <a:p>
            <a:pPr algn="ctr" rtl="1"/>
            <a:r>
              <a:rPr lang="fa-IR" sz="1400" dirty="0">
                <a:solidFill>
                  <a:srgbClr val="212121"/>
                </a:solidFill>
                <a:cs typeface="B Nazanin" panose="00000400000000000000" pitchFamily="2" charset="-78"/>
              </a:rPr>
              <a:t>ابزارها و مجموعه داده</a:t>
            </a:r>
          </a:p>
        </p:txBody>
      </p:sp>
      <p:sp>
        <p:nvSpPr>
          <p:cNvPr id="68" name="Flowchart: Connector 67">
            <a:extLst>
              <a:ext uri="{FF2B5EF4-FFF2-40B4-BE49-F238E27FC236}">
                <a16:creationId xmlns:a16="http://schemas.microsoft.com/office/drawing/2014/main" id="{1BE7DF81-8BEF-40ED-91EE-CF6ABFE57A1E}"/>
              </a:ext>
            </a:extLst>
          </p:cNvPr>
          <p:cNvSpPr/>
          <p:nvPr/>
        </p:nvSpPr>
        <p:spPr>
          <a:xfrm>
            <a:off x="4516063" y="6134406"/>
            <a:ext cx="269946" cy="284979"/>
          </a:xfrm>
          <a:prstGeom prst="flowChartConnector">
            <a:avLst/>
          </a:prstGeom>
          <a:solidFill>
            <a:srgbClr val="828F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cs typeface="B Nazanin" panose="00000400000000000000" pitchFamily="2" charset="-78"/>
            </a:endParaRPr>
          </a:p>
        </p:txBody>
      </p:sp>
      <p:sp>
        <p:nvSpPr>
          <p:cNvPr id="73" name="Flowchart: Connector 72">
            <a:extLst>
              <a:ext uri="{FF2B5EF4-FFF2-40B4-BE49-F238E27FC236}">
                <a16:creationId xmlns:a16="http://schemas.microsoft.com/office/drawing/2014/main" id="{EF01D7B4-0077-4876-BFF0-76A67825848E}"/>
              </a:ext>
            </a:extLst>
          </p:cNvPr>
          <p:cNvSpPr/>
          <p:nvPr/>
        </p:nvSpPr>
        <p:spPr>
          <a:xfrm>
            <a:off x="11762949" y="6126807"/>
            <a:ext cx="269946" cy="284979"/>
          </a:xfrm>
          <a:prstGeom prst="flowChartConnector">
            <a:avLst/>
          </a:prstGeom>
          <a:solidFill>
            <a:srgbClr val="828F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cs typeface="B Nazanin" panose="00000400000000000000" pitchFamily="2" charset="-78"/>
            </a:endParaRPr>
          </a:p>
        </p:txBody>
      </p:sp>
      <p:sp>
        <p:nvSpPr>
          <p:cNvPr id="75" name="Flowchart: Connector 74">
            <a:extLst>
              <a:ext uri="{FF2B5EF4-FFF2-40B4-BE49-F238E27FC236}">
                <a16:creationId xmlns:a16="http://schemas.microsoft.com/office/drawing/2014/main" id="{89BDBB10-E3C2-42A5-83F6-0C3AE2166FAF}"/>
              </a:ext>
            </a:extLst>
          </p:cNvPr>
          <p:cNvSpPr/>
          <p:nvPr/>
        </p:nvSpPr>
        <p:spPr>
          <a:xfrm>
            <a:off x="10673994" y="5801852"/>
            <a:ext cx="993916" cy="934890"/>
          </a:xfrm>
          <a:prstGeom prst="flowChartConnector">
            <a:avLst/>
          </a:prstGeom>
          <a:solidFill>
            <a:srgbClr val="FFFFFF"/>
          </a:solidFill>
          <a:ln w="28575">
            <a:solidFill>
              <a:srgbClr val="E8C2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a-IR" sz="1400" dirty="0">
                <a:solidFill>
                  <a:srgbClr val="212121"/>
                </a:solidFill>
                <a:cs typeface="B Nazanin" panose="00000400000000000000" pitchFamily="2" charset="-78"/>
              </a:rPr>
              <a:t>مقدمه</a:t>
            </a:r>
            <a:endParaRPr lang="en-US" sz="1400" dirty="0">
              <a:solidFill>
                <a:srgbClr val="212121"/>
              </a:solidFill>
              <a:cs typeface="B Nazanin" panose="00000400000000000000" pitchFamily="2" charset="-78"/>
            </a:endParaRPr>
          </a:p>
        </p:txBody>
      </p:sp>
      <p:sp>
        <p:nvSpPr>
          <p:cNvPr id="76" name="Flowchart: Connector 75">
            <a:extLst>
              <a:ext uri="{FF2B5EF4-FFF2-40B4-BE49-F238E27FC236}">
                <a16:creationId xmlns:a16="http://schemas.microsoft.com/office/drawing/2014/main" id="{C235E524-E416-4416-9D2C-18D18BBFC4E4}"/>
              </a:ext>
            </a:extLst>
          </p:cNvPr>
          <p:cNvSpPr/>
          <p:nvPr/>
        </p:nvSpPr>
        <p:spPr>
          <a:xfrm>
            <a:off x="9546898" y="5809451"/>
            <a:ext cx="993916" cy="934890"/>
          </a:xfrm>
          <a:prstGeom prst="flowChartConnector">
            <a:avLst/>
          </a:prstGeom>
          <a:solidFill>
            <a:srgbClr val="FFFFFF"/>
          </a:solidFill>
          <a:ln w="28575">
            <a:solidFill>
              <a:srgbClr val="E8C2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212121"/>
              </a:solidFill>
              <a:cs typeface="B Nazanin" panose="00000400000000000000" pitchFamily="2" charset="-78"/>
            </a:endParaRPr>
          </a:p>
        </p:txBody>
      </p:sp>
      <p:sp>
        <p:nvSpPr>
          <p:cNvPr id="77" name="Flowchart: Connector 76">
            <a:extLst>
              <a:ext uri="{FF2B5EF4-FFF2-40B4-BE49-F238E27FC236}">
                <a16:creationId xmlns:a16="http://schemas.microsoft.com/office/drawing/2014/main" id="{66E91D58-6B72-479D-A8D7-33FDD1CB2EB8}"/>
              </a:ext>
            </a:extLst>
          </p:cNvPr>
          <p:cNvSpPr/>
          <p:nvPr/>
        </p:nvSpPr>
        <p:spPr>
          <a:xfrm>
            <a:off x="8400556" y="5801851"/>
            <a:ext cx="993916" cy="934890"/>
          </a:xfrm>
          <a:prstGeom prst="flowChartConnector">
            <a:avLst/>
          </a:prstGeom>
          <a:solidFill>
            <a:schemeClr val="bg1"/>
          </a:solidFill>
          <a:ln w="28575">
            <a:solidFill>
              <a:srgbClr val="E8C2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a-IR" sz="1200" dirty="0">
              <a:solidFill>
                <a:srgbClr val="212121"/>
              </a:solidFill>
              <a:cs typeface="B Nazanin" panose="00000400000000000000" pitchFamily="2" charset="-78"/>
            </a:endParaRPr>
          </a:p>
        </p:txBody>
      </p:sp>
      <p:sp>
        <p:nvSpPr>
          <p:cNvPr id="80" name="Flowchart: Connector 79">
            <a:extLst>
              <a:ext uri="{FF2B5EF4-FFF2-40B4-BE49-F238E27FC236}">
                <a16:creationId xmlns:a16="http://schemas.microsoft.com/office/drawing/2014/main" id="{EF45EB47-FC65-499A-9959-03B97D1D154D}"/>
              </a:ext>
            </a:extLst>
          </p:cNvPr>
          <p:cNvSpPr/>
          <p:nvPr/>
        </p:nvSpPr>
        <p:spPr>
          <a:xfrm>
            <a:off x="7248278" y="5801851"/>
            <a:ext cx="993916" cy="934890"/>
          </a:xfrm>
          <a:prstGeom prst="flowChartConnector">
            <a:avLst/>
          </a:prstGeom>
          <a:solidFill>
            <a:srgbClr val="E8C2CA"/>
          </a:solidFill>
          <a:ln w="28575">
            <a:solidFill>
              <a:srgbClr val="E8C2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endParaRPr lang="en-US" sz="1400" dirty="0">
              <a:solidFill>
                <a:srgbClr val="212121"/>
              </a:solidFill>
              <a:cs typeface="B Nazanin" panose="00000400000000000000" pitchFamily="2" charset="-78"/>
            </a:endParaRPr>
          </a:p>
        </p:txBody>
      </p:sp>
      <p:sp>
        <p:nvSpPr>
          <p:cNvPr id="81" name="Flowchart: Connector 80">
            <a:extLst>
              <a:ext uri="{FF2B5EF4-FFF2-40B4-BE49-F238E27FC236}">
                <a16:creationId xmlns:a16="http://schemas.microsoft.com/office/drawing/2014/main" id="{8BA8EA07-BBA4-4C3D-953D-01BDAC319E5C}"/>
              </a:ext>
            </a:extLst>
          </p:cNvPr>
          <p:cNvSpPr/>
          <p:nvPr/>
        </p:nvSpPr>
        <p:spPr>
          <a:xfrm>
            <a:off x="6096000" y="5812314"/>
            <a:ext cx="993916" cy="934890"/>
          </a:xfrm>
          <a:prstGeom prst="flowChartConnector">
            <a:avLst/>
          </a:prstGeom>
          <a:solidFill>
            <a:srgbClr val="FFFFFF"/>
          </a:solidFill>
          <a:ln w="28575">
            <a:solidFill>
              <a:srgbClr val="E8C2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212121"/>
              </a:solidFill>
              <a:cs typeface="B Nazanin" panose="00000400000000000000" pitchFamily="2" charset="-78"/>
            </a:endParaRPr>
          </a:p>
        </p:txBody>
      </p:sp>
      <p:sp>
        <p:nvSpPr>
          <p:cNvPr id="82" name="Flowchart: Connector 81">
            <a:extLst>
              <a:ext uri="{FF2B5EF4-FFF2-40B4-BE49-F238E27FC236}">
                <a16:creationId xmlns:a16="http://schemas.microsoft.com/office/drawing/2014/main" id="{028B650D-39D4-4012-90CF-F57BE01B9139}"/>
              </a:ext>
            </a:extLst>
          </p:cNvPr>
          <p:cNvSpPr/>
          <p:nvPr/>
        </p:nvSpPr>
        <p:spPr>
          <a:xfrm>
            <a:off x="4959281" y="5813679"/>
            <a:ext cx="993916" cy="934890"/>
          </a:xfrm>
          <a:prstGeom prst="flowChartConnector">
            <a:avLst/>
          </a:prstGeom>
          <a:solidFill>
            <a:srgbClr val="FFFFFF"/>
          </a:solidFill>
          <a:ln w="28575">
            <a:solidFill>
              <a:srgbClr val="E8C2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a-IR" sz="1400" dirty="0">
              <a:solidFill>
                <a:srgbClr val="212121"/>
              </a:solidFill>
              <a:cs typeface="B Nazanin" panose="00000400000000000000" pitchFamily="2" charset="-78"/>
            </a:endParaRPr>
          </a:p>
        </p:txBody>
      </p:sp>
      <p:sp>
        <p:nvSpPr>
          <p:cNvPr id="83" name="TextBox 82">
            <a:extLst>
              <a:ext uri="{FF2B5EF4-FFF2-40B4-BE49-F238E27FC236}">
                <a16:creationId xmlns:a16="http://schemas.microsoft.com/office/drawing/2014/main" id="{EF8D852E-E646-432A-AE46-77A59F13409E}"/>
              </a:ext>
            </a:extLst>
          </p:cNvPr>
          <p:cNvSpPr txBox="1"/>
          <p:nvPr/>
        </p:nvSpPr>
        <p:spPr>
          <a:xfrm>
            <a:off x="9610493" y="6007686"/>
            <a:ext cx="857314" cy="523220"/>
          </a:xfrm>
          <a:prstGeom prst="rect">
            <a:avLst/>
          </a:prstGeom>
          <a:noFill/>
        </p:spPr>
        <p:txBody>
          <a:bodyPr wrap="square" rtlCol="1">
            <a:spAutoFit/>
          </a:bodyPr>
          <a:lstStyle/>
          <a:p>
            <a:pPr algn="ctr" rtl="1"/>
            <a:r>
              <a:rPr lang="fa-IR" sz="1400" dirty="0">
                <a:solidFill>
                  <a:srgbClr val="212121"/>
                </a:solidFill>
                <a:cs typeface="B Nazanin" panose="00000400000000000000" pitchFamily="2" charset="-78"/>
              </a:rPr>
              <a:t>روش‌ها و الگوریتم‌ها</a:t>
            </a:r>
            <a:endParaRPr lang="en-US" sz="1400" dirty="0">
              <a:solidFill>
                <a:srgbClr val="212121"/>
              </a:solidFill>
              <a:cs typeface="B Nazanin" panose="00000400000000000000" pitchFamily="2" charset="-78"/>
            </a:endParaRPr>
          </a:p>
        </p:txBody>
      </p:sp>
      <p:sp>
        <p:nvSpPr>
          <p:cNvPr id="84" name="TextBox 83">
            <a:extLst>
              <a:ext uri="{FF2B5EF4-FFF2-40B4-BE49-F238E27FC236}">
                <a16:creationId xmlns:a16="http://schemas.microsoft.com/office/drawing/2014/main" id="{CDA587ED-1829-4125-8792-6DDB4D7E861A}"/>
              </a:ext>
            </a:extLst>
          </p:cNvPr>
          <p:cNvSpPr txBox="1"/>
          <p:nvPr/>
        </p:nvSpPr>
        <p:spPr>
          <a:xfrm>
            <a:off x="7359747" y="5998216"/>
            <a:ext cx="768157" cy="523220"/>
          </a:xfrm>
          <a:prstGeom prst="rect">
            <a:avLst/>
          </a:prstGeom>
          <a:noFill/>
        </p:spPr>
        <p:txBody>
          <a:bodyPr wrap="square" rtlCol="1">
            <a:spAutoFit/>
          </a:bodyPr>
          <a:lstStyle/>
          <a:p>
            <a:pPr algn="ctr" rtl="1"/>
            <a:r>
              <a:rPr lang="fa-IR" sz="1400" dirty="0">
                <a:solidFill>
                  <a:srgbClr val="212121"/>
                </a:solidFill>
                <a:cs typeface="B Nazanin" panose="00000400000000000000" pitchFamily="2" charset="-78"/>
              </a:rPr>
              <a:t>مدل شبکه عصبی</a:t>
            </a:r>
            <a:endParaRPr lang="en-US" sz="1400" dirty="0">
              <a:solidFill>
                <a:srgbClr val="212121"/>
              </a:solidFill>
              <a:cs typeface="B Nazanin" panose="00000400000000000000" pitchFamily="2" charset="-78"/>
            </a:endParaRPr>
          </a:p>
        </p:txBody>
      </p:sp>
      <p:sp>
        <p:nvSpPr>
          <p:cNvPr id="85" name="TextBox 84">
            <a:extLst>
              <a:ext uri="{FF2B5EF4-FFF2-40B4-BE49-F238E27FC236}">
                <a16:creationId xmlns:a16="http://schemas.microsoft.com/office/drawing/2014/main" id="{7A86BB72-9726-410A-AFAC-F1D79410F866}"/>
              </a:ext>
            </a:extLst>
          </p:cNvPr>
          <p:cNvSpPr txBox="1"/>
          <p:nvPr/>
        </p:nvSpPr>
        <p:spPr>
          <a:xfrm>
            <a:off x="6081090" y="5895160"/>
            <a:ext cx="1052410" cy="738664"/>
          </a:xfrm>
          <a:prstGeom prst="rect">
            <a:avLst/>
          </a:prstGeom>
          <a:noFill/>
        </p:spPr>
        <p:txBody>
          <a:bodyPr wrap="square" rtlCol="1">
            <a:spAutoFit/>
          </a:bodyPr>
          <a:lstStyle/>
          <a:p>
            <a:pPr algn="ctr" rtl="1"/>
            <a:r>
              <a:rPr lang="fa-IR" sz="1400" dirty="0">
                <a:solidFill>
                  <a:srgbClr val="212121"/>
                </a:solidFill>
                <a:cs typeface="B Nazanin" panose="00000400000000000000" pitchFamily="2" charset="-78"/>
              </a:rPr>
              <a:t>سیستم تشخیص خواب‌آلودگی</a:t>
            </a:r>
            <a:endParaRPr lang="en-US" sz="1400" dirty="0">
              <a:solidFill>
                <a:srgbClr val="212121"/>
              </a:solidFill>
              <a:cs typeface="B Nazanin" panose="00000400000000000000" pitchFamily="2" charset="-78"/>
            </a:endParaRPr>
          </a:p>
        </p:txBody>
      </p:sp>
      <p:sp>
        <p:nvSpPr>
          <p:cNvPr id="86" name="TextBox 85">
            <a:extLst>
              <a:ext uri="{FF2B5EF4-FFF2-40B4-BE49-F238E27FC236}">
                <a16:creationId xmlns:a16="http://schemas.microsoft.com/office/drawing/2014/main" id="{F13A61F5-14A1-4CF9-94AF-45BD9A40C4B7}"/>
              </a:ext>
            </a:extLst>
          </p:cNvPr>
          <p:cNvSpPr txBox="1"/>
          <p:nvPr/>
        </p:nvSpPr>
        <p:spPr>
          <a:xfrm>
            <a:off x="5070079" y="5890494"/>
            <a:ext cx="800328" cy="738664"/>
          </a:xfrm>
          <a:prstGeom prst="rect">
            <a:avLst/>
          </a:prstGeom>
          <a:noFill/>
        </p:spPr>
        <p:txBody>
          <a:bodyPr wrap="square" rtlCol="1">
            <a:spAutoFit/>
          </a:bodyPr>
          <a:lstStyle/>
          <a:p>
            <a:pPr algn="ctr"/>
            <a:r>
              <a:rPr lang="fa-IR" sz="1400" dirty="0">
                <a:solidFill>
                  <a:srgbClr val="212121"/>
                </a:solidFill>
                <a:cs typeface="B Nazanin" panose="00000400000000000000" pitchFamily="2" charset="-78"/>
              </a:rPr>
              <a:t>نتیجه‌گیری و پیشنهادات</a:t>
            </a:r>
          </a:p>
        </p:txBody>
      </p:sp>
      <p:sp>
        <p:nvSpPr>
          <p:cNvPr id="87" name="TextBox 86">
            <a:extLst>
              <a:ext uri="{FF2B5EF4-FFF2-40B4-BE49-F238E27FC236}">
                <a16:creationId xmlns:a16="http://schemas.microsoft.com/office/drawing/2014/main" id="{E7771BE8-903F-4430-87DE-796C3A003164}"/>
              </a:ext>
            </a:extLst>
          </p:cNvPr>
          <p:cNvSpPr txBox="1"/>
          <p:nvPr/>
        </p:nvSpPr>
        <p:spPr>
          <a:xfrm>
            <a:off x="8384997" y="5983155"/>
            <a:ext cx="975315" cy="523220"/>
          </a:xfrm>
          <a:prstGeom prst="rect">
            <a:avLst/>
          </a:prstGeom>
          <a:noFill/>
        </p:spPr>
        <p:txBody>
          <a:bodyPr wrap="square" rtlCol="1">
            <a:spAutoFit/>
          </a:bodyPr>
          <a:lstStyle/>
          <a:p>
            <a:pPr algn="ctr" rtl="1"/>
            <a:r>
              <a:rPr lang="fa-IR" sz="1400" dirty="0">
                <a:solidFill>
                  <a:srgbClr val="212121"/>
                </a:solidFill>
                <a:cs typeface="B Nazanin" panose="00000400000000000000" pitchFamily="2" charset="-78"/>
              </a:rPr>
              <a:t>ابزارها و مجموعه داده</a:t>
            </a:r>
          </a:p>
        </p:txBody>
      </p:sp>
      <p:sp>
        <p:nvSpPr>
          <p:cNvPr id="41" name="Content Placeholder 2">
            <a:extLst>
              <a:ext uri="{FF2B5EF4-FFF2-40B4-BE49-F238E27FC236}">
                <a16:creationId xmlns:a16="http://schemas.microsoft.com/office/drawing/2014/main" id="{AEAA4B86-D2AB-4F20-8BDE-CE71A40F5F4F}"/>
              </a:ext>
            </a:extLst>
          </p:cNvPr>
          <p:cNvSpPr txBox="1">
            <a:spLocks/>
          </p:cNvSpPr>
          <p:nvPr/>
        </p:nvSpPr>
        <p:spPr>
          <a:xfrm>
            <a:off x="1349495" y="1171786"/>
            <a:ext cx="1051560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buFont typeface="Wingdings" panose="05000000000000000000" pitchFamily="2" charset="2"/>
              <a:buChar char="v"/>
            </a:pPr>
            <a:r>
              <a:rPr lang="fa-IR" sz="2000" dirty="0">
                <a:cs typeface="B Nazanin" panose="00000400000000000000" pitchFamily="2" charset="-78"/>
              </a:rPr>
              <a:t>دقت نسبتی از مشاهدات پیش‌بینی‌شده درست به کل مشاهدات است. </a:t>
            </a:r>
          </a:p>
          <a:p>
            <a:pPr algn="r" rtl="1">
              <a:buFont typeface="Wingdings" panose="05000000000000000000" pitchFamily="2" charset="2"/>
              <a:buChar char="v"/>
            </a:pPr>
            <a:endParaRPr lang="fa-IR" sz="2000" dirty="0">
              <a:cs typeface="B Nazanin" panose="00000400000000000000" pitchFamily="2" charset="-78"/>
            </a:endParaRPr>
          </a:p>
          <a:p>
            <a:pPr algn="r" rtl="1">
              <a:buFont typeface="Wingdings" panose="05000000000000000000" pitchFamily="2" charset="2"/>
              <a:buChar char="v"/>
            </a:pPr>
            <a:endParaRPr lang="fa-IR" sz="2000" dirty="0">
              <a:cs typeface="B Nazanin" panose="00000400000000000000" pitchFamily="2" charset="-78"/>
            </a:endParaRPr>
          </a:p>
          <a:p>
            <a:pPr algn="r" rtl="1">
              <a:buFont typeface="Wingdings" panose="05000000000000000000" pitchFamily="2" charset="2"/>
              <a:buChar char="v"/>
            </a:pPr>
            <a:r>
              <a:rPr lang="fa-IR" sz="2000" dirty="0">
                <a:cs typeface="B Nazanin" panose="00000400000000000000" pitchFamily="2" charset="-78"/>
              </a:rPr>
              <a:t>نسبت مشاهدات مثبت پیش‌بینی شده صحیح به کل مشاهدات مثبت پیشبینی شده را صحت می‌گویند. </a:t>
            </a:r>
          </a:p>
          <a:p>
            <a:pPr algn="r" rtl="1">
              <a:buFont typeface="Wingdings" panose="05000000000000000000" pitchFamily="2" charset="2"/>
              <a:buChar char="v"/>
            </a:pPr>
            <a:endParaRPr lang="fa-IR" sz="2000" dirty="0">
              <a:cs typeface="B Nazanin" panose="00000400000000000000" pitchFamily="2" charset="-78"/>
            </a:endParaRPr>
          </a:p>
          <a:p>
            <a:pPr algn="r" rtl="1">
              <a:buFont typeface="Wingdings" panose="05000000000000000000" pitchFamily="2" charset="2"/>
              <a:buChar char="v"/>
            </a:pPr>
            <a:endParaRPr lang="fa-IR" sz="2000" dirty="0">
              <a:cs typeface="B Nazanin" panose="00000400000000000000" pitchFamily="2" charset="-78"/>
            </a:endParaRPr>
          </a:p>
          <a:p>
            <a:pPr algn="r" rtl="1">
              <a:buFont typeface="Wingdings" panose="05000000000000000000" pitchFamily="2" charset="2"/>
              <a:buChar char="v"/>
            </a:pPr>
            <a:r>
              <a:rPr lang="fa-IR" sz="2000" dirty="0">
                <a:cs typeface="B Nazanin" panose="00000400000000000000" pitchFamily="2" charset="-78"/>
              </a:rPr>
              <a:t>پوشش، میزان پیش‌بینی صحیح موارد مثبت را در تمام نمونه‌های متعلق به گروه مثبت اندازه‌گیری می‌کند.</a:t>
            </a:r>
          </a:p>
          <a:p>
            <a:pPr algn="r" rtl="1">
              <a:buFont typeface="Wingdings" panose="05000000000000000000" pitchFamily="2" charset="2"/>
              <a:buChar char="v"/>
            </a:pPr>
            <a:endParaRPr lang="fa-IR" sz="2000" dirty="0">
              <a:cs typeface="B Nazanin" panose="00000400000000000000" pitchFamily="2" charset="-78"/>
            </a:endParaRPr>
          </a:p>
          <a:p>
            <a:pPr algn="r" rtl="1">
              <a:buFont typeface="Wingdings" panose="05000000000000000000" pitchFamily="2" charset="2"/>
              <a:buChar char="v"/>
            </a:pPr>
            <a:endParaRPr lang="fa-IR" sz="2000" dirty="0">
              <a:cs typeface="B Nazanin" panose="00000400000000000000" pitchFamily="2" charset="-78"/>
            </a:endParaRPr>
          </a:p>
        </p:txBody>
      </p:sp>
      <p:pic>
        <p:nvPicPr>
          <p:cNvPr id="45" name="Picture 44">
            <a:extLst>
              <a:ext uri="{FF2B5EF4-FFF2-40B4-BE49-F238E27FC236}">
                <a16:creationId xmlns:a16="http://schemas.microsoft.com/office/drawing/2014/main" id="{E79140BF-9218-4CFC-B6D8-659E2473DBF1}"/>
              </a:ext>
            </a:extLst>
          </p:cNvPr>
          <p:cNvPicPr>
            <a:picLocks noChangeAspect="1"/>
          </p:cNvPicPr>
          <p:nvPr/>
        </p:nvPicPr>
        <p:blipFill>
          <a:blip r:embed="rId3"/>
          <a:stretch>
            <a:fillRect/>
          </a:stretch>
        </p:blipFill>
        <p:spPr>
          <a:xfrm>
            <a:off x="515620" y="4887995"/>
            <a:ext cx="2964437" cy="861135"/>
          </a:xfrm>
          <a:prstGeom prst="rect">
            <a:avLst/>
          </a:prstGeom>
        </p:spPr>
      </p:pic>
      <p:pic>
        <p:nvPicPr>
          <p:cNvPr id="46" name="Picture 45">
            <a:extLst>
              <a:ext uri="{FF2B5EF4-FFF2-40B4-BE49-F238E27FC236}">
                <a16:creationId xmlns:a16="http://schemas.microsoft.com/office/drawing/2014/main" id="{8A16855C-F7C8-4737-9918-CB38A88BC213}"/>
              </a:ext>
            </a:extLst>
          </p:cNvPr>
          <p:cNvPicPr>
            <a:picLocks noChangeAspect="1"/>
          </p:cNvPicPr>
          <p:nvPr/>
        </p:nvPicPr>
        <p:blipFill>
          <a:blip r:embed="rId4"/>
          <a:stretch>
            <a:fillRect/>
          </a:stretch>
        </p:blipFill>
        <p:spPr>
          <a:xfrm>
            <a:off x="536600" y="3707705"/>
            <a:ext cx="2019475" cy="830652"/>
          </a:xfrm>
          <a:prstGeom prst="rect">
            <a:avLst/>
          </a:prstGeom>
        </p:spPr>
      </p:pic>
      <p:pic>
        <p:nvPicPr>
          <p:cNvPr id="47" name="Picture 46">
            <a:extLst>
              <a:ext uri="{FF2B5EF4-FFF2-40B4-BE49-F238E27FC236}">
                <a16:creationId xmlns:a16="http://schemas.microsoft.com/office/drawing/2014/main" id="{59B351C1-B726-4983-9976-EB1258EA2C46}"/>
              </a:ext>
            </a:extLst>
          </p:cNvPr>
          <p:cNvPicPr>
            <a:picLocks noChangeAspect="1"/>
          </p:cNvPicPr>
          <p:nvPr/>
        </p:nvPicPr>
        <p:blipFill>
          <a:blip r:embed="rId5"/>
          <a:stretch>
            <a:fillRect/>
          </a:stretch>
        </p:blipFill>
        <p:spPr>
          <a:xfrm>
            <a:off x="711875" y="2615557"/>
            <a:ext cx="1844200" cy="640135"/>
          </a:xfrm>
          <a:prstGeom prst="rect">
            <a:avLst/>
          </a:prstGeom>
        </p:spPr>
      </p:pic>
      <p:pic>
        <p:nvPicPr>
          <p:cNvPr id="48" name="Picture 47">
            <a:extLst>
              <a:ext uri="{FF2B5EF4-FFF2-40B4-BE49-F238E27FC236}">
                <a16:creationId xmlns:a16="http://schemas.microsoft.com/office/drawing/2014/main" id="{8DC2E428-7536-4083-A72B-63C9B78EE332}"/>
              </a:ext>
            </a:extLst>
          </p:cNvPr>
          <p:cNvPicPr>
            <a:picLocks noChangeAspect="1"/>
          </p:cNvPicPr>
          <p:nvPr/>
        </p:nvPicPr>
        <p:blipFill>
          <a:blip r:embed="rId6"/>
          <a:stretch>
            <a:fillRect/>
          </a:stretch>
        </p:blipFill>
        <p:spPr>
          <a:xfrm>
            <a:off x="711875" y="1186295"/>
            <a:ext cx="3055885" cy="784928"/>
          </a:xfrm>
          <a:prstGeom prst="rect">
            <a:avLst/>
          </a:prstGeom>
        </p:spPr>
      </p:pic>
    </p:spTree>
    <p:extLst>
      <p:ext uri="{BB962C8B-B14F-4D97-AF65-F5344CB8AC3E}">
        <p14:creationId xmlns:p14="http://schemas.microsoft.com/office/powerpoint/2010/main" val="1773003336"/>
      </p:ext>
    </p:extLst>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ight Triangle 7"/>
          <p:cNvSpPr/>
          <p:nvPr/>
        </p:nvSpPr>
        <p:spPr>
          <a:xfrm>
            <a:off x="2407918" y="190245"/>
            <a:ext cx="721362" cy="869451"/>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cs typeface="B Nazanin" panose="00000400000000000000" pitchFamily="2" charset="-78"/>
            </a:endParaRPr>
          </a:p>
        </p:txBody>
      </p:sp>
      <p:sp>
        <p:nvSpPr>
          <p:cNvPr id="78" name="Parallelogram 77"/>
          <p:cNvSpPr/>
          <p:nvPr/>
        </p:nvSpPr>
        <p:spPr>
          <a:xfrm>
            <a:off x="-345440" y="6350000"/>
            <a:ext cx="1432560" cy="508000"/>
          </a:xfrm>
          <a:prstGeom prst="parallelogram">
            <a:avLst>
              <a:gd name="adj" fmla="val 47000"/>
            </a:avLst>
          </a:prstGeom>
          <a:solidFill>
            <a:srgbClr val="FFEDE1"/>
          </a:solidFill>
          <a:ln>
            <a:solidFill>
              <a:srgbClr val="FFED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B Nazanin" panose="00000400000000000000" pitchFamily="2" charset="-78"/>
            </a:endParaRPr>
          </a:p>
        </p:txBody>
      </p:sp>
      <p:sp>
        <p:nvSpPr>
          <p:cNvPr id="79" name="Parallelogram 78"/>
          <p:cNvSpPr/>
          <p:nvPr/>
        </p:nvSpPr>
        <p:spPr>
          <a:xfrm>
            <a:off x="-254000" y="6451600"/>
            <a:ext cx="1539240" cy="264160"/>
          </a:xfrm>
          <a:prstGeom prst="parallelogram">
            <a:avLst/>
          </a:prstGeom>
          <a:solidFill>
            <a:srgbClr val="B5838D"/>
          </a:solidFill>
          <a:ln>
            <a:solidFill>
              <a:srgbClr val="B583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a-IR" dirty="0">
                <a:solidFill>
                  <a:schemeClr val="tx1"/>
                </a:solidFill>
                <a:cs typeface="B Nazanin" panose="00000400000000000000" pitchFamily="2" charset="-78"/>
              </a:rPr>
              <a:t>18/31</a:t>
            </a:r>
            <a:endParaRPr lang="en-US" dirty="0">
              <a:solidFill>
                <a:schemeClr val="tx1"/>
              </a:solidFill>
              <a:cs typeface="B Nazanin" panose="00000400000000000000" pitchFamily="2" charset="-78"/>
            </a:endParaRPr>
          </a:p>
        </p:txBody>
      </p:sp>
      <p:sp>
        <p:nvSpPr>
          <p:cNvPr id="34" name="Flowchart: Manual Input 33"/>
          <p:cNvSpPr/>
          <p:nvPr/>
        </p:nvSpPr>
        <p:spPr>
          <a:xfrm rot="16200000">
            <a:off x="7097565" y="-4065142"/>
            <a:ext cx="1055033" cy="9133841"/>
          </a:xfrm>
          <a:prstGeom prst="flowChartManualInput">
            <a:avLst/>
          </a:prstGeom>
          <a:solidFill>
            <a:srgbClr val="828F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B Nazanin" panose="00000400000000000000" pitchFamily="2" charset="-78"/>
            </a:endParaRPr>
          </a:p>
        </p:txBody>
      </p:sp>
      <p:sp>
        <p:nvSpPr>
          <p:cNvPr id="38" name="Rectangle 37"/>
          <p:cNvSpPr/>
          <p:nvPr/>
        </p:nvSpPr>
        <p:spPr>
          <a:xfrm>
            <a:off x="2407920" y="154662"/>
            <a:ext cx="9784080" cy="685643"/>
          </a:xfrm>
          <a:prstGeom prst="rect">
            <a:avLst/>
          </a:prstGeom>
          <a:solidFill>
            <a:srgbClr val="FFED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rtl="1"/>
            <a:r>
              <a:rPr lang="fa-IR" sz="4000" dirty="0">
                <a:solidFill>
                  <a:schemeClr val="tx1"/>
                </a:solidFill>
                <a:cs typeface="B Nazanin" panose="00000400000000000000" pitchFamily="2" charset="-78"/>
              </a:rPr>
              <a:t>	دقت – صحت – پوشش – امتیاز </a:t>
            </a:r>
            <a:r>
              <a:rPr lang="en-US" sz="3600" dirty="0">
                <a:solidFill>
                  <a:schemeClr val="tx1"/>
                </a:solidFill>
                <a:cs typeface="+mj-cs"/>
              </a:rPr>
              <a:t>F1</a:t>
            </a:r>
            <a:endParaRPr lang="en-US" sz="4000" dirty="0">
              <a:solidFill>
                <a:schemeClr val="tx1"/>
              </a:solidFill>
              <a:cs typeface="+mj-cs"/>
            </a:endParaRPr>
          </a:p>
        </p:txBody>
      </p:sp>
      <p:sp>
        <p:nvSpPr>
          <p:cNvPr id="54" name="Flowchart: Connector 53">
            <a:extLst>
              <a:ext uri="{FF2B5EF4-FFF2-40B4-BE49-F238E27FC236}">
                <a16:creationId xmlns:a16="http://schemas.microsoft.com/office/drawing/2014/main" id="{3B048D29-D07E-4377-AF2B-2752562EC6B4}"/>
              </a:ext>
            </a:extLst>
          </p:cNvPr>
          <p:cNvSpPr/>
          <p:nvPr/>
        </p:nvSpPr>
        <p:spPr>
          <a:xfrm>
            <a:off x="4516063" y="6134406"/>
            <a:ext cx="269946" cy="284979"/>
          </a:xfrm>
          <a:prstGeom prst="flowChartConnector">
            <a:avLst/>
          </a:prstGeom>
          <a:solidFill>
            <a:srgbClr val="828F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cs typeface="B Nazanin" panose="00000400000000000000" pitchFamily="2" charset="-78"/>
            </a:endParaRPr>
          </a:p>
        </p:txBody>
      </p:sp>
      <p:sp>
        <p:nvSpPr>
          <p:cNvPr id="55" name="Flowchart: Connector 54">
            <a:extLst>
              <a:ext uri="{FF2B5EF4-FFF2-40B4-BE49-F238E27FC236}">
                <a16:creationId xmlns:a16="http://schemas.microsoft.com/office/drawing/2014/main" id="{CD85DB92-8BC2-4271-9BA7-9DBEF30E3A84}"/>
              </a:ext>
            </a:extLst>
          </p:cNvPr>
          <p:cNvSpPr/>
          <p:nvPr/>
        </p:nvSpPr>
        <p:spPr>
          <a:xfrm>
            <a:off x="11762949" y="6126807"/>
            <a:ext cx="269946" cy="284979"/>
          </a:xfrm>
          <a:prstGeom prst="flowChartConnector">
            <a:avLst/>
          </a:prstGeom>
          <a:solidFill>
            <a:srgbClr val="828F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cs typeface="B Nazanin" panose="00000400000000000000" pitchFamily="2" charset="-78"/>
            </a:endParaRPr>
          </a:p>
        </p:txBody>
      </p:sp>
      <p:cxnSp>
        <p:nvCxnSpPr>
          <p:cNvPr id="56" name="Straight Connector 55">
            <a:extLst>
              <a:ext uri="{FF2B5EF4-FFF2-40B4-BE49-F238E27FC236}">
                <a16:creationId xmlns:a16="http://schemas.microsoft.com/office/drawing/2014/main" id="{59067910-03E3-48B4-8415-91504B3E1430}"/>
              </a:ext>
            </a:extLst>
          </p:cNvPr>
          <p:cNvCxnSpPr>
            <a:stCxn id="54" idx="6"/>
            <a:endCxn id="55" idx="2"/>
          </p:cNvCxnSpPr>
          <p:nvPr/>
        </p:nvCxnSpPr>
        <p:spPr>
          <a:xfrm flipV="1">
            <a:off x="4786009" y="6269297"/>
            <a:ext cx="6976940" cy="7599"/>
          </a:xfrm>
          <a:prstGeom prst="line">
            <a:avLst/>
          </a:prstGeom>
          <a:ln w="57150">
            <a:solidFill>
              <a:srgbClr val="828FA6"/>
            </a:solidFill>
          </a:ln>
        </p:spPr>
        <p:style>
          <a:lnRef idx="1">
            <a:schemeClr val="accent1"/>
          </a:lnRef>
          <a:fillRef idx="0">
            <a:schemeClr val="accent1"/>
          </a:fillRef>
          <a:effectRef idx="0">
            <a:schemeClr val="accent1"/>
          </a:effectRef>
          <a:fontRef idx="minor">
            <a:schemeClr val="tx1"/>
          </a:fontRef>
        </p:style>
      </p:cxnSp>
      <p:sp>
        <p:nvSpPr>
          <p:cNvPr id="57" name="Flowchart: Connector 56">
            <a:extLst>
              <a:ext uri="{FF2B5EF4-FFF2-40B4-BE49-F238E27FC236}">
                <a16:creationId xmlns:a16="http://schemas.microsoft.com/office/drawing/2014/main" id="{C710D54B-04E1-4C82-9324-AF8DEE4730EE}"/>
              </a:ext>
            </a:extLst>
          </p:cNvPr>
          <p:cNvSpPr/>
          <p:nvPr/>
        </p:nvSpPr>
        <p:spPr>
          <a:xfrm>
            <a:off x="10673994" y="5801852"/>
            <a:ext cx="993916" cy="934890"/>
          </a:xfrm>
          <a:prstGeom prst="flowChartConnector">
            <a:avLst/>
          </a:prstGeom>
          <a:solidFill>
            <a:srgbClr val="FFFFFF"/>
          </a:solidFill>
          <a:ln w="28575">
            <a:solidFill>
              <a:srgbClr val="E8C2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a-IR" sz="1400" dirty="0">
                <a:solidFill>
                  <a:srgbClr val="212121"/>
                </a:solidFill>
                <a:cs typeface="B Nazanin" panose="00000400000000000000" pitchFamily="2" charset="-78"/>
              </a:rPr>
              <a:t>مقدمه</a:t>
            </a:r>
            <a:endParaRPr lang="en-US" sz="1400" dirty="0">
              <a:solidFill>
                <a:srgbClr val="212121"/>
              </a:solidFill>
              <a:cs typeface="B Nazanin" panose="00000400000000000000" pitchFamily="2" charset="-78"/>
            </a:endParaRPr>
          </a:p>
        </p:txBody>
      </p:sp>
      <p:sp>
        <p:nvSpPr>
          <p:cNvPr id="58" name="Flowchart: Connector 57">
            <a:extLst>
              <a:ext uri="{FF2B5EF4-FFF2-40B4-BE49-F238E27FC236}">
                <a16:creationId xmlns:a16="http://schemas.microsoft.com/office/drawing/2014/main" id="{605A9779-11A5-4F9F-ACCB-AEE46AE9BAF7}"/>
              </a:ext>
            </a:extLst>
          </p:cNvPr>
          <p:cNvSpPr/>
          <p:nvPr/>
        </p:nvSpPr>
        <p:spPr>
          <a:xfrm>
            <a:off x="9546898" y="5809451"/>
            <a:ext cx="993916" cy="934890"/>
          </a:xfrm>
          <a:prstGeom prst="flowChartConnector">
            <a:avLst/>
          </a:prstGeom>
          <a:solidFill>
            <a:srgbClr val="FFFFFF"/>
          </a:solidFill>
          <a:ln w="28575">
            <a:solidFill>
              <a:srgbClr val="E8C2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212121"/>
              </a:solidFill>
              <a:cs typeface="B Nazanin" panose="00000400000000000000" pitchFamily="2" charset="-78"/>
            </a:endParaRPr>
          </a:p>
        </p:txBody>
      </p:sp>
      <p:sp>
        <p:nvSpPr>
          <p:cNvPr id="59" name="Flowchart: Connector 58">
            <a:extLst>
              <a:ext uri="{FF2B5EF4-FFF2-40B4-BE49-F238E27FC236}">
                <a16:creationId xmlns:a16="http://schemas.microsoft.com/office/drawing/2014/main" id="{698F8C42-C52F-41D1-9306-30420182BFF1}"/>
              </a:ext>
            </a:extLst>
          </p:cNvPr>
          <p:cNvSpPr/>
          <p:nvPr/>
        </p:nvSpPr>
        <p:spPr>
          <a:xfrm>
            <a:off x="8400556" y="5801851"/>
            <a:ext cx="993916" cy="934890"/>
          </a:xfrm>
          <a:prstGeom prst="flowChartConnector">
            <a:avLst/>
          </a:prstGeom>
          <a:solidFill>
            <a:srgbClr val="FFFFFF"/>
          </a:solidFill>
          <a:ln w="28575">
            <a:solidFill>
              <a:srgbClr val="E8C2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a-IR" sz="1200" dirty="0">
              <a:solidFill>
                <a:srgbClr val="212121"/>
              </a:solidFill>
              <a:cs typeface="B Nazanin" panose="00000400000000000000" pitchFamily="2" charset="-78"/>
            </a:endParaRPr>
          </a:p>
        </p:txBody>
      </p:sp>
      <p:sp>
        <p:nvSpPr>
          <p:cNvPr id="60" name="Flowchart: Connector 59">
            <a:extLst>
              <a:ext uri="{FF2B5EF4-FFF2-40B4-BE49-F238E27FC236}">
                <a16:creationId xmlns:a16="http://schemas.microsoft.com/office/drawing/2014/main" id="{59CF8786-D8F6-4EEA-8DEB-4BE6BFBBB571}"/>
              </a:ext>
            </a:extLst>
          </p:cNvPr>
          <p:cNvSpPr/>
          <p:nvPr/>
        </p:nvSpPr>
        <p:spPr>
          <a:xfrm>
            <a:off x="7248278" y="5801851"/>
            <a:ext cx="993916" cy="934890"/>
          </a:xfrm>
          <a:prstGeom prst="flowChartConnector">
            <a:avLst/>
          </a:prstGeom>
          <a:solidFill>
            <a:srgbClr val="FFFFFF"/>
          </a:solidFill>
          <a:ln w="28575">
            <a:solidFill>
              <a:srgbClr val="E8C2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endParaRPr lang="en-US" sz="1400" dirty="0">
              <a:solidFill>
                <a:srgbClr val="212121"/>
              </a:solidFill>
              <a:cs typeface="B Nazanin" panose="00000400000000000000" pitchFamily="2" charset="-78"/>
            </a:endParaRPr>
          </a:p>
        </p:txBody>
      </p:sp>
      <p:sp>
        <p:nvSpPr>
          <p:cNvPr id="61" name="Flowchart: Connector 60">
            <a:extLst>
              <a:ext uri="{FF2B5EF4-FFF2-40B4-BE49-F238E27FC236}">
                <a16:creationId xmlns:a16="http://schemas.microsoft.com/office/drawing/2014/main" id="{53AA1A91-3EEC-4348-8DBE-A2BB7E880B7A}"/>
              </a:ext>
            </a:extLst>
          </p:cNvPr>
          <p:cNvSpPr/>
          <p:nvPr/>
        </p:nvSpPr>
        <p:spPr>
          <a:xfrm>
            <a:off x="6096000" y="5812314"/>
            <a:ext cx="993916" cy="934890"/>
          </a:xfrm>
          <a:prstGeom prst="flowChartConnector">
            <a:avLst/>
          </a:prstGeom>
          <a:solidFill>
            <a:srgbClr val="FFFFFF"/>
          </a:solidFill>
          <a:ln w="28575">
            <a:solidFill>
              <a:srgbClr val="E8C2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212121"/>
              </a:solidFill>
              <a:cs typeface="B Nazanin" panose="00000400000000000000" pitchFamily="2" charset="-78"/>
            </a:endParaRPr>
          </a:p>
        </p:txBody>
      </p:sp>
      <p:sp>
        <p:nvSpPr>
          <p:cNvPr id="62" name="Flowchart: Connector 61">
            <a:extLst>
              <a:ext uri="{FF2B5EF4-FFF2-40B4-BE49-F238E27FC236}">
                <a16:creationId xmlns:a16="http://schemas.microsoft.com/office/drawing/2014/main" id="{46783FF3-3C76-40BF-A07B-F447C92CD5C6}"/>
              </a:ext>
            </a:extLst>
          </p:cNvPr>
          <p:cNvSpPr/>
          <p:nvPr/>
        </p:nvSpPr>
        <p:spPr>
          <a:xfrm>
            <a:off x="4959281" y="5813679"/>
            <a:ext cx="993916" cy="934890"/>
          </a:xfrm>
          <a:prstGeom prst="flowChartConnector">
            <a:avLst/>
          </a:prstGeom>
          <a:solidFill>
            <a:srgbClr val="FFFFFF"/>
          </a:solidFill>
          <a:ln w="28575">
            <a:solidFill>
              <a:srgbClr val="E8C2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a-IR" sz="1400" dirty="0">
              <a:solidFill>
                <a:srgbClr val="212121"/>
              </a:solidFill>
              <a:cs typeface="B Nazanin" panose="00000400000000000000" pitchFamily="2" charset="-78"/>
            </a:endParaRPr>
          </a:p>
        </p:txBody>
      </p:sp>
      <p:sp>
        <p:nvSpPr>
          <p:cNvPr id="63" name="TextBox 62">
            <a:extLst>
              <a:ext uri="{FF2B5EF4-FFF2-40B4-BE49-F238E27FC236}">
                <a16:creationId xmlns:a16="http://schemas.microsoft.com/office/drawing/2014/main" id="{0761316B-14F9-45AA-B8CA-CA013F6996FB}"/>
              </a:ext>
            </a:extLst>
          </p:cNvPr>
          <p:cNvSpPr txBox="1"/>
          <p:nvPr/>
        </p:nvSpPr>
        <p:spPr>
          <a:xfrm>
            <a:off x="9610493" y="6007686"/>
            <a:ext cx="857314" cy="523220"/>
          </a:xfrm>
          <a:prstGeom prst="rect">
            <a:avLst/>
          </a:prstGeom>
          <a:noFill/>
        </p:spPr>
        <p:txBody>
          <a:bodyPr wrap="square" rtlCol="1">
            <a:spAutoFit/>
          </a:bodyPr>
          <a:lstStyle/>
          <a:p>
            <a:pPr algn="ctr" rtl="1"/>
            <a:r>
              <a:rPr lang="fa-IR" sz="1400" dirty="0">
                <a:solidFill>
                  <a:srgbClr val="212121"/>
                </a:solidFill>
                <a:cs typeface="B Nazanin" panose="00000400000000000000" pitchFamily="2" charset="-78"/>
              </a:rPr>
              <a:t>روش‌ها و الگوریتم‌ها</a:t>
            </a:r>
            <a:endParaRPr lang="en-US" sz="1400" dirty="0">
              <a:solidFill>
                <a:srgbClr val="212121"/>
              </a:solidFill>
              <a:cs typeface="B Nazanin" panose="00000400000000000000" pitchFamily="2" charset="-78"/>
            </a:endParaRPr>
          </a:p>
        </p:txBody>
      </p:sp>
      <p:sp>
        <p:nvSpPr>
          <p:cNvPr id="64" name="TextBox 63">
            <a:extLst>
              <a:ext uri="{FF2B5EF4-FFF2-40B4-BE49-F238E27FC236}">
                <a16:creationId xmlns:a16="http://schemas.microsoft.com/office/drawing/2014/main" id="{E11EAF5F-0919-4D36-8859-C7EB02300C17}"/>
              </a:ext>
            </a:extLst>
          </p:cNvPr>
          <p:cNvSpPr txBox="1"/>
          <p:nvPr/>
        </p:nvSpPr>
        <p:spPr>
          <a:xfrm>
            <a:off x="7359747" y="5998216"/>
            <a:ext cx="768157" cy="523220"/>
          </a:xfrm>
          <a:prstGeom prst="rect">
            <a:avLst/>
          </a:prstGeom>
          <a:noFill/>
        </p:spPr>
        <p:txBody>
          <a:bodyPr wrap="square" rtlCol="1">
            <a:spAutoFit/>
          </a:bodyPr>
          <a:lstStyle/>
          <a:p>
            <a:pPr algn="ctr" rtl="1"/>
            <a:r>
              <a:rPr lang="fa-IR" sz="1400" dirty="0">
                <a:solidFill>
                  <a:srgbClr val="212121"/>
                </a:solidFill>
                <a:cs typeface="B Nazanin" panose="00000400000000000000" pitchFamily="2" charset="-78"/>
              </a:rPr>
              <a:t>مدل شبکه عصبی</a:t>
            </a:r>
            <a:endParaRPr lang="en-US" sz="1400" dirty="0">
              <a:solidFill>
                <a:srgbClr val="212121"/>
              </a:solidFill>
              <a:cs typeface="B Nazanin" panose="00000400000000000000" pitchFamily="2" charset="-78"/>
            </a:endParaRPr>
          </a:p>
        </p:txBody>
      </p:sp>
      <p:sp>
        <p:nvSpPr>
          <p:cNvPr id="65" name="TextBox 64">
            <a:extLst>
              <a:ext uri="{FF2B5EF4-FFF2-40B4-BE49-F238E27FC236}">
                <a16:creationId xmlns:a16="http://schemas.microsoft.com/office/drawing/2014/main" id="{AC22EB03-1E7E-4E86-A81E-D5FB40546502}"/>
              </a:ext>
            </a:extLst>
          </p:cNvPr>
          <p:cNvSpPr txBox="1"/>
          <p:nvPr/>
        </p:nvSpPr>
        <p:spPr>
          <a:xfrm>
            <a:off x="6081090" y="5895160"/>
            <a:ext cx="1052410" cy="738664"/>
          </a:xfrm>
          <a:prstGeom prst="rect">
            <a:avLst/>
          </a:prstGeom>
          <a:noFill/>
        </p:spPr>
        <p:txBody>
          <a:bodyPr wrap="square" rtlCol="1">
            <a:spAutoFit/>
          </a:bodyPr>
          <a:lstStyle/>
          <a:p>
            <a:pPr algn="ctr" rtl="1"/>
            <a:r>
              <a:rPr lang="fa-IR" sz="1400" dirty="0">
                <a:solidFill>
                  <a:srgbClr val="212121"/>
                </a:solidFill>
                <a:cs typeface="B Nazanin" panose="00000400000000000000" pitchFamily="2" charset="-78"/>
              </a:rPr>
              <a:t>سیستم تشخیص خواب‌آلودگی</a:t>
            </a:r>
            <a:endParaRPr lang="en-US" sz="1400" dirty="0">
              <a:solidFill>
                <a:srgbClr val="212121"/>
              </a:solidFill>
              <a:cs typeface="B Nazanin" panose="00000400000000000000" pitchFamily="2" charset="-78"/>
            </a:endParaRPr>
          </a:p>
        </p:txBody>
      </p:sp>
      <p:sp>
        <p:nvSpPr>
          <p:cNvPr id="66" name="TextBox 65">
            <a:extLst>
              <a:ext uri="{FF2B5EF4-FFF2-40B4-BE49-F238E27FC236}">
                <a16:creationId xmlns:a16="http://schemas.microsoft.com/office/drawing/2014/main" id="{DA000F32-4758-4311-8228-AB53CC5EF7F8}"/>
              </a:ext>
            </a:extLst>
          </p:cNvPr>
          <p:cNvSpPr txBox="1"/>
          <p:nvPr/>
        </p:nvSpPr>
        <p:spPr>
          <a:xfrm>
            <a:off x="5070079" y="5890494"/>
            <a:ext cx="800328" cy="738664"/>
          </a:xfrm>
          <a:prstGeom prst="rect">
            <a:avLst/>
          </a:prstGeom>
          <a:noFill/>
        </p:spPr>
        <p:txBody>
          <a:bodyPr wrap="square" rtlCol="1">
            <a:spAutoFit/>
          </a:bodyPr>
          <a:lstStyle/>
          <a:p>
            <a:pPr algn="ctr"/>
            <a:r>
              <a:rPr lang="fa-IR" sz="1400" dirty="0">
                <a:solidFill>
                  <a:srgbClr val="212121"/>
                </a:solidFill>
                <a:cs typeface="B Nazanin" panose="00000400000000000000" pitchFamily="2" charset="-78"/>
              </a:rPr>
              <a:t>نتیجه‌گیری و پیشنهادات</a:t>
            </a:r>
          </a:p>
        </p:txBody>
      </p:sp>
      <p:sp>
        <p:nvSpPr>
          <p:cNvPr id="67" name="TextBox 66">
            <a:extLst>
              <a:ext uri="{FF2B5EF4-FFF2-40B4-BE49-F238E27FC236}">
                <a16:creationId xmlns:a16="http://schemas.microsoft.com/office/drawing/2014/main" id="{88CFD4E5-6853-4747-A4B3-8C54D418F259}"/>
              </a:ext>
            </a:extLst>
          </p:cNvPr>
          <p:cNvSpPr txBox="1"/>
          <p:nvPr/>
        </p:nvSpPr>
        <p:spPr>
          <a:xfrm>
            <a:off x="8487205" y="5907563"/>
            <a:ext cx="797754" cy="738664"/>
          </a:xfrm>
          <a:prstGeom prst="rect">
            <a:avLst/>
          </a:prstGeom>
          <a:noFill/>
        </p:spPr>
        <p:txBody>
          <a:bodyPr wrap="square" rtlCol="1">
            <a:spAutoFit/>
          </a:bodyPr>
          <a:lstStyle/>
          <a:p>
            <a:pPr algn="ctr" rtl="1"/>
            <a:r>
              <a:rPr lang="fa-IR" sz="1400" dirty="0">
                <a:solidFill>
                  <a:srgbClr val="212121"/>
                </a:solidFill>
                <a:cs typeface="B Nazanin" panose="00000400000000000000" pitchFamily="2" charset="-78"/>
              </a:rPr>
              <a:t>ابزارها و مجموعه داده</a:t>
            </a:r>
          </a:p>
        </p:txBody>
      </p:sp>
      <p:sp>
        <p:nvSpPr>
          <p:cNvPr id="68" name="Flowchart: Connector 67">
            <a:extLst>
              <a:ext uri="{FF2B5EF4-FFF2-40B4-BE49-F238E27FC236}">
                <a16:creationId xmlns:a16="http://schemas.microsoft.com/office/drawing/2014/main" id="{1BE7DF81-8BEF-40ED-91EE-CF6ABFE57A1E}"/>
              </a:ext>
            </a:extLst>
          </p:cNvPr>
          <p:cNvSpPr/>
          <p:nvPr/>
        </p:nvSpPr>
        <p:spPr>
          <a:xfrm>
            <a:off x="4516063" y="6134406"/>
            <a:ext cx="269946" cy="284979"/>
          </a:xfrm>
          <a:prstGeom prst="flowChartConnector">
            <a:avLst/>
          </a:prstGeom>
          <a:solidFill>
            <a:srgbClr val="828F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cs typeface="B Nazanin" panose="00000400000000000000" pitchFamily="2" charset="-78"/>
            </a:endParaRPr>
          </a:p>
        </p:txBody>
      </p:sp>
      <p:sp>
        <p:nvSpPr>
          <p:cNvPr id="73" name="Flowchart: Connector 72">
            <a:extLst>
              <a:ext uri="{FF2B5EF4-FFF2-40B4-BE49-F238E27FC236}">
                <a16:creationId xmlns:a16="http://schemas.microsoft.com/office/drawing/2014/main" id="{EF01D7B4-0077-4876-BFF0-76A67825848E}"/>
              </a:ext>
            </a:extLst>
          </p:cNvPr>
          <p:cNvSpPr/>
          <p:nvPr/>
        </p:nvSpPr>
        <p:spPr>
          <a:xfrm>
            <a:off x="11762949" y="6126807"/>
            <a:ext cx="269946" cy="284979"/>
          </a:xfrm>
          <a:prstGeom prst="flowChartConnector">
            <a:avLst/>
          </a:prstGeom>
          <a:solidFill>
            <a:srgbClr val="828F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cs typeface="B Nazanin" panose="00000400000000000000" pitchFamily="2" charset="-78"/>
            </a:endParaRPr>
          </a:p>
        </p:txBody>
      </p:sp>
      <p:cxnSp>
        <p:nvCxnSpPr>
          <p:cNvPr id="74" name="Straight Connector 73">
            <a:extLst>
              <a:ext uri="{FF2B5EF4-FFF2-40B4-BE49-F238E27FC236}">
                <a16:creationId xmlns:a16="http://schemas.microsoft.com/office/drawing/2014/main" id="{81DA0DC9-B8FE-4D3A-9BB0-BA4823B03343}"/>
              </a:ext>
            </a:extLst>
          </p:cNvPr>
          <p:cNvCxnSpPr>
            <a:stCxn id="68" idx="6"/>
            <a:endCxn id="73" idx="2"/>
          </p:cNvCxnSpPr>
          <p:nvPr/>
        </p:nvCxnSpPr>
        <p:spPr>
          <a:xfrm flipV="1">
            <a:off x="4786009" y="6269297"/>
            <a:ext cx="6976940" cy="7599"/>
          </a:xfrm>
          <a:prstGeom prst="line">
            <a:avLst/>
          </a:prstGeom>
          <a:ln w="57150">
            <a:solidFill>
              <a:srgbClr val="828FA6"/>
            </a:solidFill>
          </a:ln>
        </p:spPr>
        <p:style>
          <a:lnRef idx="1">
            <a:schemeClr val="accent1"/>
          </a:lnRef>
          <a:fillRef idx="0">
            <a:schemeClr val="accent1"/>
          </a:fillRef>
          <a:effectRef idx="0">
            <a:schemeClr val="accent1"/>
          </a:effectRef>
          <a:fontRef idx="minor">
            <a:schemeClr val="tx1"/>
          </a:fontRef>
        </p:style>
      </p:cxnSp>
      <p:sp>
        <p:nvSpPr>
          <p:cNvPr id="75" name="Flowchart: Connector 74">
            <a:extLst>
              <a:ext uri="{FF2B5EF4-FFF2-40B4-BE49-F238E27FC236}">
                <a16:creationId xmlns:a16="http://schemas.microsoft.com/office/drawing/2014/main" id="{89BDBB10-E3C2-42A5-83F6-0C3AE2166FAF}"/>
              </a:ext>
            </a:extLst>
          </p:cNvPr>
          <p:cNvSpPr/>
          <p:nvPr/>
        </p:nvSpPr>
        <p:spPr>
          <a:xfrm>
            <a:off x="10673994" y="5801852"/>
            <a:ext cx="993916" cy="934890"/>
          </a:xfrm>
          <a:prstGeom prst="flowChartConnector">
            <a:avLst/>
          </a:prstGeom>
          <a:solidFill>
            <a:srgbClr val="FFFFFF"/>
          </a:solidFill>
          <a:ln w="28575">
            <a:solidFill>
              <a:srgbClr val="E8C2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a-IR" sz="1400" dirty="0">
                <a:solidFill>
                  <a:srgbClr val="212121"/>
                </a:solidFill>
                <a:cs typeface="B Nazanin" panose="00000400000000000000" pitchFamily="2" charset="-78"/>
              </a:rPr>
              <a:t>مقدمه</a:t>
            </a:r>
            <a:endParaRPr lang="en-US" sz="1400" dirty="0">
              <a:solidFill>
                <a:srgbClr val="212121"/>
              </a:solidFill>
              <a:cs typeface="B Nazanin" panose="00000400000000000000" pitchFamily="2" charset="-78"/>
            </a:endParaRPr>
          </a:p>
        </p:txBody>
      </p:sp>
      <p:sp>
        <p:nvSpPr>
          <p:cNvPr id="76" name="Flowchart: Connector 75">
            <a:extLst>
              <a:ext uri="{FF2B5EF4-FFF2-40B4-BE49-F238E27FC236}">
                <a16:creationId xmlns:a16="http://schemas.microsoft.com/office/drawing/2014/main" id="{C235E524-E416-4416-9D2C-18D18BBFC4E4}"/>
              </a:ext>
            </a:extLst>
          </p:cNvPr>
          <p:cNvSpPr/>
          <p:nvPr/>
        </p:nvSpPr>
        <p:spPr>
          <a:xfrm>
            <a:off x="9546898" y="5809451"/>
            <a:ext cx="993916" cy="934890"/>
          </a:xfrm>
          <a:prstGeom prst="flowChartConnector">
            <a:avLst/>
          </a:prstGeom>
          <a:solidFill>
            <a:srgbClr val="FFFFFF"/>
          </a:solidFill>
          <a:ln w="28575">
            <a:solidFill>
              <a:srgbClr val="E8C2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212121"/>
              </a:solidFill>
              <a:cs typeface="B Nazanin" panose="00000400000000000000" pitchFamily="2" charset="-78"/>
            </a:endParaRPr>
          </a:p>
        </p:txBody>
      </p:sp>
      <p:sp>
        <p:nvSpPr>
          <p:cNvPr id="77" name="Flowchart: Connector 76">
            <a:extLst>
              <a:ext uri="{FF2B5EF4-FFF2-40B4-BE49-F238E27FC236}">
                <a16:creationId xmlns:a16="http://schemas.microsoft.com/office/drawing/2014/main" id="{66E91D58-6B72-479D-A8D7-33FDD1CB2EB8}"/>
              </a:ext>
            </a:extLst>
          </p:cNvPr>
          <p:cNvSpPr/>
          <p:nvPr/>
        </p:nvSpPr>
        <p:spPr>
          <a:xfrm>
            <a:off x="8400556" y="5801851"/>
            <a:ext cx="993916" cy="934890"/>
          </a:xfrm>
          <a:prstGeom prst="flowChartConnector">
            <a:avLst/>
          </a:prstGeom>
          <a:solidFill>
            <a:schemeClr val="bg1"/>
          </a:solidFill>
          <a:ln w="28575">
            <a:solidFill>
              <a:srgbClr val="E8C2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a-IR" sz="1200" dirty="0">
              <a:solidFill>
                <a:srgbClr val="212121"/>
              </a:solidFill>
              <a:cs typeface="B Nazanin" panose="00000400000000000000" pitchFamily="2" charset="-78"/>
            </a:endParaRPr>
          </a:p>
        </p:txBody>
      </p:sp>
      <p:sp>
        <p:nvSpPr>
          <p:cNvPr id="80" name="Flowchart: Connector 79">
            <a:extLst>
              <a:ext uri="{FF2B5EF4-FFF2-40B4-BE49-F238E27FC236}">
                <a16:creationId xmlns:a16="http://schemas.microsoft.com/office/drawing/2014/main" id="{EF45EB47-FC65-499A-9959-03B97D1D154D}"/>
              </a:ext>
            </a:extLst>
          </p:cNvPr>
          <p:cNvSpPr/>
          <p:nvPr/>
        </p:nvSpPr>
        <p:spPr>
          <a:xfrm>
            <a:off x="7248278" y="5801851"/>
            <a:ext cx="993916" cy="934890"/>
          </a:xfrm>
          <a:prstGeom prst="flowChartConnector">
            <a:avLst/>
          </a:prstGeom>
          <a:solidFill>
            <a:srgbClr val="E8C2CA"/>
          </a:solidFill>
          <a:ln w="28575">
            <a:solidFill>
              <a:srgbClr val="E8C2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endParaRPr lang="en-US" sz="1400" dirty="0">
              <a:solidFill>
                <a:srgbClr val="212121"/>
              </a:solidFill>
              <a:cs typeface="B Nazanin" panose="00000400000000000000" pitchFamily="2" charset="-78"/>
            </a:endParaRPr>
          </a:p>
        </p:txBody>
      </p:sp>
      <p:sp>
        <p:nvSpPr>
          <p:cNvPr id="81" name="Flowchart: Connector 80">
            <a:extLst>
              <a:ext uri="{FF2B5EF4-FFF2-40B4-BE49-F238E27FC236}">
                <a16:creationId xmlns:a16="http://schemas.microsoft.com/office/drawing/2014/main" id="{8BA8EA07-BBA4-4C3D-953D-01BDAC319E5C}"/>
              </a:ext>
            </a:extLst>
          </p:cNvPr>
          <p:cNvSpPr/>
          <p:nvPr/>
        </p:nvSpPr>
        <p:spPr>
          <a:xfrm>
            <a:off x="6096000" y="5812314"/>
            <a:ext cx="993916" cy="934890"/>
          </a:xfrm>
          <a:prstGeom prst="flowChartConnector">
            <a:avLst/>
          </a:prstGeom>
          <a:solidFill>
            <a:srgbClr val="FFFFFF"/>
          </a:solidFill>
          <a:ln w="28575">
            <a:solidFill>
              <a:srgbClr val="E8C2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212121"/>
              </a:solidFill>
              <a:cs typeface="B Nazanin" panose="00000400000000000000" pitchFamily="2" charset="-78"/>
            </a:endParaRPr>
          </a:p>
        </p:txBody>
      </p:sp>
      <p:sp>
        <p:nvSpPr>
          <p:cNvPr id="82" name="Flowchart: Connector 81">
            <a:extLst>
              <a:ext uri="{FF2B5EF4-FFF2-40B4-BE49-F238E27FC236}">
                <a16:creationId xmlns:a16="http://schemas.microsoft.com/office/drawing/2014/main" id="{028B650D-39D4-4012-90CF-F57BE01B9139}"/>
              </a:ext>
            </a:extLst>
          </p:cNvPr>
          <p:cNvSpPr/>
          <p:nvPr/>
        </p:nvSpPr>
        <p:spPr>
          <a:xfrm>
            <a:off x="4959281" y="5813679"/>
            <a:ext cx="993916" cy="934890"/>
          </a:xfrm>
          <a:prstGeom prst="flowChartConnector">
            <a:avLst/>
          </a:prstGeom>
          <a:solidFill>
            <a:srgbClr val="FFFFFF"/>
          </a:solidFill>
          <a:ln w="28575">
            <a:solidFill>
              <a:srgbClr val="E8C2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a-IR" sz="1400" dirty="0">
              <a:solidFill>
                <a:srgbClr val="212121"/>
              </a:solidFill>
              <a:cs typeface="B Nazanin" panose="00000400000000000000" pitchFamily="2" charset="-78"/>
            </a:endParaRPr>
          </a:p>
        </p:txBody>
      </p:sp>
      <p:sp>
        <p:nvSpPr>
          <p:cNvPr id="83" name="TextBox 82">
            <a:extLst>
              <a:ext uri="{FF2B5EF4-FFF2-40B4-BE49-F238E27FC236}">
                <a16:creationId xmlns:a16="http://schemas.microsoft.com/office/drawing/2014/main" id="{EF8D852E-E646-432A-AE46-77A59F13409E}"/>
              </a:ext>
            </a:extLst>
          </p:cNvPr>
          <p:cNvSpPr txBox="1"/>
          <p:nvPr/>
        </p:nvSpPr>
        <p:spPr>
          <a:xfrm>
            <a:off x="9610493" y="6007686"/>
            <a:ext cx="857314" cy="523220"/>
          </a:xfrm>
          <a:prstGeom prst="rect">
            <a:avLst/>
          </a:prstGeom>
          <a:noFill/>
        </p:spPr>
        <p:txBody>
          <a:bodyPr wrap="square" rtlCol="1">
            <a:spAutoFit/>
          </a:bodyPr>
          <a:lstStyle/>
          <a:p>
            <a:pPr algn="ctr" rtl="1"/>
            <a:r>
              <a:rPr lang="fa-IR" sz="1400" dirty="0">
                <a:solidFill>
                  <a:srgbClr val="212121"/>
                </a:solidFill>
                <a:cs typeface="B Nazanin" panose="00000400000000000000" pitchFamily="2" charset="-78"/>
              </a:rPr>
              <a:t>روش‌ها و الگوریتم‌ها</a:t>
            </a:r>
            <a:endParaRPr lang="en-US" sz="1400" dirty="0">
              <a:solidFill>
                <a:srgbClr val="212121"/>
              </a:solidFill>
              <a:cs typeface="B Nazanin" panose="00000400000000000000" pitchFamily="2" charset="-78"/>
            </a:endParaRPr>
          </a:p>
        </p:txBody>
      </p:sp>
      <p:sp>
        <p:nvSpPr>
          <p:cNvPr id="84" name="TextBox 83">
            <a:extLst>
              <a:ext uri="{FF2B5EF4-FFF2-40B4-BE49-F238E27FC236}">
                <a16:creationId xmlns:a16="http://schemas.microsoft.com/office/drawing/2014/main" id="{CDA587ED-1829-4125-8792-6DDB4D7E861A}"/>
              </a:ext>
            </a:extLst>
          </p:cNvPr>
          <p:cNvSpPr txBox="1"/>
          <p:nvPr/>
        </p:nvSpPr>
        <p:spPr>
          <a:xfrm>
            <a:off x="7359747" y="5998216"/>
            <a:ext cx="768157" cy="523220"/>
          </a:xfrm>
          <a:prstGeom prst="rect">
            <a:avLst/>
          </a:prstGeom>
          <a:noFill/>
        </p:spPr>
        <p:txBody>
          <a:bodyPr wrap="square" rtlCol="1">
            <a:spAutoFit/>
          </a:bodyPr>
          <a:lstStyle/>
          <a:p>
            <a:pPr algn="ctr" rtl="1"/>
            <a:r>
              <a:rPr lang="fa-IR" sz="1400" dirty="0">
                <a:solidFill>
                  <a:srgbClr val="212121"/>
                </a:solidFill>
                <a:cs typeface="B Nazanin" panose="00000400000000000000" pitchFamily="2" charset="-78"/>
              </a:rPr>
              <a:t>مدل شبکه عصبی</a:t>
            </a:r>
            <a:endParaRPr lang="en-US" sz="1400" dirty="0">
              <a:solidFill>
                <a:srgbClr val="212121"/>
              </a:solidFill>
              <a:cs typeface="B Nazanin" panose="00000400000000000000" pitchFamily="2" charset="-78"/>
            </a:endParaRPr>
          </a:p>
        </p:txBody>
      </p:sp>
      <p:sp>
        <p:nvSpPr>
          <p:cNvPr id="85" name="TextBox 84">
            <a:extLst>
              <a:ext uri="{FF2B5EF4-FFF2-40B4-BE49-F238E27FC236}">
                <a16:creationId xmlns:a16="http://schemas.microsoft.com/office/drawing/2014/main" id="{7A86BB72-9726-410A-AFAC-F1D79410F866}"/>
              </a:ext>
            </a:extLst>
          </p:cNvPr>
          <p:cNvSpPr txBox="1"/>
          <p:nvPr/>
        </p:nvSpPr>
        <p:spPr>
          <a:xfrm>
            <a:off x="6081090" y="5895160"/>
            <a:ext cx="1052410" cy="738664"/>
          </a:xfrm>
          <a:prstGeom prst="rect">
            <a:avLst/>
          </a:prstGeom>
          <a:noFill/>
        </p:spPr>
        <p:txBody>
          <a:bodyPr wrap="square" rtlCol="1">
            <a:spAutoFit/>
          </a:bodyPr>
          <a:lstStyle/>
          <a:p>
            <a:pPr algn="ctr" rtl="1"/>
            <a:r>
              <a:rPr lang="fa-IR" sz="1400" dirty="0">
                <a:solidFill>
                  <a:srgbClr val="212121"/>
                </a:solidFill>
                <a:cs typeface="B Nazanin" panose="00000400000000000000" pitchFamily="2" charset="-78"/>
              </a:rPr>
              <a:t>سیستم تشخیص خواب‌آلودگی</a:t>
            </a:r>
            <a:endParaRPr lang="en-US" sz="1400" dirty="0">
              <a:solidFill>
                <a:srgbClr val="212121"/>
              </a:solidFill>
              <a:cs typeface="B Nazanin" panose="00000400000000000000" pitchFamily="2" charset="-78"/>
            </a:endParaRPr>
          </a:p>
        </p:txBody>
      </p:sp>
      <p:sp>
        <p:nvSpPr>
          <p:cNvPr id="86" name="TextBox 85">
            <a:extLst>
              <a:ext uri="{FF2B5EF4-FFF2-40B4-BE49-F238E27FC236}">
                <a16:creationId xmlns:a16="http://schemas.microsoft.com/office/drawing/2014/main" id="{F13A61F5-14A1-4CF9-94AF-45BD9A40C4B7}"/>
              </a:ext>
            </a:extLst>
          </p:cNvPr>
          <p:cNvSpPr txBox="1"/>
          <p:nvPr/>
        </p:nvSpPr>
        <p:spPr>
          <a:xfrm>
            <a:off x="5070079" y="5890494"/>
            <a:ext cx="800328" cy="738664"/>
          </a:xfrm>
          <a:prstGeom prst="rect">
            <a:avLst/>
          </a:prstGeom>
          <a:noFill/>
        </p:spPr>
        <p:txBody>
          <a:bodyPr wrap="square" rtlCol="1">
            <a:spAutoFit/>
          </a:bodyPr>
          <a:lstStyle/>
          <a:p>
            <a:pPr algn="ctr"/>
            <a:r>
              <a:rPr lang="fa-IR" sz="1400" dirty="0">
                <a:solidFill>
                  <a:srgbClr val="212121"/>
                </a:solidFill>
                <a:cs typeface="B Nazanin" panose="00000400000000000000" pitchFamily="2" charset="-78"/>
              </a:rPr>
              <a:t>نتیجه‌گیری و پیشنهادات</a:t>
            </a:r>
          </a:p>
        </p:txBody>
      </p:sp>
      <p:sp>
        <p:nvSpPr>
          <p:cNvPr id="87" name="TextBox 86">
            <a:extLst>
              <a:ext uri="{FF2B5EF4-FFF2-40B4-BE49-F238E27FC236}">
                <a16:creationId xmlns:a16="http://schemas.microsoft.com/office/drawing/2014/main" id="{E7771BE8-903F-4430-87DE-796C3A003164}"/>
              </a:ext>
            </a:extLst>
          </p:cNvPr>
          <p:cNvSpPr txBox="1"/>
          <p:nvPr/>
        </p:nvSpPr>
        <p:spPr>
          <a:xfrm>
            <a:off x="8384997" y="5983155"/>
            <a:ext cx="975315" cy="523220"/>
          </a:xfrm>
          <a:prstGeom prst="rect">
            <a:avLst/>
          </a:prstGeom>
          <a:noFill/>
        </p:spPr>
        <p:txBody>
          <a:bodyPr wrap="square" rtlCol="1">
            <a:spAutoFit/>
          </a:bodyPr>
          <a:lstStyle/>
          <a:p>
            <a:pPr algn="ctr" rtl="1"/>
            <a:r>
              <a:rPr lang="fa-IR" sz="1400" dirty="0">
                <a:solidFill>
                  <a:srgbClr val="212121"/>
                </a:solidFill>
                <a:cs typeface="B Nazanin" panose="00000400000000000000" pitchFamily="2" charset="-78"/>
              </a:rPr>
              <a:t>ابزارها و مجموعه داده</a:t>
            </a:r>
          </a:p>
        </p:txBody>
      </p:sp>
      <p:graphicFrame>
        <p:nvGraphicFramePr>
          <p:cNvPr id="2" name="Table 1">
            <a:extLst>
              <a:ext uri="{FF2B5EF4-FFF2-40B4-BE49-F238E27FC236}">
                <a16:creationId xmlns:a16="http://schemas.microsoft.com/office/drawing/2014/main" id="{F9A8EE42-7EBB-44FC-8935-CA3AEFF2CC7F}"/>
              </a:ext>
            </a:extLst>
          </p:cNvPr>
          <p:cNvGraphicFramePr>
            <a:graphicFrameLocks noGrp="1"/>
          </p:cNvGraphicFramePr>
          <p:nvPr>
            <p:extLst>
              <p:ext uri="{D42A27DB-BD31-4B8C-83A1-F6EECF244321}">
                <p14:modId xmlns:p14="http://schemas.microsoft.com/office/powerpoint/2010/main" val="3929109686"/>
              </p:ext>
            </p:extLst>
          </p:nvPr>
        </p:nvGraphicFramePr>
        <p:xfrm>
          <a:off x="1942001" y="2821076"/>
          <a:ext cx="8598813" cy="1801794"/>
        </p:xfrm>
        <a:graphic>
          <a:graphicData uri="http://schemas.openxmlformats.org/drawingml/2006/table">
            <a:tbl>
              <a:tblPr rtl="1" firstRow="1" firstCol="1" bandRow="1">
                <a:tableStyleId>{5C22544A-7EE6-4342-B048-85BDC9FD1C3A}</a:tableStyleId>
              </a:tblPr>
              <a:tblGrid>
                <a:gridCol w="1465451">
                  <a:extLst>
                    <a:ext uri="{9D8B030D-6E8A-4147-A177-3AD203B41FA5}">
                      <a16:colId xmlns:a16="http://schemas.microsoft.com/office/drawing/2014/main" val="4099765050"/>
                    </a:ext>
                  </a:extLst>
                </a:gridCol>
                <a:gridCol w="1242702">
                  <a:extLst>
                    <a:ext uri="{9D8B030D-6E8A-4147-A177-3AD203B41FA5}">
                      <a16:colId xmlns:a16="http://schemas.microsoft.com/office/drawing/2014/main" val="1559648339"/>
                    </a:ext>
                  </a:extLst>
                </a:gridCol>
                <a:gridCol w="1399618">
                  <a:extLst>
                    <a:ext uri="{9D8B030D-6E8A-4147-A177-3AD203B41FA5}">
                      <a16:colId xmlns:a16="http://schemas.microsoft.com/office/drawing/2014/main" val="432136314"/>
                    </a:ext>
                  </a:extLst>
                </a:gridCol>
                <a:gridCol w="1607035">
                  <a:extLst>
                    <a:ext uri="{9D8B030D-6E8A-4147-A177-3AD203B41FA5}">
                      <a16:colId xmlns:a16="http://schemas.microsoft.com/office/drawing/2014/main" val="3862086281"/>
                    </a:ext>
                  </a:extLst>
                </a:gridCol>
                <a:gridCol w="2884007">
                  <a:extLst>
                    <a:ext uri="{9D8B030D-6E8A-4147-A177-3AD203B41FA5}">
                      <a16:colId xmlns:a16="http://schemas.microsoft.com/office/drawing/2014/main" val="1845253143"/>
                    </a:ext>
                  </a:extLst>
                </a:gridCol>
              </a:tblGrid>
              <a:tr h="447870">
                <a:tc>
                  <a:txBody>
                    <a:bodyPr/>
                    <a:lstStyle/>
                    <a:p>
                      <a:pPr marL="0" marR="0" algn="ctr" rtl="1">
                        <a:lnSpc>
                          <a:spcPct val="115000"/>
                        </a:lnSpc>
                        <a:spcBef>
                          <a:spcPts val="0"/>
                        </a:spcBef>
                        <a:spcAft>
                          <a:spcPts val="0"/>
                        </a:spcAft>
                      </a:pPr>
                      <a:r>
                        <a:rPr lang="fa-IR" sz="1800" dirty="0">
                          <a:solidFill>
                            <a:schemeClr val="tx1"/>
                          </a:solidFill>
                          <a:effectLst/>
                          <a:cs typeface="B Nazanin" panose="00000400000000000000" pitchFamily="2" charset="-78"/>
                        </a:rPr>
                        <a:t>امتیاز </a:t>
                      </a:r>
                      <a:r>
                        <a:rPr lang="en-US" sz="1600" b="0" dirty="0">
                          <a:solidFill>
                            <a:schemeClr val="tx1"/>
                          </a:solidFill>
                          <a:effectLst/>
                          <a:cs typeface="+mj-cs"/>
                        </a:rPr>
                        <a:t>F1</a:t>
                      </a:r>
                      <a:endParaRPr lang="en-US" sz="1800" b="0" dirty="0">
                        <a:solidFill>
                          <a:schemeClr val="tx1"/>
                        </a:solidFill>
                        <a:effectLst/>
                        <a:latin typeface="Calibri" panose="020F0502020204030204" pitchFamily="34" charset="0"/>
                        <a:ea typeface="Calibri" panose="020F0502020204030204" pitchFamily="34" charset="0"/>
                        <a:cs typeface="+mj-cs"/>
                      </a:endParaRPr>
                    </a:p>
                  </a:txBody>
                  <a:tcPr marL="68580" marR="68580" marT="0" marB="0">
                    <a:solidFill>
                      <a:srgbClr val="E8C2CA"/>
                    </a:solidFill>
                  </a:tcPr>
                </a:tc>
                <a:tc>
                  <a:txBody>
                    <a:bodyPr/>
                    <a:lstStyle/>
                    <a:p>
                      <a:pPr marL="0" marR="0" algn="ctr" rtl="1">
                        <a:lnSpc>
                          <a:spcPct val="115000"/>
                        </a:lnSpc>
                        <a:spcBef>
                          <a:spcPts val="0"/>
                        </a:spcBef>
                        <a:spcAft>
                          <a:spcPts val="0"/>
                        </a:spcAft>
                      </a:pPr>
                      <a:r>
                        <a:rPr lang="fa-IR" sz="1800">
                          <a:solidFill>
                            <a:schemeClr val="tx1"/>
                          </a:solidFill>
                          <a:effectLst/>
                          <a:cs typeface="B Nazanin" panose="00000400000000000000" pitchFamily="2" charset="-78"/>
                        </a:rPr>
                        <a:t>پوشش</a:t>
                      </a:r>
                      <a:endParaRPr lang="en-US" sz="1800">
                        <a:solidFill>
                          <a:schemeClr val="tx1"/>
                        </a:solidFill>
                        <a:effectLst/>
                        <a:latin typeface="Calibri" panose="020F0502020204030204" pitchFamily="34" charset="0"/>
                        <a:ea typeface="Calibri" panose="020F0502020204030204" pitchFamily="34" charset="0"/>
                        <a:cs typeface="B Nazanin" panose="00000400000000000000" pitchFamily="2" charset="-78"/>
                      </a:endParaRPr>
                    </a:p>
                  </a:txBody>
                  <a:tcPr marL="68580" marR="68580" marT="0" marB="0">
                    <a:solidFill>
                      <a:srgbClr val="E8C2CA"/>
                    </a:solidFill>
                  </a:tcPr>
                </a:tc>
                <a:tc>
                  <a:txBody>
                    <a:bodyPr/>
                    <a:lstStyle/>
                    <a:p>
                      <a:pPr marL="0" marR="0" algn="ctr" rtl="1">
                        <a:lnSpc>
                          <a:spcPct val="115000"/>
                        </a:lnSpc>
                        <a:spcBef>
                          <a:spcPts val="0"/>
                        </a:spcBef>
                        <a:spcAft>
                          <a:spcPts val="0"/>
                        </a:spcAft>
                      </a:pPr>
                      <a:r>
                        <a:rPr lang="fa-IR" sz="1800" dirty="0">
                          <a:solidFill>
                            <a:schemeClr val="tx1"/>
                          </a:solidFill>
                          <a:effectLst/>
                          <a:cs typeface="B Nazanin" panose="00000400000000000000" pitchFamily="2" charset="-78"/>
                        </a:rPr>
                        <a:t>صحت</a:t>
                      </a:r>
                      <a:endParaRPr lang="en-US" sz="1800" dirty="0">
                        <a:solidFill>
                          <a:schemeClr val="tx1"/>
                        </a:solidFill>
                        <a:effectLst/>
                        <a:latin typeface="Calibri" panose="020F0502020204030204" pitchFamily="34" charset="0"/>
                        <a:ea typeface="Calibri" panose="020F0502020204030204" pitchFamily="34" charset="0"/>
                        <a:cs typeface="B Nazanin" panose="00000400000000000000" pitchFamily="2" charset="-78"/>
                      </a:endParaRPr>
                    </a:p>
                  </a:txBody>
                  <a:tcPr marL="68580" marR="68580" marT="0" marB="0">
                    <a:solidFill>
                      <a:srgbClr val="E8C2CA"/>
                    </a:solidFill>
                  </a:tcPr>
                </a:tc>
                <a:tc>
                  <a:txBody>
                    <a:bodyPr/>
                    <a:lstStyle/>
                    <a:p>
                      <a:pPr marL="0" marR="0" algn="ctr" rtl="1">
                        <a:lnSpc>
                          <a:spcPct val="115000"/>
                        </a:lnSpc>
                        <a:spcBef>
                          <a:spcPts val="0"/>
                        </a:spcBef>
                        <a:spcAft>
                          <a:spcPts val="0"/>
                        </a:spcAft>
                      </a:pPr>
                      <a:r>
                        <a:rPr lang="fa-IR" sz="1800" dirty="0">
                          <a:solidFill>
                            <a:schemeClr val="tx1"/>
                          </a:solidFill>
                          <a:effectLst/>
                          <a:cs typeface="B Nazanin" panose="00000400000000000000" pitchFamily="2" charset="-78"/>
                        </a:rPr>
                        <a:t>دقت</a:t>
                      </a:r>
                      <a:endParaRPr lang="en-US" sz="1800" dirty="0">
                        <a:solidFill>
                          <a:schemeClr val="tx1"/>
                        </a:solidFill>
                        <a:effectLst/>
                        <a:latin typeface="Calibri" panose="020F0502020204030204" pitchFamily="34" charset="0"/>
                        <a:ea typeface="Calibri" panose="020F0502020204030204" pitchFamily="34" charset="0"/>
                        <a:cs typeface="B Nazanin" panose="00000400000000000000" pitchFamily="2" charset="-78"/>
                      </a:endParaRPr>
                    </a:p>
                  </a:txBody>
                  <a:tcPr marL="68580" marR="68580" marT="0" marB="0">
                    <a:solidFill>
                      <a:srgbClr val="E8C2CA"/>
                    </a:solidFill>
                  </a:tcPr>
                </a:tc>
                <a:tc>
                  <a:txBody>
                    <a:bodyPr/>
                    <a:lstStyle/>
                    <a:p>
                      <a:pPr marL="0" marR="0" algn="ctr" rtl="1">
                        <a:lnSpc>
                          <a:spcPct val="115000"/>
                        </a:lnSpc>
                        <a:spcBef>
                          <a:spcPts val="0"/>
                        </a:spcBef>
                        <a:spcAft>
                          <a:spcPts val="0"/>
                        </a:spcAft>
                      </a:pPr>
                      <a:r>
                        <a:rPr lang="fa-IR" sz="1800" dirty="0">
                          <a:solidFill>
                            <a:schemeClr val="tx1"/>
                          </a:solidFill>
                          <a:effectLst/>
                          <a:cs typeface="B Nazanin" panose="00000400000000000000" pitchFamily="2" charset="-78"/>
                        </a:rPr>
                        <a:t>مدل شبکه عصبی پیچشی</a:t>
                      </a:r>
                      <a:endParaRPr lang="en-US" sz="1800" dirty="0">
                        <a:solidFill>
                          <a:schemeClr val="tx1"/>
                        </a:solidFill>
                        <a:effectLst/>
                        <a:latin typeface="Calibri" panose="020F0502020204030204" pitchFamily="34" charset="0"/>
                        <a:ea typeface="Calibri" panose="020F0502020204030204" pitchFamily="34" charset="0"/>
                        <a:cs typeface="B Nazanin" panose="00000400000000000000" pitchFamily="2" charset="-78"/>
                      </a:endParaRPr>
                    </a:p>
                  </a:txBody>
                  <a:tcPr marL="68580" marR="68580" marT="0" marB="0">
                    <a:solidFill>
                      <a:srgbClr val="E8C2CA"/>
                    </a:solidFill>
                  </a:tcPr>
                </a:tc>
                <a:extLst>
                  <a:ext uri="{0D108BD9-81ED-4DB2-BD59-A6C34878D82A}">
                    <a16:rowId xmlns:a16="http://schemas.microsoft.com/office/drawing/2014/main" val="3476905719"/>
                  </a:ext>
                </a:extLst>
              </a:tr>
              <a:tr h="451308">
                <a:tc>
                  <a:txBody>
                    <a:bodyPr/>
                    <a:lstStyle/>
                    <a:p>
                      <a:pPr marL="0" marR="0" algn="ctr" rtl="1">
                        <a:lnSpc>
                          <a:spcPct val="115000"/>
                        </a:lnSpc>
                        <a:spcBef>
                          <a:spcPts val="0"/>
                        </a:spcBef>
                        <a:spcAft>
                          <a:spcPts val="0"/>
                        </a:spcAft>
                      </a:pPr>
                      <a:r>
                        <a:rPr lang="fa-IR" sz="1800" b="0" dirty="0">
                          <a:solidFill>
                            <a:schemeClr val="tx1"/>
                          </a:solidFill>
                          <a:effectLst/>
                          <a:cs typeface="B Nazanin" panose="00000400000000000000" pitchFamily="2" charset="-78"/>
                        </a:rPr>
                        <a:t>96/287</a:t>
                      </a:r>
                      <a:endParaRPr lang="en-US" sz="1800" b="0" dirty="0">
                        <a:solidFill>
                          <a:schemeClr val="tx1"/>
                        </a:solidFill>
                        <a:effectLst/>
                        <a:latin typeface="Calibri" panose="020F0502020204030204" pitchFamily="34" charset="0"/>
                        <a:ea typeface="Calibri" panose="020F0502020204030204" pitchFamily="34" charset="0"/>
                        <a:cs typeface="B Nazanin" panose="00000400000000000000" pitchFamily="2" charset="-78"/>
                      </a:endParaRPr>
                    </a:p>
                  </a:txBody>
                  <a:tcPr marL="68580" marR="68580" marT="0" marB="0">
                    <a:solidFill>
                      <a:srgbClr val="FFE8D6"/>
                    </a:solidFill>
                  </a:tcPr>
                </a:tc>
                <a:tc>
                  <a:txBody>
                    <a:bodyPr/>
                    <a:lstStyle/>
                    <a:p>
                      <a:pPr marL="0" marR="0" algn="ctr" rtl="1">
                        <a:lnSpc>
                          <a:spcPct val="115000"/>
                        </a:lnSpc>
                        <a:spcBef>
                          <a:spcPts val="0"/>
                        </a:spcBef>
                        <a:spcAft>
                          <a:spcPts val="0"/>
                        </a:spcAft>
                      </a:pPr>
                      <a:r>
                        <a:rPr lang="fa-IR" sz="1800" b="0" dirty="0">
                          <a:solidFill>
                            <a:schemeClr val="tx1"/>
                          </a:solidFill>
                          <a:effectLst/>
                          <a:cs typeface="B Nazanin" panose="00000400000000000000" pitchFamily="2" charset="-78"/>
                        </a:rPr>
                        <a:t>94</a:t>
                      </a:r>
                      <a:endParaRPr lang="en-US" sz="1800" b="0" dirty="0">
                        <a:solidFill>
                          <a:schemeClr val="tx1"/>
                        </a:solidFill>
                        <a:effectLst/>
                        <a:latin typeface="Calibri" panose="020F0502020204030204" pitchFamily="34" charset="0"/>
                        <a:ea typeface="Calibri" panose="020F0502020204030204" pitchFamily="34" charset="0"/>
                        <a:cs typeface="B Nazanin" panose="00000400000000000000" pitchFamily="2" charset="-78"/>
                      </a:endParaRPr>
                    </a:p>
                  </a:txBody>
                  <a:tcPr marL="68580" marR="68580" marT="0" marB="0">
                    <a:solidFill>
                      <a:srgbClr val="FFE8D6"/>
                    </a:solidFill>
                  </a:tcPr>
                </a:tc>
                <a:tc>
                  <a:txBody>
                    <a:bodyPr/>
                    <a:lstStyle/>
                    <a:p>
                      <a:pPr marL="0" marR="0" algn="ctr" rtl="0">
                        <a:lnSpc>
                          <a:spcPct val="115000"/>
                        </a:lnSpc>
                        <a:spcBef>
                          <a:spcPts val="0"/>
                        </a:spcBef>
                        <a:spcAft>
                          <a:spcPts val="0"/>
                        </a:spcAft>
                      </a:pPr>
                      <a:r>
                        <a:rPr lang="fa-IR" sz="1800" b="0" dirty="0">
                          <a:solidFill>
                            <a:schemeClr val="tx1"/>
                          </a:solidFill>
                          <a:effectLst/>
                          <a:cs typeface="B Nazanin" panose="00000400000000000000" pitchFamily="2" charset="-78"/>
                        </a:rPr>
                        <a:t>96/688</a:t>
                      </a:r>
                      <a:endParaRPr lang="en-US" sz="1800" b="0" dirty="0">
                        <a:solidFill>
                          <a:schemeClr val="tx1"/>
                        </a:solidFill>
                        <a:effectLst/>
                        <a:latin typeface="Calibri" panose="020F0502020204030204" pitchFamily="34" charset="0"/>
                        <a:ea typeface="Calibri" panose="020F0502020204030204" pitchFamily="34" charset="0"/>
                        <a:cs typeface="B Nazanin" panose="00000400000000000000" pitchFamily="2" charset="-78"/>
                      </a:endParaRPr>
                    </a:p>
                  </a:txBody>
                  <a:tcPr marL="68580" marR="68580" marT="0" marB="0">
                    <a:solidFill>
                      <a:srgbClr val="FFE8D6"/>
                    </a:solidFill>
                  </a:tcPr>
                </a:tc>
                <a:tc>
                  <a:txBody>
                    <a:bodyPr/>
                    <a:lstStyle/>
                    <a:p>
                      <a:pPr marL="0" marR="0" algn="ctr" rtl="0">
                        <a:lnSpc>
                          <a:spcPct val="115000"/>
                        </a:lnSpc>
                        <a:spcBef>
                          <a:spcPts val="0"/>
                        </a:spcBef>
                        <a:spcAft>
                          <a:spcPts val="0"/>
                        </a:spcAft>
                      </a:pPr>
                      <a:r>
                        <a:rPr lang="fa-IR" sz="1800" b="0" dirty="0">
                          <a:solidFill>
                            <a:schemeClr val="tx1"/>
                          </a:solidFill>
                          <a:effectLst/>
                          <a:cs typeface="B Nazanin" panose="00000400000000000000" pitchFamily="2" charset="-78"/>
                        </a:rPr>
                        <a:t>96/520</a:t>
                      </a:r>
                      <a:endParaRPr lang="en-US" sz="1800" b="0" dirty="0">
                        <a:solidFill>
                          <a:schemeClr val="tx1"/>
                        </a:solidFill>
                        <a:effectLst/>
                        <a:latin typeface="Calibri" panose="020F0502020204030204" pitchFamily="34" charset="0"/>
                        <a:ea typeface="Calibri" panose="020F0502020204030204" pitchFamily="34" charset="0"/>
                        <a:cs typeface="B Nazanin" panose="00000400000000000000" pitchFamily="2" charset="-78"/>
                      </a:endParaRPr>
                    </a:p>
                  </a:txBody>
                  <a:tcPr marL="68580" marR="68580" marT="0" marB="0">
                    <a:solidFill>
                      <a:srgbClr val="FFE8D6"/>
                    </a:solidFill>
                  </a:tcPr>
                </a:tc>
                <a:tc>
                  <a:txBody>
                    <a:bodyPr/>
                    <a:lstStyle/>
                    <a:p>
                      <a:pPr marL="0" marR="0" algn="ctr" rtl="1">
                        <a:lnSpc>
                          <a:spcPct val="115000"/>
                        </a:lnSpc>
                        <a:spcBef>
                          <a:spcPts val="0"/>
                        </a:spcBef>
                        <a:spcAft>
                          <a:spcPts val="0"/>
                        </a:spcAft>
                      </a:pPr>
                      <a:r>
                        <a:rPr lang="fa-IR" sz="1800" dirty="0">
                          <a:effectLst/>
                          <a:cs typeface="B Nazanin" panose="00000400000000000000" pitchFamily="2" charset="-78"/>
                        </a:rPr>
                        <a:t>مدل تمام طراحی‌شده</a:t>
                      </a:r>
                      <a:endParaRPr lang="en-US" sz="1800" dirty="0">
                        <a:effectLst/>
                        <a:latin typeface="Calibri" panose="020F0502020204030204" pitchFamily="34" charset="0"/>
                        <a:ea typeface="Calibri" panose="020F0502020204030204" pitchFamily="34" charset="0"/>
                        <a:cs typeface="B Nazanin" panose="00000400000000000000" pitchFamily="2" charset="-78"/>
                      </a:endParaRPr>
                    </a:p>
                  </a:txBody>
                  <a:tcPr marL="68580" marR="68580" marT="0" marB="0">
                    <a:solidFill>
                      <a:srgbClr val="E8C2CA"/>
                    </a:solidFill>
                  </a:tcPr>
                </a:tc>
                <a:extLst>
                  <a:ext uri="{0D108BD9-81ED-4DB2-BD59-A6C34878D82A}">
                    <a16:rowId xmlns:a16="http://schemas.microsoft.com/office/drawing/2014/main" val="1421059550"/>
                  </a:ext>
                </a:extLst>
              </a:tr>
              <a:tr h="451308">
                <a:tc>
                  <a:txBody>
                    <a:bodyPr/>
                    <a:lstStyle/>
                    <a:p>
                      <a:pPr marL="0" marR="0" algn="ctr" rtl="0">
                        <a:lnSpc>
                          <a:spcPct val="115000"/>
                        </a:lnSpc>
                        <a:spcBef>
                          <a:spcPts val="0"/>
                        </a:spcBef>
                        <a:spcAft>
                          <a:spcPts val="0"/>
                        </a:spcAft>
                      </a:pPr>
                      <a:r>
                        <a:rPr lang="fa-IR" sz="1800" b="0" dirty="0">
                          <a:solidFill>
                            <a:schemeClr val="tx1"/>
                          </a:solidFill>
                          <a:effectLst/>
                          <a:cs typeface="B Nazanin" panose="00000400000000000000" pitchFamily="2" charset="-78"/>
                        </a:rPr>
                        <a:t>95</a:t>
                      </a:r>
                      <a:r>
                        <a:rPr lang="fa-IR" sz="1600" b="0" dirty="0">
                          <a:solidFill>
                            <a:schemeClr val="tx1"/>
                          </a:solidFill>
                          <a:effectLst/>
                          <a:cs typeface="B Nazanin" panose="00000400000000000000" pitchFamily="2" charset="-78"/>
                        </a:rPr>
                        <a:t>/</a:t>
                      </a:r>
                      <a:r>
                        <a:rPr lang="fa-IR" sz="1800" b="0" dirty="0">
                          <a:solidFill>
                            <a:schemeClr val="tx1"/>
                          </a:solidFill>
                          <a:effectLst/>
                          <a:cs typeface="B Nazanin" panose="00000400000000000000" pitchFamily="2" charset="-78"/>
                        </a:rPr>
                        <a:t>885</a:t>
                      </a:r>
                      <a:endParaRPr lang="en-US" sz="1800" b="0" dirty="0">
                        <a:solidFill>
                          <a:schemeClr val="tx1"/>
                        </a:solidFill>
                        <a:effectLst/>
                        <a:latin typeface="Calibri" panose="020F0502020204030204" pitchFamily="34" charset="0"/>
                        <a:ea typeface="Calibri" panose="020F0502020204030204" pitchFamily="34" charset="0"/>
                        <a:cs typeface="B Nazanin" panose="00000400000000000000" pitchFamily="2" charset="-78"/>
                      </a:endParaRPr>
                    </a:p>
                  </a:txBody>
                  <a:tcPr marL="68580" marR="68580" marT="0" marB="0">
                    <a:solidFill>
                      <a:srgbClr val="FFE8D6"/>
                    </a:solidFill>
                  </a:tcPr>
                </a:tc>
                <a:tc>
                  <a:txBody>
                    <a:bodyPr/>
                    <a:lstStyle/>
                    <a:p>
                      <a:pPr marL="0" marR="0" algn="ctr" rtl="1">
                        <a:lnSpc>
                          <a:spcPct val="115000"/>
                        </a:lnSpc>
                        <a:spcBef>
                          <a:spcPts val="0"/>
                        </a:spcBef>
                        <a:spcAft>
                          <a:spcPts val="0"/>
                        </a:spcAft>
                      </a:pPr>
                      <a:r>
                        <a:rPr lang="fa-IR" sz="1800" b="0" dirty="0">
                          <a:solidFill>
                            <a:schemeClr val="tx1"/>
                          </a:solidFill>
                          <a:effectLst/>
                          <a:cs typeface="B Nazanin" panose="00000400000000000000" pitchFamily="2" charset="-78"/>
                        </a:rPr>
                        <a:t>97/08</a:t>
                      </a:r>
                      <a:endParaRPr lang="en-US" sz="1800" b="0" dirty="0">
                        <a:solidFill>
                          <a:schemeClr val="tx1"/>
                        </a:solidFill>
                        <a:effectLst/>
                        <a:latin typeface="Calibri" panose="020F0502020204030204" pitchFamily="34" charset="0"/>
                        <a:ea typeface="Calibri" panose="020F0502020204030204" pitchFamily="34" charset="0"/>
                        <a:cs typeface="B Nazanin" panose="00000400000000000000" pitchFamily="2" charset="-78"/>
                      </a:endParaRPr>
                    </a:p>
                  </a:txBody>
                  <a:tcPr marL="68580" marR="68580" marT="0" marB="0">
                    <a:solidFill>
                      <a:srgbClr val="FFE8D6"/>
                    </a:solidFill>
                  </a:tcPr>
                </a:tc>
                <a:tc>
                  <a:txBody>
                    <a:bodyPr/>
                    <a:lstStyle/>
                    <a:p>
                      <a:pPr marL="0" marR="0" algn="ctr" rtl="1">
                        <a:lnSpc>
                          <a:spcPct val="115000"/>
                        </a:lnSpc>
                        <a:spcBef>
                          <a:spcPts val="0"/>
                        </a:spcBef>
                        <a:spcAft>
                          <a:spcPts val="0"/>
                        </a:spcAft>
                      </a:pPr>
                      <a:r>
                        <a:rPr lang="fa-IR" sz="1800" b="0" dirty="0">
                          <a:solidFill>
                            <a:schemeClr val="tx1"/>
                          </a:solidFill>
                          <a:effectLst/>
                          <a:cs typeface="B Nazanin" panose="00000400000000000000" pitchFamily="2" charset="-78"/>
                        </a:rPr>
                        <a:t>94/715</a:t>
                      </a:r>
                      <a:endParaRPr lang="en-US" sz="1800" b="0" dirty="0">
                        <a:solidFill>
                          <a:schemeClr val="tx1"/>
                        </a:solidFill>
                        <a:effectLst/>
                        <a:latin typeface="Calibri" panose="020F0502020204030204" pitchFamily="34" charset="0"/>
                        <a:ea typeface="Calibri" panose="020F0502020204030204" pitchFamily="34" charset="0"/>
                        <a:cs typeface="B Nazanin" panose="00000400000000000000" pitchFamily="2" charset="-78"/>
                      </a:endParaRPr>
                    </a:p>
                  </a:txBody>
                  <a:tcPr marL="68580" marR="68580" marT="0" marB="0">
                    <a:solidFill>
                      <a:srgbClr val="FFE8D6"/>
                    </a:solidFill>
                  </a:tcPr>
                </a:tc>
                <a:tc>
                  <a:txBody>
                    <a:bodyPr/>
                    <a:lstStyle/>
                    <a:p>
                      <a:pPr marL="0" marR="0" algn="ctr" rtl="1">
                        <a:lnSpc>
                          <a:spcPct val="115000"/>
                        </a:lnSpc>
                        <a:spcBef>
                          <a:spcPts val="0"/>
                        </a:spcBef>
                        <a:spcAft>
                          <a:spcPts val="0"/>
                        </a:spcAft>
                      </a:pPr>
                      <a:r>
                        <a:rPr lang="fa-IR" sz="1800" b="0" dirty="0">
                          <a:solidFill>
                            <a:schemeClr val="tx1"/>
                          </a:solidFill>
                          <a:effectLst/>
                          <a:cs typeface="B Nazanin" panose="00000400000000000000" pitchFamily="2" charset="-78"/>
                        </a:rPr>
                        <a:t>96</a:t>
                      </a:r>
                      <a:endParaRPr lang="en-US" sz="1800" b="0" dirty="0">
                        <a:solidFill>
                          <a:schemeClr val="tx1"/>
                        </a:solidFill>
                        <a:effectLst/>
                        <a:latin typeface="Calibri" panose="020F0502020204030204" pitchFamily="34" charset="0"/>
                        <a:ea typeface="Calibri" panose="020F0502020204030204" pitchFamily="34" charset="0"/>
                        <a:cs typeface="B Nazanin" panose="00000400000000000000" pitchFamily="2" charset="-78"/>
                      </a:endParaRPr>
                    </a:p>
                  </a:txBody>
                  <a:tcPr marL="68580" marR="68580" marT="0" marB="0">
                    <a:solidFill>
                      <a:srgbClr val="FFE8D6"/>
                    </a:solidFill>
                  </a:tcPr>
                </a:tc>
                <a:tc>
                  <a:txBody>
                    <a:bodyPr/>
                    <a:lstStyle/>
                    <a:p>
                      <a:pPr marL="0" marR="0" algn="ctr" rtl="1">
                        <a:lnSpc>
                          <a:spcPct val="115000"/>
                        </a:lnSpc>
                        <a:spcBef>
                          <a:spcPts val="0"/>
                        </a:spcBef>
                        <a:spcAft>
                          <a:spcPts val="0"/>
                        </a:spcAft>
                      </a:pPr>
                      <a:r>
                        <a:rPr lang="fa-IR" sz="1800" dirty="0">
                          <a:effectLst/>
                          <a:cs typeface="B Nazanin" panose="00000400000000000000" pitchFamily="2" charset="-78"/>
                        </a:rPr>
                        <a:t>مدل </a:t>
                      </a:r>
                      <a:r>
                        <a:rPr lang="en-US" sz="1600" dirty="0">
                          <a:effectLst/>
                          <a:cs typeface="+mj-cs"/>
                        </a:rPr>
                        <a:t>MobileNetV2</a:t>
                      </a:r>
                      <a:endParaRPr lang="en-US" sz="1800" dirty="0">
                        <a:effectLst/>
                        <a:latin typeface="Calibri" panose="020F0502020204030204" pitchFamily="34" charset="0"/>
                        <a:ea typeface="Calibri" panose="020F0502020204030204" pitchFamily="34" charset="0"/>
                        <a:cs typeface="+mj-cs"/>
                      </a:endParaRPr>
                    </a:p>
                  </a:txBody>
                  <a:tcPr marL="68580" marR="68580" marT="0" marB="0">
                    <a:solidFill>
                      <a:srgbClr val="E8C2CA"/>
                    </a:solidFill>
                  </a:tcPr>
                </a:tc>
                <a:extLst>
                  <a:ext uri="{0D108BD9-81ED-4DB2-BD59-A6C34878D82A}">
                    <a16:rowId xmlns:a16="http://schemas.microsoft.com/office/drawing/2014/main" val="3402990534"/>
                  </a:ext>
                </a:extLst>
              </a:tr>
              <a:tr h="451308">
                <a:tc>
                  <a:txBody>
                    <a:bodyPr/>
                    <a:lstStyle/>
                    <a:p>
                      <a:pPr marL="0" marR="0" algn="ctr" rtl="1">
                        <a:lnSpc>
                          <a:spcPct val="115000"/>
                        </a:lnSpc>
                        <a:spcBef>
                          <a:spcPts val="0"/>
                        </a:spcBef>
                        <a:spcAft>
                          <a:spcPts val="0"/>
                        </a:spcAft>
                      </a:pPr>
                      <a:r>
                        <a:rPr lang="fa-IR" sz="1800" b="0" dirty="0">
                          <a:solidFill>
                            <a:schemeClr val="tx1"/>
                          </a:solidFill>
                          <a:effectLst/>
                          <a:cs typeface="B Nazanin" panose="00000400000000000000" pitchFamily="2" charset="-78"/>
                        </a:rPr>
                        <a:t>96/663</a:t>
                      </a:r>
                      <a:endParaRPr lang="en-US" sz="1800" b="0" dirty="0">
                        <a:solidFill>
                          <a:schemeClr val="tx1"/>
                        </a:solidFill>
                        <a:effectLst/>
                        <a:latin typeface="Calibri" panose="020F0502020204030204" pitchFamily="34" charset="0"/>
                        <a:ea typeface="Calibri" panose="020F0502020204030204" pitchFamily="34" charset="0"/>
                        <a:cs typeface="B Nazanin" panose="00000400000000000000" pitchFamily="2" charset="-78"/>
                      </a:endParaRPr>
                    </a:p>
                  </a:txBody>
                  <a:tcPr marL="68580" marR="68580" marT="0" marB="0">
                    <a:solidFill>
                      <a:srgbClr val="FFE8D6"/>
                    </a:solidFill>
                  </a:tcPr>
                </a:tc>
                <a:tc>
                  <a:txBody>
                    <a:bodyPr/>
                    <a:lstStyle/>
                    <a:p>
                      <a:pPr marL="0" marR="0" algn="ctr" rtl="1">
                        <a:lnSpc>
                          <a:spcPct val="115000"/>
                        </a:lnSpc>
                        <a:spcBef>
                          <a:spcPts val="0"/>
                        </a:spcBef>
                        <a:spcAft>
                          <a:spcPts val="0"/>
                        </a:spcAft>
                      </a:pPr>
                      <a:r>
                        <a:rPr lang="fa-IR" sz="1800" b="0" dirty="0">
                          <a:solidFill>
                            <a:schemeClr val="tx1"/>
                          </a:solidFill>
                          <a:effectLst/>
                          <a:cs typeface="B Nazanin" panose="00000400000000000000" pitchFamily="2" charset="-78"/>
                        </a:rPr>
                        <a:t>97/75</a:t>
                      </a:r>
                      <a:endParaRPr lang="en-US" sz="1800" b="0" dirty="0">
                        <a:solidFill>
                          <a:schemeClr val="tx1"/>
                        </a:solidFill>
                        <a:effectLst/>
                        <a:latin typeface="Calibri" panose="020F0502020204030204" pitchFamily="34" charset="0"/>
                        <a:ea typeface="Calibri" panose="020F0502020204030204" pitchFamily="34" charset="0"/>
                        <a:cs typeface="B Nazanin" panose="00000400000000000000" pitchFamily="2" charset="-78"/>
                      </a:endParaRPr>
                    </a:p>
                  </a:txBody>
                  <a:tcPr marL="68580" marR="68580" marT="0" marB="0">
                    <a:solidFill>
                      <a:srgbClr val="FFE8D6"/>
                    </a:solidFill>
                  </a:tcPr>
                </a:tc>
                <a:tc>
                  <a:txBody>
                    <a:bodyPr/>
                    <a:lstStyle/>
                    <a:p>
                      <a:pPr marL="0" marR="0" algn="ctr" rtl="1">
                        <a:lnSpc>
                          <a:spcPct val="115000"/>
                        </a:lnSpc>
                        <a:spcBef>
                          <a:spcPts val="0"/>
                        </a:spcBef>
                        <a:spcAft>
                          <a:spcPts val="0"/>
                        </a:spcAft>
                      </a:pPr>
                      <a:r>
                        <a:rPr lang="fa-IR" sz="1800" b="0" dirty="0">
                          <a:solidFill>
                            <a:schemeClr val="tx1"/>
                          </a:solidFill>
                          <a:effectLst/>
                          <a:cs typeface="B Nazanin" panose="00000400000000000000" pitchFamily="2" charset="-78"/>
                        </a:rPr>
                        <a:t>95/599</a:t>
                      </a:r>
                      <a:endParaRPr lang="en-US" sz="1800" b="0" dirty="0">
                        <a:solidFill>
                          <a:schemeClr val="tx1"/>
                        </a:solidFill>
                        <a:effectLst/>
                        <a:latin typeface="Calibri" panose="020F0502020204030204" pitchFamily="34" charset="0"/>
                        <a:ea typeface="Calibri" panose="020F0502020204030204" pitchFamily="34" charset="0"/>
                        <a:cs typeface="B Nazanin" panose="00000400000000000000" pitchFamily="2" charset="-78"/>
                      </a:endParaRPr>
                    </a:p>
                  </a:txBody>
                  <a:tcPr marL="68580" marR="68580" marT="0" marB="0">
                    <a:solidFill>
                      <a:srgbClr val="FFE8D6"/>
                    </a:solidFill>
                  </a:tcPr>
                </a:tc>
                <a:tc>
                  <a:txBody>
                    <a:bodyPr/>
                    <a:lstStyle/>
                    <a:p>
                      <a:pPr marL="0" marR="0" algn="ctr" rtl="1">
                        <a:lnSpc>
                          <a:spcPct val="115000"/>
                        </a:lnSpc>
                        <a:spcBef>
                          <a:spcPts val="0"/>
                        </a:spcBef>
                        <a:spcAft>
                          <a:spcPts val="0"/>
                        </a:spcAft>
                      </a:pPr>
                      <a:r>
                        <a:rPr lang="fa-IR" sz="1800" b="0" dirty="0">
                          <a:solidFill>
                            <a:schemeClr val="tx1"/>
                          </a:solidFill>
                          <a:effectLst/>
                          <a:cs typeface="B Nazanin" panose="00000400000000000000" pitchFamily="2" charset="-78"/>
                        </a:rPr>
                        <a:t>96/760</a:t>
                      </a:r>
                      <a:endParaRPr lang="en-US" sz="1800" b="0" dirty="0">
                        <a:solidFill>
                          <a:schemeClr val="tx1"/>
                        </a:solidFill>
                        <a:effectLst/>
                        <a:latin typeface="Calibri" panose="020F0502020204030204" pitchFamily="34" charset="0"/>
                        <a:ea typeface="Calibri" panose="020F0502020204030204" pitchFamily="34" charset="0"/>
                        <a:cs typeface="B Nazanin" panose="00000400000000000000" pitchFamily="2" charset="-78"/>
                      </a:endParaRPr>
                    </a:p>
                  </a:txBody>
                  <a:tcPr marL="68580" marR="68580" marT="0" marB="0">
                    <a:solidFill>
                      <a:srgbClr val="FFE8D6"/>
                    </a:solidFill>
                  </a:tcPr>
                </a:tc>
                <a:tc>
                  <a:txBody>
                    <a:bodyPr/>
                    <a:lstStyle/>
                    <a:p>
                      <a:pPr marL="0" marR="0" algn="ctr" rtl="1">
                        <a:lnSpc>
                          <a:spcPct val="115000"/>
                        </a:lnSpc>
                        <a:spcBef>
                          <a:spcPts val="0"/>
                        </a:spcBef>
                        <a:spcAft>
                          <a:spcPts val="0"/>
                        </a:spcAft>
                      </a:pPr>
                      <a:r>
                        <a:rPr lang="fa-IR" sz="1800" dirty="0">
                          <a:effectLst/>
                          <a:cs typeface="B Nazanin" panose="00000400000000000000" pitchFamily="2" charset="-78"/>
                        </a:rPr>
                        <a:t>مدل </a:t>
                      </a:r>
                      <a:r>
                        <a:rPr lang="en-US" sz="1600" dirty="0">
                          <a:effectLst/>
                          <a:cs typeface="+mj-cs"/>
                        </a:rPr>
                        <a:t>VGG-16</a:t>
                      </a:r>
                      <a:endParaRPr lang="en-US" sz="1800" dirty="0">
                        <a:effectLst/>
                        <a:latin typeface="Calibri" panose="020F0502020204030204" pitchFamily="34" charset="0"/>
                        <a:ea typeface="Calibri" panose="020F0502020204030204" pitchFamily="34" charset="0"/>
                        <a:cs typeface="+mj-cs"/>
                      </a:endParaRPr>
                    </a:p>
                  </a:txBody>
                  <a:tcPr marL="68580" marR="68580" marT="0" marB="0">
                    <a:solidFill>
                      <a:srgbClr val="E8C2CA"/>
                    </a:solidFill>
                  </a:tcPr>
                </a:tc>
                <a:extLst>
                  <a:ext uri="{0D108BD9-81ED-4DB2-BD59-A6C34878D82A}">
                    <a16:rowId xmlns:a16="http://schemas.microsoft.com/office/drawing/2014/main" val="1547156736"/>
                  </a:ext>
                </a:extLst>
              </a:tr>
            </a:tbl>
          </a:graphicData>
        </a:graphic>
      </p:graphicFrame>
      <p:pic>
        <p:nvPicPr>
          <p:cNvPr id="37" name="Picture 36">
            <a:extLst>
              <a:ext uri="{FF2B5EF4-FFF2-40B4-BE49-F238E27FC236}">
                <a16:creationId xmlns:a16="http://schemas.microsoft.com/office/drawing/2014/main" id="{A6524BB7-F563-4157-97B0-E1F965780836}"/>
              </a:ext>
            </a:extLst>
          </p:cNvPr>
          <p:cNvPicPr>
            <a:picLocks noChangeAspect="1"/>
          </p:cNvPicPr>
          <p:nvPr/>
        </p:nvPicPr>
        <p:blipFill>
          <a:blip r:embed="rId3"/>
          <a:stretch>
            <a:fillRect/>
          </a:stretch>
        </p:blipFill>
        <p:spPr>
          <a:xfrm>
            <a:off x="859828" y="1413880"/>
            <a:ext cx="3055885" cy="784928"/>
          </a:xfrm>
          <a:prstGeom prst="rect">
            <a:avLst/>
          </a:prstGeom>
        </p:spPr>
      </p:pic>
      <p:pic>
        <p:nvPicPr>
          <p:cNvPr id="39" name="Picture 38">
            <a:extLst>
              <a:ext uri="{FF2B5EF4-FFF2-40B4-BE49-F238E27FC236}">
                <a16:creationId xmlns:a16="http://schemas.microsoft.com/office/drawing/2014/main" id="{B30C32C0-90F2-4AC3-B4F4-ED58DACD2444}"/>
              </a:ext>
            </a:extLst>
          </p:cNvPr>
          <p:cNvPicPr>
            <a:picLocks noChangeAspect="1"/>
          </p:cNvPicPr>
          <p:nvPr/>
        </p:nvPicPr>
        <p:blipFill>
          <a:blip r:embed="rId4"/>
          <a:stretch>
            <a:fillRect/>
          </a:stretch>
        </p:blipFill>
        <p:spPr>
          <a:xfrm>
            <a:off x="4071367" y="1496741"/>
            <a:ext cx="1844200" cy="640135"/>
          </a:xfrm>
          <a:prstGeom prst="rect">
            <a:avLst/>
          </a:prstGeom>
        </p:spPr>
      </p:pic>
      <p:pic>
        <p:nvPicPr>
          <p:cNvPr id="40" name="Picture 39">
            <a:extLst>
              <a:ext uri="{FF2B5EF4-FFF2-40B4-BE49-F238E27FC236}">
                <a16:creationId xmlns:a16="http://schemas.microsoft.com/office/drawing/2014/main" id="{47572C87-7F61-415F-9A39-6BB4EC16489F}"/>
              </a:ext>
            </a:extLst>
          </p:cNvPr>
          <p:cNvPicPr>
            <a:picLocks noChangeAspect="1"/>
          </p:cNvPicPr>
          <p:nvPr/>
        </p:nvPicPr>
        <p:blipFill>
          <a:blip r:embed="rId5"/>
          <a:stretch>
            <a:fillRect/>
          </a:stretch>
        </p:blipFill>
        <p:spPr>
          <a:xfrm>
            <a:off x="6467730" y="1398965"/>
            <a:ext cx="2019475" cy="830652"/>
          </a:xfrm>
          <a:prstGeom prst="rect">
            <a:avLst/>
          </a:prstGeom>
        </p:spPr>
      </p:pic>
      <p:pic>
        <p:nvPicPr>
          <p:cNvPr id="41" name="Picture 40">
            <a:extLst>
              <a:ext uri="{FF2B5EF4-FFF2-40B4-BE49-F238E27FC236}">
                <a16:creationId xmlns:a16="http://schemas.microsoft.com/office/drawing/2014/main" id="{4F2D6060-C029-4E3C-87E2-12B9C5DE42D0}"/>
              </a:ext>
            </a:extLst>
          </p:cNvPr>
          <p:cNvPicPr>
            <a:picLocks noChangeAspect="1"/>
          </p:cNvPicPr>
          <p:nvPr/>
        </p:nvPicPr>
        <p:blipFill>
          <a:blip r:embed="rId6"/>
          <a:stretch>
            <a:fillRect/>
          </a:stretch>
        </p:blipFill>
        <p:spPr>
          <a:xfrm>
            <a:off x="8798512" y="1424135"/>
            <a:ext cx="2964437" cy="861135"/>
          </a:xfrm>
          <a:prstGeom prst="rect">
            <a:avLst/>
          </a:prstGeom>
        </p:spPr>
      </p:pic>
    </p:spTree>
    <p:extLst>
      <p:ext uri="{BB962C8B-B14F-4D97-AF65-F5344CB8AC3E}">
        <p14:creationId xmlns:p14="http://schemas.microsoft.com/office/powerpoint/2010/main" val="1622605677"/>
      </p:ext>
    </p:extLst>
  </p:cSld>
  <p:clrMapOvr>
    <a:masterClrMapping/>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ight Triangle 7"/>
          <p:cNvSpPr/>
          <p:nvPr/>
        </p:nvSpPr>
        <p:spPr>
          <a:xfrm>
            <a:off x="2407918" y="190245"/>
            <a:ext cx="721362" cy="869451"/>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cs typeface="B Nazanin" panose="00000400000000000000" pitchFamily="2" charset="-78"/>
            </a:endParaRPr>
          </a:p>
        </p:txBody>
      </p:sp>
      <p:sp>
        <p:nvSpPr>
          <p:cNvPr id="78" name="Parallelogram 77"/>
          <p:cNvSpPr/>
          <p:nvPr/>
        </p:nvSpPr>
        <p:spPr>
          <a:xfrm>
            <a:off x="-345440" y="6350000"/>
            <a:ext cx="1432560" cy="508000"/>
          </a:xfrm>
          <a:prstGeom prst="parallelogram">
            <a:avLst>
              <a:gd name="adj" fmla="val 47000"/>
            </a:avLst>
          </a:prstGeom>
          <a:solidFill>
            <a:srgbClr val="FFEDE1"/>
          </a:solidFill>
          <a:ln>
            <a:solidFill>
              <a:srgbClr val="FFED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B Nazanin" panose="00000400000000000000" pitchFamily="2" charset="-78"/>
            </a:endParaRPr>
          </a:p>
        </p:txBody>
      </p:sp>
      <p:sp>
        <p:nvSpPr>
          <p:cNvPr id="79" name="Parallelogram 78"/>
          <p:cNvSpPr/>
          <p:nvPr/>
        </p:nvSpPr>
        <p:spPr>
          <a:xfrm>
            <a:off x="-254000" y="6451600"/>
            <a:ext cx="1539240" cy="264160"/>
          </a:xfrm>
          <a:prstGeom prst="parallelogram">
            <a:avLst/>
          </a:prstGeom>
          <a:solidFill>
            <a:srgbClr val="B5838D"/>
          </a:solidFill>
          <a:ln>
            <a:solidFill>
              <a:srgbClr val="B583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a-IR" dirty="0">
                <a:solidFill>
                  <a:schemeClr val="tx1"/>
                </a:solidFill>
                <a:cs typeface="B Nazanin" panose="00000400000000000000" pitchFamily="2" charset="-78"/>
              </a:rPr>
              <a:t>19/31</a:t>
            </a:r>
            <a:endParaRPr lang="en-US" dirty="0">
              <a:solidFill>
                <a:schemeClr val="tx1"/>
              </a:solidFill>
              <a:cs typeface="B Nazanin" panose="00000400000000000000" pitchFamily="2" charset="-78"/>
            </a:endParaRPr>
          </a:p>
        </p:txBody>
      </p:sp>
      <p:sp>
        <p:nvSpPr>
          <p:cNvPr id="34" name="Flowchart: Manual Input 33"/>
          <p:cNvSpPr/>
          <p:nvPr/>
        </p:nvSpPr>
        <p:spPr>
          <a:xfrm rot="16200000">
            <a:off x="7097565" y="-4065142"/>
            <a:ext cx="1055033" cy="9133841"/>
          </a:xfrm>
          <a:prstGeom prst="flowChartManualInput">
            <a:avLst/>
          </a:prstGeom>
          <a:solidFill>
            <a:srgbClr val="828F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B Nazanin" panose="00000400000000000000" pitchFamily="2" charset="-78"/>
            </a:endParaRPr>
          </a:p>
        </p:txBody>
      </p:sp>
      <p:sp>
        <p:nvSpPr>
          <p:cNvPr id="38" name="Rectangle 37"/>
          <p:cNvSpPr/>
          <p:nvPr/>
        </p:nvSpPr>
        <p:spPr>
          <a:xfrm>
            <a:off x="2407920" y="136189"/>
            <a:ext cx="9784080" cy="685643"/>
          </a:xfrm>
          <a:prstGeom prst="rect">
            <a:avLst/>
          </a:prstGeom>
          <a:solidFill>
            <a:srgbClr val="FFED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rtl="1"/>
            <a:r>
              <a:rPr lang="fa-IR" sz="4000" dirty="0">
                <a:solidFill>
                  <a:schemeClr val="tx1"/>
                </a:solidFill>
                <a:cs typeface="B Nazanin" panose="00000400000000000000" pitchFamily="2" charset="-78"/>
              </a:rPr>
              <a:t>	منحنی </a:t>
            </a:r>
            <a:r>
              <a:rPr lang="en-US" sz="3600" dirty="0">
                <a:solidFill>
                  <a:schemeClr val="tx1"/>
                </a:solidFill>
                <a:cs typeface="+mj-cs"/>
              </a:rPr>
              <a:t>ROC</a:t>
            </a:r>
            <a:endParaRPr lang="en-US" sz="4000" dirty="0">
              <a:solidFill>
                <a:schemeClr val="tx1"/>
              </a:solidFill>
              <a:cs typeface="+mj-cs"/>
            </a:endParaRPr>
          </a:p>
        </p:txBody>
      </p:sp>
      <p:sp>
        <p:nvSpPr>
          <p:cNvPr id="54" name="Flowchart: Connector 53">
            <a:extLst>
              <a:ext uri="{FF2B5EF4-FFF2-40B4-BE49-F238E27FC236}">
                <a16:creationId xmlns:a16="http://schemas.microsoft.com/office/drawing/2014/main" id="{3B048D29-D07E-4377-AF2B-2752562EC6B4}"/>
              </a:ext>
            </a:extLst>
          </p:cNvPr>
          <p:cNvSpPr/>
          <p:nvPr/>
        </p:nvSpPr>
        <p:spPr>
          <a:xfrm>
            <a:off x="4516063" y="6134406"/>
            <a:ext cx="269946" cy="284979"/>
          </a:xfrm>
          <a:prstGeom prst="flowChartConnector">
            <a:avLst/>
          </a:prstGeom>
          <a:solidFill>
            <a:srgbClr val="828F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cs typeface="B Nazanin" panose="00000400000000000000" pitchFamily="2" charset="-78"/>
            </a:endParaRPr>
          </a:p>
        </p:txBody>
      </p:sp>
      <p:sp>
        <p:nvSpPr>
          <p:cNvPr id="55" name="Flowchart: Connector 54">
            <a:extLst>
              <a:ext uri="{FF2B5EF4-FFF2-40B4-BE49-F238E27FC236}">
                <a16:creationId xmlns:a16="http://schemas.microsoft.com/office/drawing/2014/main" id="{CD85DB92-8BC2-4271-9BA7-9DBEF30E3A84}"/>
              </a:ext>
            </a:extLst>
          </p:cNvPr>
          <p:cNvSpPr/>
          <p:nvPr/>
        </p:nvSpPr>
        <p:spPr>
          <a:xfrm>
            <a:off x="11762949" y="6126807"/>
            <a:ext cx="269946" cy="284979"/>
          </a:xfrm>
          <a:prstGeom prst="flowChartConnector">
            <a:avLst/>
          </a:prstGeom>
          <a:solidFill>
            <a:srgbClr val="828F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cs typeface="B Nazanin" panose="00000400000000000000" pitchFamily="2" charset="-78"/>
            </a:endParaRPr>
          </a:p>
        </p:txBody>
      </p:sp>
      <p:cxnSp>
        <p:nvCxnSpPr>
          <p:cNvPr id="56" name="Straight Connector 55">
            <a:extLst>
              <a:ext uri="{FF2B5EF4-FFF2-40B4-BE49-F238E27FC236}">
                <a16:creationId xmlns:a16="http://schemas.microsoft.com/office/drawing/2014/main" id="{59067910-03E3-48B4-8415-91504B3E1430}"/>
              </a:ext>
            </a:extLst>
          </p:cNvPr>
          <p:cNvCxnSpPr>
            <a:stCxn id="54" idx="6"/>
            <a:endCxn id="55" idx="2"/>
          </p:cNvCxnSpPr>
          <p:nvPr/>
        </p:nvCxnSpPr>
        <p:spPr>
          <a:xfrm flipV="1">
            <a:off x="4786009" y="6269297"/>
            <a:ext cx="6976940" cy="7599"/>
          </a:xfrm>
          <a:prstGeom prst="line">
            <a:avLst/>
          </a:prstGeom>
          <a:ln w="57150">
            <a:solidFill>
              <a:srgbClr val="828FA6"/>
            </a:solidFill>
          </a:ln>
        </p:spPr>
        <p:style>
          <a:lnRef idx="1">
            <a:schemeClr val="accent1"/>
          </a:lnRef>
          <a:fillRef idx="0">
            <a:schemeClr val="accent1"/>
          </a:fillRef>
          <a:effectRef idx="0">
            <a:schemeClr val="accent1"/>
          </a:effectRef>
          <a:fontRef idx="minor">
            <a:schemeClr val="tx1"/>
          </a:fontRef>
        </p:style>
      </p:cxnSp>
      <p:sp>
        <p:nvSpPr>
          <p:cNvPr id="57" name="Flowchart: Connector 56">
            <a:extLst>
              <a:ext uri="{FF2B5EF4-FFF2-40B4-BE49-F238E27FC236}">
                <a16:creationId xmlns:a16="http://schemas.microsoft.com/office/drawing/2014/main" id="{C710D54B-04E1-4C82-9324-AF8DEE4730EE}"/>
              </a:ext>
            </a:extLst>
          </p:cNvPr>
          <p:cNvSpPr/>
          <p:nvPr/>
        </p:nvSpPr>
        <p:spPr>
          <a:xfrm>
            <a:off x="10673994" y="5801852"/>
            <a:ext cx="993916" cy="934890"/>
          </a:xfrm>
          <a:prstGeom prst="flowChartConnector">
            <a:avLst/>
          </a:prstGeom>
          <a:solidFill>
            <a:srgbClr val="FFFFFF"/>
          </a:solidFill>
          <a:ln w="28575">
            <a:solidFill>
              <a:srgbClr val="E8C2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a-IR" sz="1400" dirty="0">
                <a:solidFill>
                  <a:srgbClr val="212121"/>
                </a:solidFill>
                <a:cs typeface="B Nazanin" panose="00000400000000000000" pitchFamily="2" charset="-78"/>
              </a:rPr>
              <a:t>مقدمه</a:t>
            </a:r>
            <a:endParaRPr lang="en-US" sz="1400" dirty="0">
              <a:solidFill>
                <a:srgbClr val="212121"/>
              </a:solidFill>
              <a:cs typeface="B Nazanin" panose="00000400000000000000" pitchFamily="2" charset="-78"/>
            </a:endParaRPr>
          </a:p>
        </p:txBody>
      </p:sp>
      <p:sp>
        <p:nvSpPr>
          <p:cNvPr id="58" name="Flowchart: Connector 57">
            <a:extLst>
              <a:ext uri="{FF2B5EF4-FFF2-40B4-BE49-F238E27FC236}">
                <a16:creationId xmlns:a16="http://schemas.microsoft.com/office/drawing/2014/main" id="{605A9779-11A5-4F9F-ACCB-AEE46AE9BAF7}"/>
              </a:ext>
            </a:extLst>
          </p:cNvPr>
          <p:cNvSpPr/>
          <p:nvPr/>
        </p:nvSpPr>
        <p:spPr>
          <a:xfrm>
            <a:off x="9546898" y="5809451"/>
            <a:ext cx="993916" cy="934890"/>
          </a:xfrm>
          <a:prstGeom prst="flowChartConnector">
            <a:avLst/>
          </a:prstGeom>
          <a:solidFill>
            <a:srgbClr val="FFFFFF"/>
          </a:solidFill>
          <a:ln w="28575">
            <a:solidFill>
              <a:srgbClr val="E8C2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212121"/>
              </a:solidFill>
              <a:cs typeface="B Nazanin" panose="00000400000000000000" pitchFamily="2" charset="-78"/>
            </a:endParaRPr>
          </a:p>
        </p:txBody>
      </p:sp>
      <p:sp>
        <p:nvSpPr>
          <p:cNvPr id="59" name="Flowchart: Connector 58">
            <a:extLst>
              <a:ext uri="{FF2B5EF4-FFF2-40B4-BE49-F238E27FC236}">
                <a16:creationId xmlns:a16="http://schemas.microsoft.com/office/drawing/2014/main" id="{698F8C42-C52F-41D1-9306-30420182BFF1}"/>
              </a:ext>
            </a:extLst>
          </p:cNvPr>
          <p:cNvSpPr/>
          <p:nvPr/>
        </p:nvSpPr>
        <p:spPr>
          <a:xfrm>
            <a:off x="8400556" y="5801851"/>
            <a:ext cx="993916" cy="934890"/>
          </a:xfrm>
          <a:prstGeom prst="flowChartConnector">
            <a:avLst/>
          </a:prstGeom>
          <a:solidFill>
            <a:srgbClr val="FFFFFF"/>
          </a:solidFill>
          <a:ln w="28575">
            <a:solidFill>
              <a:srgbClr val="E8C2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a-IR" sz="1200" dirty="0">
              <a:solidFill>
                <a:srgbClr val="212121"/>
              </a:solidFill>
              <a:cs typeface="B Nazanin" panose="00000400000000000000" pitchFamily="2" charset="-78"/>
            </a:endParaRPr>
          </a:p>
        </p:txBody>
      </p:sp>
      <p:sp>
        <p:nvSpPr>
          <p:cNvPr id="60" name="Flowchart: Connector 59">
            <a:extLst>
              <a:ext uri="{FF2B5EF4-FFF2-40B4-BE49-F238E27FC236}">
                <a16:creationId xmlns:a16="http://schemas.microsoft.com/office/drawing/2014/main" id="{59CF8786-D8F6-4EEA-8DEB-4BE6BFBBB571}"/>
              </a:ext>
            </a:extLst>
          </p:cNvPr>
          <p:cNvSpPr/>
          <p:nvPr/>
        </p:nvSpPr>
        <p:spPr>
          <a:xfrm>
            <a:off x="7248278" y="5801851"/>
            <a:ext cx="993916" cy="934890"/>
          </a:xfrm>
          <a:prstGeom prst="flowChartConnector">
            <a:avLst/>
          </a:prstGeom>
          <a:solidFill>
            <a:srgbClr val="FFFFFF"/>
          </a:solidFill>
          <a:ln w="28575">
            <a:solidFill>
              <a:srgbClr val="E8C2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endParaRPr lang="en-US" sz="1400" dirty="0">
              <a:solidFill>
                <a:srgbClr val="212121"/>
              </a:solidFill>
              <a:cs typeface="B Nazanin" panose="00000400000000000000" pitchFamily="2" charset="-78"/>
            </a:endParaRPr>
          </a:p>
        </p:txBody>
      </p:sp>
      <p:sp>
        <p:nvSpPr>
          <p:cNvPr id="61" name="Flowchart: Connector 60">
            <a:extLst>
              <a:ext uri="{FF2B5EF4-FFF2-40B4-BE49-F238E27FC236}">
                <a16:creationId xmlns:a16="http://schemas.microsoft.com/office/drawing/2014/main" id="{53AA1A91-3EEC-4348-8DBE-A2BB7E880B7A}"/>
              </a:ext>
            </a:extLst>
          </p:cNvPr>
          <p:cNvSpPr/>
          <p:nvPr/>
        </p:nvSpPr>
        <p:spPr>
          <a:xfrm>
            <a:off x="6096000" y="5812314"/>
            <a:ext cx="993916" cy="934890"/>
          </a:xfrm>
          <a:prstGeom prst="flowChartConnector">
            <a:avLst/>
          </a:prstGeom>
          <a:solidFill>
            <a:srgbClr val="FFFFFF"/>
          </a:solidFill>
          <a:ln w="28575">
            <a:solidFill>
              <a:srgbClr val="E8C2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212121"/>
              </a:solidFill>
              <a:cs typeface="B Nazanin" panose="00000400000000000000" pitchFamily="2" charset="-78"/>
            </a:endParaRPr>
          </a:p>
        </p:txBody>
      </p:sp>
      <p:sp>
        <p:nvSpPr>
          <p:cNvPr id="62" name="Flowchart: Connector 61">
            <a:extLst>
              <a:ext uri="{FF2B5EF4-FFF2-40B4-BE49-F238E27FC236}">
                <a16:creationId xmlns:a16="http://schemas.microsoft.com/office/drawing/2014/main" id="{46783FF3-3C76-40BF-A07B-F447C92CD5C6}"/>
              </a:ext>
            </a:extLst>
          </p:cNvPr>
          <p:cNvSpPr/>
          <p:nvPr/>
        </p:nvSpPr>
        <p:spPr>
          <a:xfrm>
            <a:off x="4959281" y="5813679"/>
            <a:ext cx="993916" cy="934890"/>
          </a:xfrm>
          <a:prstGeom prst="flowChartConnector">
            <a:avLst/>
          </a:prstGeom>
          <a:solidFill>
            <a:srgbClr val="FFFFFF"/>
          </a:solidFill>
          <a:ln w="28575">
            <a:solidFill>
              <a:srgbClr val="E8C2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a-IR" sz="1400" dirty="0">
              <a:solidFill>
                <a:srgbClr val="212121"/>
              </a:solidFill>
              <a:cs typeface="B Nazanin" panose="00000400000000000000" pitchFamily="2" charset="-78"/>
            </a:endParaRPr>
          </a:p>
        </p:txBody>
      </p:sp>
      <p:sp>
        <p:nvSpPr>
          <p:cNvPr id="63" name="TextBox 62">
            <a:extLst>
              <a:ext uri="{FF2B5EF4-FFF2-40B4-BE49-F238E27FC236}">
                <a16:creationId xmlns:a16="http://schemas.microsoft.com/office/drawing/2014/main" id="{0761316B-14F9-45AA-B8CA-CA013F6996FB}"/>
              </a:ext>
            </a:extLst>
          </p:cNvPr>
          <p:cNvSpPr txBox="1"/>
          <p:nvPr/>
        </p:nvSpPr>
        <p:spPr>
          <a:xfrm>
            <a:off x="9610493" y="6007686"/>
            <a:ext cx="857314" cy="523220"/>
          </a:xfrm>
          <a:prstGeom prst="rect">
            <a:avLst/>
          </a:prstGeom>
          <a:noFill/>
        </p:spPr>
        <p:txBody>
          <a:bodyPr wrap="square" rtlCol="1">
            <a:spAutoFit/>
          </a:bodyPr>
          <a:lstStyle/>
          <a:p>
            <a:pPr algn="ctr" rtl="1"/>
            <a:r>
              <a:rPr lang="fa-IR" sz="1400" dirty="0">
                <a:solidFill>
                  <a:srgbClr val="212121"/>
                </a:solidFill>
                <a:cs typeface="B Nazanin" panose="00000400000000000000" pitchFamily="2" charset="-78"/>
              </a:rPr>
              <a:t>روش‌ها و الگوریتم‌ها</a:t>
            </a:r>
            <a:endParaRPr lang="en-US" sz="1400" dirty="0">
              <a:solidFill>
                <a:srgbClr val="212121"/>
              </a:solidFill>
              <a:cs typeface="B Nazanin" panose="00000400000000000000" pitchFamily="2" charset="-78"/>
            </a:endParaRPr>
          </a:p>
        </p:txBody>
      </p:sp>
      <p:sp>
        <p:nvSpPr>
          <p:cNvPr id="64" name="TextBox 63">
            <a:extLst>
              <a:ext uri="{FF2B5EF4-FFF2-40B4-BE49-F238E27FC236}">
                <a16:creationId xmlns:a16="http://schemas.microsoft.com/office/drawing/2014/main" id="{E11EAF5F-0919-4D36-8859-C7EB02300C17}"/>
              </a:ext>
            </a:extLst>
          </p:cNvPr>
          <p:cNvSpPr txBox="1"/>
          <p:nvPr/>
        </p:nvSpPr>
        <p:spPr>
          <a:xfrm>
            <a:off x="7359747" y="5998216"/>
            <a:ext cx="768157" cy="523220"/>
          </a:xfrm>
          <a:prstGeom prst="rect">
            <a:avLst/>
          </a:prstGeom>
          <a:noFill/>
        </p:spPr>
        <p:txBody>
          <a:bodyPr wrap="square" rtlCol="1">
            <a:spAutoFit/>
          </a:bodyPr>
          <a:lstStyle/>
          <a:p>
            <a:pPr algn="ctr" rtl="1"/>
            <a:r>
              <a:rPr lang="fa-IR" sz="1400" dirty="0">
                <a:solidFill>
                  <a:srgbClr val="212121"/>
                </a:solidFill>
                <a:cs typeface="B Nazanin" panose="00000400000000000000" pitchFamily="2" charset="-78"/>
              </a:rPr>
              <a:t>مدل شبکه عصبی</a:t>
            </a:r>
            <a:endParaRPr lang="en-US" sz="1400" dirty="0">
              <a:solidFill>
                <a:srgbClr val="212121"/>
              </a:solidFill>
              <a:cs typeface="B Nazanin" panose="00000400000000000000" pitchFamily="2" charset="-78"/>
            </a:endParaRPr>
          </a:p>
        </p:txBody>
      </p:sp>
      <p:sp>
        <p:nvSpPr>
          <p:cNvPr id="65" name="TextBox 64">
            <a:extLst>
              <a:ext uri="{FF2B5EF4-FFF2-40B4-BE49-F238E27FC236}">
                <a16:creationId xmlns:a16="http://schemas.microsoft.com/office/drawing/2014/main" id="{AC22EB03-1E7E-4E86-A81E-D5FB40546502}"/>
              </a:ext>
            </a:extLst>
          </p:cNvPr>
          <p:cNvSpPr txBox="1"/>
          <p:nvPr/>
        </p:nvSpPr>
        <p:spPr>
          <a:xfrm>
            <a:off x="6081090" y="5895160"/>
            <a:ext cx="1052410" cy="738664"/>
          </a:xfrm>
          <a:prstGeom prst="rect">
            <a:avLst/>
          </a:prstGeom>
          <a:noFill/>
        </p:spPr>
        <p:txBody>
          <a:bodyPr wrap="square" rtlCol="1">
            <a:spAutoFit/>
          </a:bodyPr>
          <a:lstStyle/>
          <a:p>
            <a:pPr algn="ctr" rtl="1"/>
            <a:r>
              <a:rPr lang="fa-IR" sz="1400" dirty="0">
                <a:solidFill>
                  <a:srgbClr val="212121"/>
                </a:solidFill>
                <a:cs typeface="B Nazanin" panose="00000400000000000000" pitchFamily="2" charset="-78"/>
              </a:rPr>
              <a:t>سیستم تشخیص خواب‌آلودگی</a:t>
            </a:r>
            <a:endParaRPr lang="en-US" sz="1400" dirty="0">
              <a:solidFill>
                <a:srgbClr val="212121"/>
              </a:solidFill>
              <a:cs typeface="B Nazanin" panose="00000400000000000000" pitchFamily="2" charset="-78"/>
            </a:endParaRPr>
          </a:p>
        </p:txBody>
      </p:sp>
      <p:sp>
        <p:nvSpPr>
          <p:cNvPr id="66" name="TextBox 65">
            <a:extLst>
              <a:ext uri="{FF2B5EF4-FFF2-40B4-BE49-F238E27FC236}">
                <a16:creationId xmlns:a16="http://schemas.microsoft.com/office/drawing/2014/main" id="{DA000F32-4758-4311-8228-AB53CC5EF7F8}"/>
              </a:ext>
            </a:extLst>
          </p:cNvPr>
          <p:cNvSpPr txBox="1"/>
          <p:nvPr/>
        </p:nvSpPr>
        <p:spPr>
          <a:xfrm>
            <a:off x="5070079" y="5890494"/>
            <a:ext cx="800328" cy="738664"/>
          </a:xfrm>
          <a:prstGeom prst="rect">
            <a:avLst/>
          </a:prstGeom>
          <a:noFill/>
        </p:spPr>
        <p:txBody>
          <a:bodyPr wrap="square" rtlCol="1">
            <a:spAutoFit/>
          </a:bodyPr>
          <a:lstStyle/>
          <a:p>
            <a:pPr algn="ctr"/>
            <a:r>
              <a:rPr lang="fa-IR" sz="1400" dirty="0">
                <a:solidFill>
                  <a:srgbClr val="212121"/>
                </a:solidFill>
                <a:cs typeface="B Nazanin" panose="00000400000000000000" pitchFamily="2" charset="-78"/>
              </a:rPr>
              <a:t>نتیجه‌گیری و پیشنهادات</a:t>
            </a:r>
          </a:p>
        </p:txBody>
      </p:sp>
      <p:sp>
        <p:nvSpPr>
          <p:cNvPr id="67" name="TextBox 66">
            <a:extLst>
              <a:ext uri="{FF2B5EF4-FFF2-40B4-BE49-F238E27FC236}">
                <a16:creationId xmlns:a16="http://schemas.microsoft.com/office/drawing/2014/main" id="{88CFD4E5-6853-4747-A4B3-8C54D418F259}"/>
              </a:ext>
            </a:extLst>
          </p:cNvPr>
          <p:cNvSpPr txBox="1"/>
          <p:nvPr/>
        </p:nvSpPr>
        <p:spPr>
          <a:xfrm>
            <a:off x="8487205" y="5907563"/>
            <a:ext cx="797754" cy="738664"/>
          </a:xfrm>
          <a:prstGeom prst="rect">
            <a:avLst/>
          </a:prstGeom>
          <a:noFill/>
        </p:spPr>
        <p:txBody>
          <a:bodyPr wrap="square" rtlCol="1">
            <a:spAutoFit/>
          </a:bodyPr>
          <a:lstStyle/>
          <a:p>
            <a:pPr algn="ctr" rtl="1"/>
            <a:r>
              <a:rPr lang="fa-IR" sz="1400" dirty="0">
                <a:solidFill>
                  <a:srgbClr val="212121"/>
                </a:solidFill>
                <a:cs typeface="B Nazanin" panose="00000400000000000000" pitchFamily="2" charset="-78"/>
              </a:rPr>
              <a:t>ابزارها و مجموعه داده</a:t>
            </a:r>
          </a:p>
        </p:txBody>
      </p:sp>
      <p:sp>
        <p:nvSpPr>
          <p:cNvPr id="68" name="Flowchart: Connector 67">
            <a:extLst>
              <a:ext uri="{FF2B5EF4-FFF2-40B4-BE49-F238E27FC236}">
                <a16:creationId xmlns:a16="http://schemas.microsoft.com/office/drawing/2014/main" id="{1BE7DF81-8BEF-40ED-91EE-CF6ABFE57A1E}"/>
              </a:ext>
            </a:extLst>
          </p:cNvPr>
          <p:cNvSpPr/>
          <p:nvPr/>
        </p:nvSpPr>
        <p:spPr>
          <a:xfrm>
            <a:off x="4516063" y="6134406"/>
            <a:ext cx="269946" cy="284979"/>
          </a:xfrm>
          <a:prstGeom prst="flowChartConnector">
            <a:avLst/>
          </a:prstGeom>
          <a:solidFill>
            <a:srgbClr val="828F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cs typeface="B Nazanin" panose="00000400000000000000" pitchFamily="2" charset="-78"/>
            </a:endParaRPr>
          </a:p>
        </p:txBody>
      </p:sp>
      <p:sp>
        <p:nvSpPr>
          <p:cNvPr id="73" name="Flowchart: Connector 72">
            <a:extLst>
              <a:ext uri="{FF2B5EF4-FFF2-40B4-BE49-F238E27FC236}">
                <a16:creationId xmlns:a16="http://schemas.microsoft.com/office/drawing/2014/main" id="{EF01D7B4-0077-4876-BFF0-76A67825848E}"/>
              </a:ext>
            </a:extLst>
          </p:cNvPr>
          <p:cNvSpPr/>
          <p:nvPr/>
        </p:nvSpPr>
        <p:spPr>
          <a:xfrm>
            <a:off x="11762949" y="6126807"/>
            <a:ext cx="269946" cy="284979"/>
          </a:xfrm>
          <a:prstGeom prst="flowChartConnector">
            <a:avLst/>
          </a:prstGeom>
          <a:solidFill>
            <a:srgbClr val="828F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cs typeface="B Nazanin" panose="00000400000000000000" pitchFamily="2" charset="-78"/>
            </a:endParaRPr>
          </a:p>
        </p:txBody>
      </p:sp>
      <p:cxnSp>
        <p:nvCxnSpPr>
          <p:cNvPr id="74" name="Straight Connector 73">
            <a:extLst>
              <a:ext uri="{FF2B5EF4-FFF2-40B4-BE49-F238E27FC236}">
                <a16:creationId xmlns:a16="http://schemas.microsoft.com/office/drawing/2014/main" id="{81DA0DC9-B8FE-4D3A-9BB0-BA4823B03343}"/>
              </a:ext>
            </a:extLst>
          </p:cNvPr>
          <p:cNvCxnSpPr>
            <a:stCxn id="68" idx="6"/>
            <a:endCxn id="73" idx="2"/>
          </p:cNvCxnSpPr>
          <p:nvPr/>
        </p:nvCxnSpPr>
        <p:spPr>
          <a:xfrm flipV="1">
            <a:off x="4786009" y="6269297"/>
            <a:ext cx="6976940" cy="7599"/>
          </a:xfrm>
          <a:prstGeom prst="line">
            <a:avLst/>
          </a:prstGeom>
          <a:ln w="57150">
            <a:solidFill>
              <a:srgbClr val="828FA6"/>
            </a:solidFill>
          </a:ln>
        </p:spPr>
        <p:style>
          <a:lnRef idx="1">
            <a:schemeClr val="accent1"/>
          </a:lnRef>
          <a:fillRef idx="0">
            <a:schemeClr val="accent1"/>
          </a:fillRef>
          <a:effectRef idx="0">
            <a:schemeClr val="accent1"/>
          </a:effectRef>
          <a:fontRef idx="minor">
            <a:schemeClr val="tx1"/>
          </a:fontRef>
        </p:style>
      </p:cxnSp>
      <p:sp>
        <p:nvSpPr>
          <p:cNvPr id="75" name="Flowchart: Connector 74">
            <a:extLst>
              <a:ext uri="{FF2B5EF4-FFF2-40B4-BE49-F238E27FC236}">
                <a16:creationId xmlns:a16="http://schemas.microsoft.com/office/drawing/2014/main" id="{89BDBB10-E3C2-42A5-83F6-0C3AE2166FAF}"/>
              </a:ext>
            </a:extLst>
          </p:cNvPr>
          <p:cNvSpPr/>
          <p:nvPr/>
        </p:nvSpPr>
        <p:spPr>
          <a:xfrm>
            <a:off x="10673994" y="5801852"/>
            <a:ext cx="993916" cy="934890"/>
          </a:xfrm>
          <a:prstGeom prst="flowChartConnector">
            <a:avLst/>
          </a:prstGeom>
          <a:solidFill>
            <a:srgbClr val="FFFFFF"/>
          </a:solidFill>
          <a:ln w="28575">
            <a:solidFill>
              <a:srgbClr val="E8C2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a-IR" sz="1400" dirty="0">
                <a:solidFill>
                  <a:srgbClr val="212121"/>
                </a:solidFill>
                <a:cs typeface="B Nazanin" panose="00000400000000000000" pitchFamily="2" charset="-78"/>
              </a:rPr>
              <a:t>مقدمه</a:t>
            </a:r>
            <a:endParaRPr lang="en-US" sz="1400" dirty="0">
              <a:solidFill>
                <a:srgbClr val="212121"/>
              </a:solidFill>
              <a:cs typeface="B Nazanin" panose="00000400000000000000" pitchFamily="2" charset="-78"/>
            </a:endParaRPr>
          </a:p>
        </p:txBody>
      </p:sp>
      <p:sp>
        <p:nvSpPr>
          <p:cNvPr id="76" name="Flowchart: Connector 75">
            <a:extLst>
              <a:ext uri="{FF2B5EF4-FFF2-40B4-BE49-F238E27FC236}">
                <a16:creationId xmlns:a16="http://schemas.microsoft.com/office/drawing/2014/main" id="{C235E524-E416-4416-9D2C-18D18BBFC4E4}"/>
              </a:ext>
            </a:extLst>
          </p:cNvPr>
          <p:cNvSpPr/>
          <p:nvPr/>
        </p:nvSpPr>
        <p:spPr>
          <a:xfrm>
            <a:off x="9546898" y="5809451"/>
            <a:ext cx="993916" cy="934890"/>
          </a:xfrm>
          <a:prstGeom prst="flowChartConnector">
            <a:avLst/>
          </a:prstGeom>
          <a:solidFill>
            <a:srgbClr val="FFFFFF"/>
          </a:solidFill>
          <a:ln w="28575">
            <a:solidFill>
              <a:srgbClr val="E8C2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212121"/>
              </a:solidFill>
              <a:cs typeface="B Nazanin" panose="00000400000000000000" pitchFamily="2" charset="-78"/>
            </a:endParaRPr>
          </a:p>
        </p:txBody>
      </p:sp>
      <p:sp>
        <p:nvSpPr>
          <p:cNvPr id="77" name="Flowchart: Connector 76">
            <a:extLst>
              <a:ext uri="{FF2B5EF4-FFF2-40B4-BE49-F238E27FC236}">
                <a16:creationId xmlns:a16="http://schemas.microsoft.com/office/drawing/2014/main" id="{66E91D58-6B72-479D-A8D7-33FDD1CB2EB8}"/>
              </a:ext>
            </a:extLst>
          </p:cNvPr>
          <p:cNvSpPr/>
          <p:nvPr/>
        </p:nvSpPr>
        <p:spPr>
          <a:xfrm>
            <a:off x="8400556" y="5801851"/>
            <a:ext cx="993916" cy="934890"/>
          </a:xfrm>
          <a:prstGeom prst="flowChartConnector">
            <a:avLst/>
          </a:prstGeom>
          <a:solidFill>
            <a:schemeClr val="bg1"/>
          </a:solidFill>
          <a:ln w="28575">
            <a:solidFill>
              <a:srgbClr val="E8C2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a-IR" sz="1200" dirty="0">
              <a:solidFill>
                <a:srgbClr val="212121"/>
              </a:solidFill>
              <a:cs typeface="B Nazanin" panose="00000400000000000000" pitchFamily="2" charset="-78"/>
            </a:endParaRPr>
          </a:p>
        </p:txBody>
      </p:sp>
      <p:sp>
        <p:nvSpPr>
          <p:cNvPr id="80" name="Flowchart: Connector 79">
            <a:extLst>
              <a:ext uri="{FF2B5EF4-FFF2-40B4-BE49-F238E27FC236}">
                <a16:creationId xmlns:a16="http://schemas.microsoft.com/office/drawing/2014/main" id="{EF45EB47-FC65-499A-9959-03B97D1D154D}"/>
              </a:ext>
            </a:extLst>
          </p:cNvPr>
          <p:cNvSpPr/>
          <p:nvPr/>
        </p:nvSpPr>
        <p:spPr>
          <a:xfrm>
            <a:off x="7248278" y="5801851"/>
            <a:ext cx="993916" cy="934890"/>
          </a:xfrm>
          <a:prstGeom prst="flowChartConnector">
            <a:avLst/>
          </a:prstGeom>
          <a:solidFill>
            <a:srgbClr val="E8C2CA"/>
          </a:solidFill>
          <a:ln w="28575">
            <a:solidFill>
              <a:srgbClr val="E8C2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endParaRPr lang="en-US" sz="1400" dirty="0">
              <a:solidFill>
                <a:srgbClr val="212121"/>
              </a:solidFill>
              <a:cs typeface="B Nazanin" panose="00000400000000000000" pitchFamily="2" charset="-78"/>
            </a:endParaRPr>
          </a:p>
        </p:txBody>
      </p:sp>
      <p:sp>
        <p:nvSpPr>
          <p:cNvPr id="81" name="Flowchart: Connector 80">
            <a:extLst>
              <a:ext uri="{FF2B5EF4-FFF2-40B4-BE49-F238E27FC236}">
                <a16:creationId xmlns:a16="http://schemas.microsoft.com/office/drawing/2014/main" id="{8BA8EA07-BBA4-4C3D-953D-01BDAC319E5C}"/>
              </a:ext>
            </a:extLst>
          </p:cNvPr>
          <p:cNvSpPr/>
          <p:nvPr/>
        </p:nvSpPr>
        <p:spPr>
          <a:xfrm>
            <a:off x="6096000" y="5812314"/>
            <a:ext cx="993916" cy="934890"/>
          </a:xfrm>
          <a:prstGeom prst="flowChartConnector">
            <a:avLst/>
          </a:prstGeom>
          <a:solidFill>
            <a:srgbClr val="FFFFFF"/>
          </a:solidFill>
          <a:ln w="28575">
            <a:solidFill>
              <a:srgbClr val="E8C2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212121"/>
              </a:solidFill>
              <a:cs typeface="B Nazanin" panose="00000400000000000000" pitchFamily="2" charset="-78"/>
            </a:endParaRPr>
          </a:p>
        </p:txBody>
      </p:sp>
      <p:sp>
        <p:nvSpPr>
          <p:cNvPr id="82" name="Flowchart: Connector 81">
            <a:extLst>
              <a:ext uri="{FF2B5EF4-FFF2-40B4-BE49-F238E27FC236}">
                <a16:creationId xmlns:a16="http://schemas.microsoft.com/office/drawing/2014/main" id="{028B650D-39D4-4012-90CF-F57BE01B9139}"/>
              </a:ext>
            </a:extLst>
          </p:cNvPr>
          <p:cNvSpPr/>
          <p:nvPr/>
        </p:nvSpPr>
        <p:spPr>
          <a:xfrm>
            <a:off x="4959281" y="5813679"/>
            <a:ext cx="993916" cy="934890"/>
          </a:xfrm>
          <a:prstGeom prst="flowChartConnector">
            <a:avLst/>
          </a:prstGeom>
          <a:solidFill>
            <a:srgbClr val="FFFFFF"/>
          </a:solidFill>
          <a:ln w="28575">
            <a:solidFill>
              <a:srgbClr val="E8C2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a-IR" sz="1400" dirty="0">
              <a:solidFill>
                <a:srgbClr val="212121"/>
              </a:solidFill>
              <a:cs typeface="B Nazanin" panose="00000400000000000000" pitchFamily="2" charset="-78"/>
            </a:endParaRPr>
          </a:p>
        </p:txBody>
      </p:sp>
      <p:sp>
        <p:nvSpPr>
          <p:cNvPr id="83" name="TextBox 82">
            <a:extLst>
              <a:ext uri="{FF2B5EF4-FFF2-40B4-BE49-F238E27FC236}">
                <a16:creationId xmlns:a16="http://schemas.microsoft.com/office/drawing/2014/main" id="{EF8D852E-E646-432A-AE46-77A59F13409E}"/>
              </a:ext>
            </a:extLst>
          </p:cNvPr>
          <p:cNvSpPr txBox="1"/>
          <p:nvPr/>
        </p:nvSpPr>
        <p:spPr>
          <a:xfrm>
            <a:off x="9610493" y="6007686"/>
            <a:ext cx="857314" cy="523220"/>
          </a:xfrm>
          <a:prstGeom prst="rect">
            <a:avLst/>
          </a:prstGeom>
          <a:noFill/>
        </p:spPr>
        <p:txBody>
          <a:bodyPr wrap="square" rtlCol="1">
            <a:spAutoFit/>
          </a:bodyPr>
          <a:lstStyle/>
          <a:p>
            <a:pPr algn="ctr" rtl="1"/>
            <a:r>
              <a:rPr lang="fa-IR" sz="1400" dirty="0">
                <a:solidFill>
                  <a:srgbClr val="212121"/>
                </a:solidFill>
                <a:cs typeface="B Nazanin" panose="00000400000000000000" pitchFamily="2" charset="-78"/>
              </a:rPr>
              <a:t>روش‌ها و الگوریتم‌ها</a:t>
            </a:r>
            <a:endParaRPr lang="en-US" sz="1400" dirty="0">
              <a:solidFill>
                <a:srgbClr val="212121"/>
              </a:solidFill>
              <a:cs typeface="B Nazanin" panose="00000400000000000000" pitchFamily="2" charset="-78"/>
            </a:endParaRPr>
          </a:p>
        </p:txBody>
      </p:sp>
      <p:sp>
        <p:nvSpPr>
          <p:cNvPr id="84" name="TextBox 83">
            <a:extLst>
              <a:ext uri="{FF2B5EF4-FFF2-40B4-BE49-F238E27FC236}">
                <a16:creationId xmlns:a16="http://schemas.microsoft.com/office/drawing/2014/main" id="{CDA587ED-1829-4125-8792-6DDB4D7E861A}"/>
              </a:ext>
            </a:extLst>
          </p:cNvPr>
          <p:cNvSpPr txBox="1"/>
          <p:nvPr/>
        </p:nvSpPr>
        <p:spPr>
          <a:xfrm>
            <a:off x="7359747" y="5998216"/>
            <a:ext cx="768157" cy="523220"/>
          </a:xfrm>
          <a:prstGeom prst="rect">
            <a:avLst/>
          </a:prstGeom>
          <a:noFill/>
        </p:spPr>
        <p:txBody>
          <a:bodyPr wrap="square" rtlCol="1">
            <a:spAutoFit/>
          </a:bodyPr>
          <a:lstStyle/>
          <a:p>
            <a:pPr algn="ctr" rtl="1"/>
            <a:r>
              <a:rPr lang="fa-IR" sz="1400" dirty="0">
                <a:solidFill>
                  <a:srgbClr val="212121"/>
                </a:solidFill>
                <a:cs typeface="B Nazanin" panose="00000400000000000000" pitchFamily="2" charset="-78"/>
              </a:rPr>
              <a:t>مدل شبکه عصبی</a:t>
            </a:r>
            <a:endParaRPr lang="en-US" sz="1400" dirty="0">
              <a:solidFill>
                <a:srgbClr val="212121"/>
              </a:solidFill>
              <a:cs typeface="B Nazanin" panose="00000400000000000000" pitchFamily="2" charset="-78"/>
            </a:endParaRPr>
          </a:p>
        </p:txBody>
      </p:sp>
      <p:sp>
        <p:nvSpPr>
          <p:cNvPr id="85" name="TextBox 84">
            <a:extLst>
              <a:ext uri="{FF2B5EF4-FFF2-40B4-BE49-F238E27FC236}">
                <a16:creationId xmlns:a16="http://schemas.microsoft.com/office/drawing/2014/main" id="{7A86BB72-9726-410A-AFAC-F1D79410F866}"/>
              </a:ext>
            </a:extLst>
          </p:cNvPr>
          <p:cNvSpPr txBox="1"/>
          <p:nvPr/>
        </p:nvSpPr>
        <p:spPr>
          <a:xfrm>
            <a:off x="6081090" y="5895160"/>
            <a:ext cx="1052410" cy="738664"/>
          </a:xfrm>
          <a:prstGeom prst="rect">
            <a:avLst/>
          </a:prstGeom>
          <a:noFill/>
        </p:spPr>
        <p:txBody>
          <a:bodyPr wrap="square" rtlCol="1">
            <a:spAutoFit/>
          </a:bodyPr>
          <a:lstStyle/>
          <a:p>
            <a:pPr algn="ctr" rtl="1"/>
            <a:r>
              <a:rPr lang="fa-IR" sz="1400" dirty="0">
                <a:solidFill>
                  <a:srgbClr val="212121"/>
                </a:solidFill>
                <a:cs typeface="B Nazanin" panose="00000400000000000000" pitchFamily="2" charset="-78"/>
              </a:rPr>
              <a:t>سیستم تشخیص خواب‌آلودگی</a:t>
            </a:r>
            <a:endParaRPr lang="en-US" sz="1400" dirty="0">
              <a:solidFill>
                <a:srgbClr val="212121"/>
              </a:solidFill>
              <a:cs typeface="B Nazanin" panose="00000400000000000000" pitchFamily="2" charset="-78"/>
            </a:endParaRPr>
          </a:p>
        </p:txBody>
      </p:sp>
      <p:sp>
        <p:nvSpPr>
          <p:cNvPr id="86" name="TextBox 85">
            <a:extLst>
              <a:ext uri="{FF2B5EF4-FFF2-40B4-BE49-F238E27FC236}">
                <a16:creationId xmlns:a16="http://schemas.microsoft.com/office/drawing/2014/main" id="{F13A61F5-14A1-4CF9-94AF-45BD9A40C4B7}"/>
              </a:ext>
            </a:extLst>
          </p:cNvPr>
          <p:cNvSpPr txBox="1"/>
          <p:nvPr/>
        </p:nvSpPr>
        <p:spPr>
          <a:xfrm>
            <a:off x="5070079" y="5890494"/>
            <a:ext cx="800328" cy="738664"/>
          </a:xfrm>
          <a:prstGeom prst="rect">
            <a:avLst/>
          </a:prstGeom>
          <a:noFill/>
        </p:spPr>
        <p:txBody>
          <a:bodyPr wrap="square" rtlCol="1">
            <a:spAutoFit/>
          </a:bodyPr>
          <a:lstStyle/>
          <a:p>
            <a:pPr algn="ctr"/>
            <a:r>
              <a:rPr lang="fa-IR" sz="1400" dirty="0">
                <a:solidFill>
                  <a:srgbClr val="212121"/>
                </a:solidFill>
                <a:cs typeface="B Nazanin" panose="00000400000000000000" pitchFamily="2" charset="-78"/>
              </a:rPr>
              <a:t>نتیجه‌گیری و پیشنهادات</a:t>
            </a:r>
          </a:p>
        </p:txBody>
      </p:sp>
      <p:sp>
        <p:nvSpPr>
          <p:cNvPr id="87" name="TextBox 86">
            <a:extLst>
              <a:ext uri="{FF2B5EF4-FFF2-40B4-BE49-F238E27FC236}">
                <a16:creationId xmlns:a16="http://schemas.microsoft.com/office/drawing/2014/main" id="{E7771BE8-903F-4430-87DE-796C3A003164}"/>
              </a:ext>
            </a:extLst>
          </p:cNvPr>
          <p:cNvSpPr txBox="1"/>
          <p:nvPr/>
        </p:nvSpPr>
        <p:spPr>
          <a:xfrm>
            <a:off x="8384997" y="5983155"/>
            <a:ext cx="975315" cy="523220"/>
          </a:xfrm>
          <a:prstGeom prst="rect">
            <a:avLst/>
          </a:prstGeom>
          <a:noFill/>
        </p:spPr>
        <p:txBody>
          <a:bodyPr wrap="square" rtlCol="1">
            <a:spAutoFit/>
          </a:bodyPr>
          <a:lstStyle/>
          <a:p>
            <a:pPr algn="ctr" rtl="1"/>
            <a:r>
              <a:rPr lang="fa-IR" sz="1400" dirty="0">
                <a:solidFill>
                  <a:srgbClr val="212121"/>
                </a:solidFill>
                <a:cs typeface="B Nazanin" panose="00000400000000000000" pitchFamily="2" charset="-78"/>
              </a:rPr>
              <a:t>ابزارها و مجموعه داده</a:t>
            </a:r>
          </a:p>
        </p:txBody>
      </p:sp>
      <p:pic>
        <p:nvPicPr>
          <p:cNvPr id="40" name="Picture 39">
            <a:extLst>
              <a:ext uri="{FF2B5EF4-FFF2-40B4-BE49-F238E27FC236}">
                <a16:creationId xmlns:a16="http://schemas.microsoft.com/office/drawing/2014/main" id="{C0C60E91-0AE3-4B41-9D8F-1A7170FDB8BE}"/>
              </a:ext>
            </a:extLst>
          </p:cNvPr>
          <p:cNvPicPr>
            <a:picLocks noChangeAspect="1"/>
          </p:cNvPicPr>
          <p:nvPr/>
        </p:nvPicPr>
        <p:blipFill>
          <a:blip r:embed="rId3"/>
          <a:stretch>
            <a:fillRect/>
          </a:stretch>
        </p:blipFill>
        <p:spPr>
          <a:xfrm>
            <a:off x="4188358" y="2303979"/>
            <a:ext cx="3815284" cy="2494803"/>
          </a:xfrm>
          <a:prstGeom prst="rect">
            <a:avLst/>
          </a:prstGeom>
        </p:spPr>
      </p:pic>
      <p:pic>
        <p:nvPicPr>
          <p:cNvPr id="41" name="Picture 40">
            <a:extLst>
              <a:ext uri="{FF2B5EF4-FFF2-40B4-BE49-F238E27FC236}">
                <a16:creationId xmlns:a16="http://schemas.microsoft.com/office/drawing/2014/main" id="{8D3D4992-B12C-4FD0-A401-0008CBBD5E55}"/>
              </a:ext>
            </a:extLst>
          </p:cNvPr>
          <p:cNvPicPr>
            <a:picLocks noChangeAspect="1"/>
          </p:cNvPicPr>
          <p:nvPr/>
        </p:nvPicPr>
        <p:blipFill>
          <a:blip r:embed="rId4"/>
          <a:stretch>
            <a:fillRect/>
          </a:stretch>
        </p:blipFill>
        <p:spPr>
          <a:xfrm>
            <a:off x="8375252" y="2241322"/>
            <a:ext cx="3535189" cy="2494802"/>
          </a:xfrm>
          <a:prstGeom prst="rect">
            <a:avLst/>
          </a:prstGeom>
        </p:spPr>
      </p:pic>
      <p:pic>
        <p:nvPicPr>
          <p:cNvPr id="42" name="Picture 41">
            <a:extLst>
              <a:ext uri="{FF2B5EF4-FFF2-40B4-BE49-F238E27FC236}">
                <a16:creationId xmlns:a16="http://schemas.microsoft.com/office/drawing/2014/main" id="{01EE327F-D056-44C4-88CD-8A4C5D4A6265}"/>
              </a:ext>
            </a:extLst>
          </p:cNvPr>
          <p:cNvPicPr>
            <a:picLocks noChangeAspect="1"/>
          </p:cNvPicPr>
          <p:nvPr/>
        </p:nvPicPr>
        <p:blipFill rotWithShape="1">
          <a:blip r:embed="rId5"/>
          <a:srcRect l="4125" t="3885"/>
          <a:stretch/>
        </p:blipFill>
        <p:spPr>
          <a:xfrm>
            <a:off x="469360" y="2363281"/>
            <a:ext cx="3471672" cy="2357174"/>
          </a:xfrm>
          <a:prstGeom prst="rect">
            <a:avLst/>
          </a:prstGeom>
        </p:spPr>
      </p:pic>
      <p:sp>
        <p:nvSpPr>
          <p:cNvPr id="43" name="TextBox 42">
            <a:extLst>
              <a:ext uri="{FF2B5EF4-FFF2-40B4-BE49-F238E27FC236}">
                <a16:creationId xmlns:a16="http://schemas.microsoft.com/office/drawing/2014/main" id="{A57E0F05-1655-4FA7-828D-493015E19DE1}"/>
              </a:ext>
            </a:extLst>
          </p:cNvPr>
          <p:cNvSpPr txBox="1"/>
          <p:nvPr/>
        </p:nvSpPr>
        <p:spPr>
          <a:xfrm>
            <a:off x="8718250" y="1726770"/>
            <a:ext cx="2671618" cy="353943"/>
          </a:xfrm>
          <a:prstGeom prst="rect">
            <a:avLst/>
          </a:prstGeom>
          <a:noFill/>
        </p:spPr>
        <p:txBody>
          <a:bodyPr wrap="square">
            <a:spAutoFit/>
          </a:bodyPr>
          <a:lstStyle/>
          <a:p>
            <a:pPr algn="ctr" rtl="1"/>
            <a:r>
              <a:rPr lang="fa-IR" sz="1700" dirty="0">
                <a:effectLst/>
                <a:latin typeface="Times New Roman" panose="02020603050405020304" pitchFamily="18" charset="0"/>
                <a:ea typeface="Times New Roman" panose="02020603050405020304" pitchFamily="18" charset="0"/>
                <a:cs typeface="B Nazanin" panose="00000400000000000000" pitchFamily="2" charset="-78"/>
              </a:rPr>
              <a:t>منحنی </a:t>
            </a:r>
            <a:r>
              <a:rPr lang="en-US" sz="1600" dirty="0">
                <a:effectLst/>
                <a:latin typeface="Times New Roman" panose="02020603050405020304" pitchFamily="18" charset="0"/>
                <a:ea typeface="Times New Roman" panose="02020603050405020304" pitchFamily="18" charset="0"/>
                <a:cs typeface="B Nazanin" panose="00000400000000000000" pitchFamily="2" charset="-78"/>
              </a:rPr>
              <a:t>ROC</a:t>
            </a:r>
            <a:r>
              <a:rPr lang="fa-IR" sz="1700" dirty="0">
                <a:effectLst/>
                <a:latin typeface="Times New Roman" panose="02020603050405020304" pitchFamily="18" charset="0"/>
                <a:ea typeface="Times New Roman" panose="02020603050405020304" pitchFamily="18" charset="0"/>
                <a:cs typeface="B Nazanin" panose="00000400000000000000" pitchFamily="2" charset="-78"/>
              </a:rPr>
              <a:t> مدل تمام طراحی‌شده</a:t>
            </a:r>
            <a:endParaRPr lang="fa-IR" sz="1700" dirty="0">
              <a:cs typeface="B Nazanin" panose="00000400000000000000" pitchFamily="2" charset="-78"/>
            </a:endParaRPr>
          </a:p>
        </p:txBody>
      </p:sp>
      <p:sp>
        <p:nvSpPr>
          <p:cNvPr id="45" name="TextBox 44">
            <a:extLst>
              <a:ext uri="{FF2B5EF4-FFF2-40B4-BE49-F238E27FC236}">
                <a16:creationId xmlns:a16="http://schemas.microsoft.com/office/drawing/2014/main" id="{124D2AF4-4601-40BA-8ED5-52DE6331D77C}"/>
              </a:ext>
            </a:extLst>
          </p:cNvPr>
          <p:cNvSpPr txBox="1"/>
          <p:nvPr/>
        </p:nvSpPr>
        <p:spPr>
          <a:xfrm>
            <a:off x="4397536" y="1731642"/>
            <a:ext cx="3815284" cy="353943"/>
          </a:xfrm>
          <a:prstGeom prst="rect">
            <a:avLst/>
          </a:prstGeom>
          <a:noFill/>
        </p:spPr>
        <p:txBody>
          <a:bodyPr wrap="square">
            <a:spAutoFit/>
          </a:bodyPr>
          <a:lstStyle/>
          <a:p>
            <a:pPr algn="ctr" rtl="1"/>
            <a:r>
              <a:rPr lang="fa-IR" sz="1700" dirty="0">
                <a:effectLst/>
                <a:latin typeface="Times New Roman" panose="02020603050405020304" pitchFamily="18" charset="0"/>
                <a:ea typeface="Times New Roman" panose="02020603050405020304" pitchFamily="18" charset="0"/>
                <a:cs typeface="B Nazanin" panose="00000400000000000000" pitchFamily="2" charset="-78"/>
              </a:rPr>
              <a:t>منحنی </a:t>
            </a:r>
            <a:r>
              <a:rPr lang="en-US" sz="1600" dirty="0">
                <a:effectLst/>
                <a:latin typeface="Times New Roman" panose="02020603050405020304" pitchFamily="18" charset="0"/>
                <a:ea typeface="Times New Roman" panose="02020603050405020304" pitchFamily="18" charset="0"/>
                <a:cs typeface="B Nazanin" panose="00000400000000000000" pitchFamily="2" charset="-78"/>
              </a:rPr>
              <a:t>ROC</a:t>
            </a:r>
            <a:r>
              <a:rPr lang="fa-IR" sz="1600" dirty="0">
                <a:effectLst/>
                <a:latin typeface="Times New Roman" panose="02020603050405020304" pitchFamily="18" charset="0"/>
                <a:ea typeface="Times New Roman" panose="02020603050405020304" pitchFamily="18" charset="0"/>
                <a:cs typeface="B Nazanin" panose="00000400000000000000" pitchFamily="2" charset="-78"/>
              </a:rPr>
              <a:t> </a:t>
            </a:r>
            <a:r>
              <a:rPr lang="fa-IR" sz="1700" dirty="0">
                <a:effectLst/>
                <a:latin typeface="Times New Roman" panose="02020603050405020304" pitchFamily="18" charset="0"/>
                <a:ea typeface="Times New Roman" panose="02020603050405020304" pitchFamily="18" charset="0"/>
                <a:cs typeface="B Nazanin" panose="00000400000000000000" pitchFamily="2" charset="-78"/>
              </a:rPr>
              <a:t>مدل </a:t>
            </a:r>
            <a:r>
              <a:rPr lang="en-US" sz="1600" dirty="0">
                <a:effectLst/>
                <a:latin typeface="Times New Roman" panose="02020603050405020304" pitchFamily="18" charset="0"/>
                <a:ea typeface="Times New Roman" panose="02020603050405020304" pitchFamily="18" charset="0"/>
                <a:cs typeface="B Nazanin" panose="00000400000000000000" pitchFamily="2" charset="-78"/>
              </a:rPr>
              <a:t>MobileNetV2</a:t>
            </a:r>
            <a:endParaRPr lang="fa-IR" sz="1700" dirty="0">
              <a:cs typeface="B Nazanin" panose="00000400000000000000" pitchFamily="2" charset="-78"/>
            </a:endParaRPr>
          </a:p>
        </p:txBody>
      </p:sp>
      <p:sp>
        <p:nvSpPr>
          <p:cNvPr id="47" name="TextBox 46">
            <a:extLst>
              <a:ext uri="{FF2B5EF4-FFF2-40B4-BE49-F238E27FC236}">
                <a16:creationId xmlns:a16="http://schemas.microsoft.com/office/drawing/2014/main" id="{2D6D6B9B-7BC5-441A-90A7-5A1B62C09962}"/>
              </a:ext>
            </a:extLst>
          </p:cNvPr>
          <p:cNvSpPr txBox="1"/>
          <p:nvPr/>
        </p:nvSpPr>
        <p:spPr>
          <a:xfrm>
            <a:off x="1102030" y="1726666"/>
            <a:ext cx="2319951" cy="353943"/>
          </a:xfrm>
          <a:prstGeom prst="rect">
            <a:avLst/>
          </a:prstGeom>
          <a:noFill/>
        </p:spPr>
        <p:txBody>
          <a:bodyPr wrap="square">
            <a:spAutoFit/>
          </a:bodyPr>
          <a:lstStyle/>
          <a:p>
            <a:pPr algn="ctr" rtl="1"/>
            <a:r>
              <a:rPr lang="fa-IR" sz="1700" dirty="0">
                <a:effectLst/>
                <a:latin typeface="Times New Roman" panose="02020603050405020304" pitchFamily="18" charset="0"/>
                <a:ea typeface="Times New Roman" panose="02020603050405020304" pitchFamily="18" charset="0"/>
                <a:cs typeface="B Nazanin" panose="00000400000000000000" pitchFamily="2" charset="-78"/>
              </a:rPr>
              <a:t>منحنی </a:t>
            </a:r>
            <a:r>
              <a:rPr lang="en-US" sz="1600" dirty="0">
                <a:effectLst/>
                <a:latin typeface="Times New Roman" panose="02020603050405020304" pitchFamily="18" charset="0"/>
                <a:ea typeface="Times New Roman" panose="02020603050405020304" pitchFamily="18" charset="0"/>
                <a:cs typeface="B Nazanin" panose="00000400000000000000" pitchFamily="2" charset="-78"/>
              </a:rPr>
              <a:t>ROC</a:t>
            </a:r>
            <a:r>
              <a:rPr lang="fa-IR" sz="1700" dirty="0">
                <a:effectLst/>
                <a:latin typeface="Times New Roman" panose="02020603050405020304" pitchFamily="18" charset="0"/>
                <a:ea typeface="Times New Roman" panose="02020603050405020304" pitchFamily="18" charset="0"/>
                <a:cs typeface="B Nazanin" panose="00000400000000000000" pitchFamily="2" charset="-78"/>
              </a:rPr>
              <a:t> مدل </a:t>
            </a:r>
            <a:r>
              <a:rPr lang="en-US" sz="1600" dirty="0">
                <a:effectLst/>
                <a:latin typeface="Times New Roman" panose="02020603050405020304" pitchFamily="18" charset="0"/>
                <a:ea typeface="Times New Roman" panose="02020603050405020304" pitchFamily="18" charset="0"/>
                <a:cs typeface="B Nazanin" panose="00000400000000000000" pitchFamily="2" charset="-78"/>
              </a:rPr>
              <a:t>VGG-16</a:t>
            </a:r>
            <a:endParaRPr lang="fa-IR" sz="1700" dirty="0">
              <a:cs typeface="B Nazanin" panose="00000400000000000000" pitchFamily="2" charset="-78"/>
            </a:endParaRPr>
          </a:p>
        </p:txBody>
      </p:sp>
    </p:spTree>
    <p:extLst>
      <p:ext uri="{BB962C8B-B14F-4D97-AF65-F5344CB8AC3E}">
        <p14:creationId xmlns:p14="http://schemas.microsoft.com/office/powerpoint/2010/main" val="1281498982"/>
      </p:ext>
    </p:extLst>
  </p:cSld>
  <p:clrMapOvr>
    <a:masterClrMapping/>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ight Triangle 7"/>
          <p:cNvSpPr/>
          <p:nvPr/>
        </p:nvSpPr>
        <p:spPr>
          <a:xfrm>
            <a:off x="2407918" y="190245"/>
            <a:ext cx="721362" cy="869451"/>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cs typeface="B Nazanin" panose="00000400000000000000" pitchFamily="2" charset="-78"/>
            </a:endParaRPr>
          </a:p>
        </p:txBody>
      </p:sp>
      <p:sp>
        <p:nvSpPr>
          <p:cNvPr id="78" name="Parallelogram 77"/>
          <p:cNvSpPr/>
          <p:nvPr/>
        </p:nvSpPr>
        <p:spPr>
          <a:xfrm>
            <a:off x="-345440" y="6350000"/>
            <a:ext cx="1432560" cy="508000"/>
          </a:xfrm>
          <a:prstGeom prst="parallelogram">
            <a:avLst>
              <a:gd name="adj" fmla="val 47000"/>
            </a:avLst>
          </a:prstGeom>
          <a:solidFill>
            <a:srgbClr val="FFEDE1"/>
          </a:solidFill>
          <a:ln>
            <a:solidFill>
              <a:srgbClr val="FFED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B Nazanin" panose="00000400000000000000" pitchFamily="2" charset="-78"/>
            </a:endParaRPr>
          </a:p>
        </p:txBody>
      </p:sp>
      <p:sp>
        <p:nvSpPr>
          <p:cNvPr id="79" name="Parallelogram 78"/>
          <p:cNvSpPr/>
          <p:nvPr/>
        </p:nvSpPr>
        <p:spPr>
          <a:xfrm>
            <a:off x="-254000" y="6451600"/>
            <a:ext cx="1539240" cy="264160"/>
          </a:xfrm>
          <a:prstGeom prst="parallelogram">
            <a:avLst/>
          </a:prstGeom>
          <a:solidFill>
            <a:srgbClr val="B5838D"/>
          </a:solidFill>
          <a:ln>
            <a:solidFill>
              <a:srgbClr val="B583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a-IR" dirty="0">
                <a:solidFill>
                  <a:schemeClr val="tx1"/>
                </a:solidFill>
                <a:cs typeface="B Nazanin" panose="00000400000000000000" pitchFamily="2" charset="-78"/>
              </a:rPr>
              <a:t>20/31</a:t>
            </a:r>
            <a:endParaRPr lang="en-US" dirty="0">
              <a:solidFill>
                <a:schemeClr val="tx1"/>
              </a:solidFill>
              <a:cs typeface="B Nazanin" panose="00000400000000000000" pitchFamily="2" charset="-78"/>
            </a:endParaRPr>
          </a:p>
        </p:txBody>
      </p:sp>
      <p:sp>
        <p:nvSpPr>
          <p:cNvPr id="34" name="Flowchart: Manual Input 33"/>
          <p:cNvSpPr/>
          <p:nvPr/>
        </p:nvSpPr>
        <p:spPr>
          <a:xfrm rot="16200000">
            <a:off x="7097565" y="-4065142"/>
            <a:ext cx="1055033" cy="9133841"/>
          </a:xfrm>
          <a:prstGeom prst="flowChartManualInput">
            <a:avLst/>
          </a:prstGeom>
          <a:solidFill>
            <a:srgbClr val="828F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B Nazanin" panose="00000400000000000000" pitchFamily="2" charset="-78"/>
            </a:endParaRPr>
          </a:p>
        </p:txBody>
      </p:sp>
      <p:sp>
        <p:nvSpPr>
          <p:cNvPr id="38" name="Rectangle 37"/>
          <p:cNvSpPr/>
          <p:nvPr/>
        </p:nvSpPr>
        <p:spPr>
          <a:xfrm>
            <a:off x="2407920" y="154662"/>
            <a:ext cx="9784080" cy="685643"/>
          </a:xfrm>
          <a:prstGeom prst="rect">
            <a:avLst/>
          </a:prstGeom>
          <a:solidFill>
            <a:srgbClr val="FFED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rtl="1"/>
            <a:r>
              <a:rPr lang="fa-IR" sz="4000" dirty="0">
                <a:solidFill>
                  <a:schemeClr val="tx1"/>
                </a:solidFill>
                <a:cs typeface="B Nazanin" panose="00000400000000000000" pitchFamily="2" charset="-78"/>
              </a:rPr>
              <a:t>	زمان آزمایش</a:t>
            </a:r>
            <a:endParaRPr lang="en-US" sz="4000" dirty="0">
              <a:solidFill>
                <a:schemeClr val="tx1"/>
              </a:solidFill>
              <a:cs typeface="B Nazanin" panose="00000400000000000000" pitchFamily="2" charset="-78"/>
            </a:endParaRPr>
          </a:p>
        </p:txBody>
      </p:sp>
      <p:sp>
        <p:nvSpPr>
          <p:cNvPr id="54" name="Flowchart: Connector 53">
            <a:extLst>
              <a:ext uri="{FF2B5EF4-FFF2-40B4-BE49-F238E27FC236}">
                <a16:creationId xmlns:a16="http://schemas.microsoft.com/office/drawing/2014/main" id="{3B048D29-D07E-4377-AF2B-2752562EC6B4}"/>
              </a:ext>
            </a:extLst>
          </p:cNvPr>
          <p:cNvSpPr/>
          <p:nvPr/>
        </p:nvSpPr>
        <p:spPr>
          <a:xfrm>
            <a:off x="4516063" y="6134406"/>
            <a:ext cx="269946" cy="284979"/>
          </a:xfrm>
          <a:prstGeom prst="flowChartConnector">
            <a:avLst/>
          </a:prstGeom>
          <a:solidFill>
            <a:srgbClr val="828F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cs typeface="B Nazanin" panose="00000400000000000000" pitchFamily="2" charset="-78"/>
            </a:endParaRPr>
          </a:p>
        </p:txBody>
      </p:sp>
      <p:sp>
        <p:nvSpPr>
          <p:cNvPr id="55" name="Flowchart: Connector 54">
            <a:extLst>
              <a:ext uri="{FF2B5EF4-FFF2-40B4-BE49-F238E27FC236}">
                <a16:creationId xmlns:a16="http://schemas.microsoft.com/office/drawing/2014/main" id="{CD85DB92-8BC2-4271-9BA7-9DBEF30E3A84}"/>
              </a:ext>
            </a:extLst>
          </p:cNvPr>
          <p:cNvSpPr/>
          <p:nvPr/>
        </p:nvSpPr>
        <p:spPr>
          <a:xfrm>
            <a:off x="11762949" y="6126807"/>
            <a:ext cx="269946" cy="284979"/>
          </a:xfrm>
          <a:prstGeom prst="flowChartConnector">
            <a:avLst/>
          </a:prstGeom>
          <a:solidFill>
            <a:srgbClr val="828F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cs typeface="B Nazanin" panose="00000400000000000000" pitchFamily="2" charset="-78"/>
            </a:endParaRPr>
          </a:p>
        </p:txBody>
      </p:sp>
      <p:cxnSp>
        <p:nvCxnSpPr>
          <p:cNvPr id="56" name="Straight Connector 55">
            <a:extLst>
              <a:ext uri="{FF2B5EF4-FFF2-40B4-BE49-F238E27FC236}">
                <a16:creationId xmlns:a16="http://schemas.microsoft.com/office/drawing/2014/main" id="{59067910-03E3-48B4-8415-91504B3E1430}"/>
              </a:ext>
            </a:extLst>
          </p:cNvPr>
          <p:cNvCxnSpPr>
            <a:stCxn id="54" idx="6"/>
            <a:endCxn id="55" idx="2"/>
          </p:cNvCxnSpPr>
          <p:nvPr/>
        </p:nvCxnSpPr>
        <p:spPr>
          <a:xfrm flipV="1">
            <a:off x="4786009" y="6269297"/>
            <a:ext cx="6976940" cy="7599"/>
          </a:xfrm>
          <a:prstGeom prst="line">
            <a:avLst/>
          </a:prstGeom>
          <a:ln w="57150">
            <a:solidFill>
              <a:srgbClr val="828FA6"/>
            </a:solidFill>
          </a:ln>
        </p:spPr>
        <p:style>
          <a:lnRef idx="1">
            <a:schemeClr val="accent1"/>
          </a:lnRef>
          <a:fillRef idx="0">
            <a:schemeClr val="accent1"/>
          </a:fillRef>
          <a:effectRef idx="0">
            <a:schemeClr val="accent1"/>
          </a:effectRef>
          <a:fontRef idx="minor">
            <a:schemeClr val="tx1"/>
          </a:fontRef>
        </p:style>
      </p:cxnSp>
      <p:sp>
        <p:nvSpPr>
          <p:cNvPr id="57" name="Flowchart: Connector 56">
            <a:extLst>
              <a:ext uri="{FF2B5EF4-FFF2-40B4-BE49-F238E27FC236}">
                <a16:creationId xmlns:a16="http://schemas.microsoft.com/office/drawing/2014/main" id="{C710D54B-04E1-4C82-9324-AF8DEE4730EE}"/>
              </a:ext>
            </a:extLst>
          </p:cNvPr>
          <p:cNvSpPr/>
          <p:nvPr/>
        </p:nvSpPr>
        <p:spPr>
          <a:xfrm>
            <a:off x="10673994" y="5801852"/>
            <a:ext cx="993916" cy="934890"/>
          </a:xfrm>
          <a:prstGeom prst="flowChartConnector">
            <a:avLst/>
          </a:prstGeom>
          <a:solidFill>
            <a:srgbClr val="FFFFFF"/>
          </a:solidFill>
          <a:ln w="28575">
            <a:solidFill>
              <a:srgbClr val="E8C2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a-IR" sz="1400" dirty="0">
                <a:solidFill>
                  <a:srgbClr val="212121"/>
                </a:solidFill>
                <a:cs typeface="B Nazanin" panose="00000400000000000000" pitchFamily="2" charset="-78"/>
              </a:rPr>
              <a:t>مقدمه</a:t>
            </a:r>
            <a:endParaRPr lang="en-US" sz="1400" dirty="0">
              <a:solidFill>
                <a:srgbClr val="212121"/>
              </a:solidFill>
              <a:cs typeface="B Nazanin" panose="00000400000000000000" pitchFamily="2" charset="-78"/>
            </a:endParaRPr>
          </a:p>
        </p:txBody>
      </p:sp>
      <p:sp>
        <p:nvSpPr>
          <p:cNvPr id="58" name="Flowchart: Connector 57">
            <a:extLst>
              <a:ext uri="{FF2B5EF4-FFF2-40B4-BE49-F238E27FC236}">
                <a16:creationId xmlns:a16="http://schemas.microsoft.com/office/drawing/2014/main" id="{605A9779-11A5-4F9F-ACCB-AEE46AE9BAF7}"/>
              </a:ext>
            </a:extLst>
          </p:cNvPr>
          <p:cNvSpPr/>
          <p:nvPr/>
        </p:nvSpPr>
        <p:spPr>
          <a:xfrm>
            <a:off x="9546898" y="5809451"/>
            <a:ext cx="993916" cy="934890"/>
          </a:xfrm>
          <a:prstGeom prst="flowChartConnector">
            <a:avLst/>
          </a:prstGeom>
          <a:solidFill>
            <a:srgbClr val="FFFFFF"/>
          </a:solidFill>
          <a:ln w="28575">
            <a:solidFill>
              <a:srgbClr val="E8C2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212121"/>
              </a:solidFill>
              <a:cs typeface="B Nazanin" panose="00000400000000000000" pitchFamily="2" charset="-78"/>
            </a:endParaRPr>
          </a:p>
        </p:txBody>
      </p:sp>
      <p:sp>
        <p:nvSpPr>
          <p:cNvPr id="59" name="Flowchart: Connector 58">
            <a:extLst>
              <a:ext uri="{FF2B5EF4-FFF2-40B4-BE49-F238E27FC236}">
                <a16:creationId xmlns:a16="http://schemas.microsoft.com/office/drawing/2014/main" id="{698F8C42-C52F-41D1-9306-30420182BFF1}"/>
              </a:ext>
            </a:extLst>
          </p:cNvPr>
          <p:cNvSpPr/>
          <p:nvPr/>
        </p:nvSpPr>
        <p:spPr>
          <a:xfrm>
            <a:off x="8400556" y="5801851"/>
            <a:ext cx="993916" cy="934890"/>
          </a:xfrm>
          <a:prstGeom prst="flowChartConnector">
            <a:avLst/>
          </a:prstGeom>
          <a:solidFill>
            <a:srgbClr val="FFFFFF"/>
          </a:solidFill>
          <a:ln w="28575">
            <a:solidFill>
              <a:srgbClr val="E8C2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a-IR" sz="1200" dirty="0">
              <a:solidFill>
                <a:srgbClr val="212121"/>
              </a:solidFill>
              <a:cs typeface="B Nazanin" panose="00000400000000000000" pitchFamily="2" charset="-78"/>
            </a:endParaRPr>
          </a:p>
        </p:txBody>
      </p:sp>
      <p:sp>
        <p:nvSpPr>
          <p:cNvPr id="60" name="Flowchart: Connector 59">
            <a:extLst>
              <a:ext uri="{FF2B5EF4-FFF2-40B4-BE49-F238E27FC236}">
                <a16:creationId xmlns:a16="http://schemas.microsoft.com/office/drawing/2014/main" id="{59CF8786-D8F6-4EEA-8DEB-4BE6BFBBB571}"/>
              </a:ext>
            </a:extLst>
          </p:cNvPr>
          <p:cNvSpPr/>
          <p:nvPr/>
        </p:nvSpPr>
        <p:spPr>
          <a:xfrm>
            <a:off x="7248278" y="5801851"/>
            <a:ext cx="993916" cy="934890"/>
          </a:xfrm>
          <a:prstGeom prst="flowChartConnector">
            <a:avLst/>
          </a:prstGeom>
          <a:solidFill>
            <a:srgbClr val="FFFFFF"/>
          </a:solidFill>
          <a:ln w="28575">
            <a:solidFill>
              <a:srgbClr val="E8C2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endParaRPr lang="en-US" sz="1400" dirty="0">
              <a:solidFill>
                <a:srgbClr val="212121"/>
              </a:solidFill>
              <a:cs typeface="B Nazanin" panose="00000400000000000000" pitchFamily="2" charset="-78"/>
            </a:endParaRPr>
          </a:p>
        </p:txBody>
      </p:sp>
      <p:sp>
        <p:nvSpPr>
          <p:cNvPr id="61" name="Flowchart: Connector 60">
            <a:extLst>
              <a:ext uri="{FF2B5EF4-FFF2-40B4-BE49-F238E27FC236}">
                <a16:creationId xmlns:a16="http://schemas.microsoft.com/office/drawing/2014/main" id="{53AA1A91-3EEC-4348-8DBE-A2BB7E880B7A}"/>
              </a:ext>
            </a:extLst>
          </p:cNvPr>
          <p:cNvSpPr/>
          <p:nvPr/>
        </p:nvSpPr>
        <p:spPr>
          <a:xfrm>
            <a:off x="6096000" y="5812314"/>
            <a:ext cx="993916" cy="934890"/>
          </a:xfrm>
          <a:prstGeom prst="flowChartConnector">
            <a:avLst/>
          </a:prstGeom>
          <a:solidFill>
            <a:srgbClr val="FFFFFF"/>
          </a:solidFill>
          <a:ln w="28575">
            <a:solidFill>
              <a:srgbClr val="E8C2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212121"/>
              </a:solidFill>
              <a:cs typeface="B Nazanin" panose="00000400000000000000" pitchFamily="2" charset="-78"/>
            </a:endParaRPr>
          </a:p>
        </p:txBody>
      </p:sp>
      <p:sp>
        <p:nvSpPr>
          <p:cNvPr id="62" name="Flowchart: Connector 61">
            <a:extLst>
              <a:ext uri="{FF2B5EF4-FFF2-40B4-BE49-F238E27FC236}">
                <a16:creationId xmlns:a16="http://schemas.microsoft.com/office/drawing/2014/main" id="{46783FF3-3C76-40BF-A07B-F447C92CD5C6}"/>
              </a:ext>
            </a:extLst>
          </p:cNvPr>
          <p:cNvSpPr/>
          <p:nvPr/>
        </p:nvSpPr>
        <p:spPr>
          <a:xfrm>
            <a:off x="4959281" y="5813679"/>
            <a:ext cx="993916" cy="934890"/>
          </a:xfrm>
          <a:prstGeom prst="flowChartConnector">
            <a:avLst/>
          </a:prstGeom>
          <a:solidFill>
            <a:srgbClr val="FFFFFF"/>
          </a:solidFill>
          <a:ln w="28575">
            <a:solidFill>
              <a:srgbClr val="E8C2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a-IR" sz="1400" dirty="0">
              <a:solidFill>
                <a:srgbClr val="212121"/>
              </a:solidFill>
              <a:cs typeface="B Nazanin" panose="00000400000000000000" pitchFamily="2" charset="-78"/>
            </a:endParaRPr>
          </a:p>
        </p:txBody>
      </p:sp>
      <p:sp>
        <p:nvSpPr>
          <p:cNvPr id="63" name="TextBox 62">
            <a:extLst>
              <a:ext uri="{FF2B5EF4-FFF2-40B4-BE49-F238E27FC236}">
                <a16:creationId xmlns:a16="http://schemas.microsoft.com/office/drawing/2014/main" id="{0761316B-14F9-45AA-B8CA-CA013F6996FB}"/>
              </a:ext>
            </a:extLst>
          </p:cNvPr>
          <p:cNvSpPr txBox="1"/>
          <p:nvPr/>
        </p:nvSpPr>
        <p:spPr>
          <a:xfrm>
            <a:off x="9610493" y="6007686"/>
            <a:ext cx="857314" cy="523220"/>
          </a:xfrm>
          <a:prstGeom prst="rect">
            <a:avLst/>
          </a:prstGeom>
          <a:noFill/>
        </p:spPr>
        <p:txBody>
          <a:bodyPr wrap="square" rtlCol="1">
            <a:spAutoFit/>
          </a:bodyPr>
          <a:lstStyle/>
          <a:p>
            <a:pPr algn="ctr" rtl="1"/>
            <a:r>
              <a:rPr lang="fa-IR" sz="1400" dirty="0">
                <a:solidFill>
                  <a:srgbClr val="212121"/>
                </a:solidFill>
                <a:cs typeface="B Nazanin" panose="00000400000000000000" pitchFamily="2" charset="-78"/>
              </a:rPr>
              <a:t>روش‌ها و الگوریتم‌ها</a:t>
            </a:r>
            <a:endParaRPr lang="en-US" sz="1400" dirty="0">
              <a:solidFill>
                <a:srgbClr val="212121"/>
              </a:solidFill>
              <a:cs typeface="B Nazanin" panose="00000400000000000000" pitchFamily="2" charset="-78"/>
            </a:endParaRPr>
          </a:p>
        </p:txBody>
      </p:sp>
      <p:sp>
        <p:nvSpPr>
          <p:cNvPr id="64" name="TextBox 63">
            <a:extLst>
              <a:ext uri="{FF2B5EF4-FFF2-40B4-BE49-F238E27FC236}">
                <a16:creationId xmlns:a16="http://schemas.microsoft.com/office/drawing/2014/main" id="{E11EAF5F-0919-4D36-8859-C7EB02300C17}"/>
              </a:ext>
            </a:extLst>
          </p:cNvPr>
          <p:cNvSpPr txBox="1"/>
          <p:nvPr/>
        </p:nvSpPr>
        <p:spPr>
          <a:xfrm>
            <a:off x="7359747" y="5998216"/>
            <a:ext cx="768157" cy="523220"/>
          </a:xfrm>
          <a:prstGeom prst="rect">
            <a:avLst/>
          </a:prstGeom>
          <a:noFill/>
        </p:spPr>
        <p:txBody>
          <a:bodyPr wrap="square" rtlCol="1">
            <a:spAutoFit/>
          </a:bodyPr>
          <a:lstStyle/>
          <a:p>
            <a:pPr algn="ctr" rtl="1"/>
            <a:r>
              <a:rPr lang="fa-IR" sz="1400" dirty="0">
                <a:solidFill>
                  <a:srgbClr val="212121"/>
                </a:solidFill>
                <a:cs typeface="B Nazanin" panose="00000400000000000000" pitchFamily="2" charset="-78"/>
              </a:rPr>
              <a:t>مدل شبکه عصبی</a:t>
            </a:r>
            <a:endParaRPr lang="en-US" sz="1400" dirty="0">
              <a:solidFill>
                <a:srgbClr val="212121"/>
              </a:solidFill>
              <a:cs typeface="B Nazanin" panose="00000400000000000000" pitchFamily="2" charset="-78"/>
            </a:endParaRPr>
          </a:p>
        </p:txBody>
      </p:sp>
      <p:sp>
        <p:nvSpPr>
          <p:cNvPr id="65" name="TextBox 64">
            <a:extLst>
              <a:ext uri="{FF2B5EF4-FFF2-40B4-BE49-F238E27FC236}">
                <a16:creationId xmlns:a16="http://schemas.microsoft.com/office/drawing/2014/main" id="{AC22EB03-1E7E-4E86-A81E-D5FB40546502}"/>
              </a:ext>
            </a:extLst>
          </p:cNvPr>
          <p:cNvSpPr txBox="1"/>
          <p:nvPr/>
        </p:nvSpPr>
        <p:spPr>
          <a:xfrm>
            <a:off x="6081090" y="5895160"/>
            <a:ext cx="1052410" cy="738664"/>
          </a:xfrm>
          <a:prstGeom prst="rect">
            <a:avLst/>
          </a:prstGeom>
          <a:noFill/>
        </p:spPr>
        <p:txBody>
          <a:bodyPr wrap="square" rtlCol="1">
            <a:spAutoFit/>
          </a:bodyPr>
          <a:lstStyle/>
          <a:p>
            <a:pPr algn="ctr" rtl="1"/>
            <a:r>
              <a:rPr lang="fa-IR" sz="1400" dirty="0">
                <a:solidFill>
                  <a:srgbClr val="212121"/>
                </a:solidFill>
                <a:cs typeface="B Nazanin" panose="00000400000000000000" pitchFamily="2" charset="-78"/>
              </a:rPr>
              <a:t>سیستم تشخیص خواب‌آلودگی</a:t>
            </a:r>
            <a:endParaRPr lang="en-US" sz="1400" dirty="0">
              <a:solidFill>
                <a:srgbClr val="212121"/>
              </a:solidFill>
              <a:cs typeface="B Nazanin" panose="00000400000000000000" pitchFamily="2" charset="-78"/>
            </a:endParaRPr>
          </a:p>
        </p:txBody>
      </p:sp>
      <p:sp>
        <p:nvSpPr>
          <p:cNvPr id="66" name="TextBox 65">
            <a:extLst>
              <a:ext uri="{FF2B5EF4-FFF2-40B4-BE49-F238E27FC236}">
                <a16:creationId xmlns:a16="http://schemas.microsoft.com/office/drawing/2014/main" id="{DA000F32-4758-4311-8228-AB53CC5EF7F8}"/>
              </a:ext>
            </a:extLst>
          </p:cNvPr>
          <p:cNvSpPr txBox="1"/>
          <p:nvPr/>
        </p:nvSpPr>
        <p:spPr>
          <a:xfrm>
            <a:off x="5070079" y="5890494"/>
            <a:ext cx="800328" cy="738664"/>
          </a:xfrm>
          <a:prstGeom prst="rect">
            <a:avLst/>
          </a:prstGeom>
          <a:noFill/>
        </p:spPr>
        <p:txBody>
          <a:bodyPr wrap="square" rtlCol="1">
            <a:spAutoFit/>
          </a:bodyPr>
          <a:lstStyle/>
          <a:p>
            <a:pPr algn="ctr"/>
            <a:r>
              <a:rPr lang="fa-IR" sz="1400" dirty="0">
                <a:solidFill>
                  <a:srgbClr val="212121"/>
                </a:solidFill>
                <a:cs typeface="B Nazanin" panose="00000400000000000000" pitchFamily="2" charset="-78"/>
              </a:rPr>
              <a:t>نتیجه‌گیری و پیشنهادات</a:t>
            </a:r>
          </a:p>
        </p:txBody>
      </p:sp>
      <p:sp>
        <p:nvSpPr>
          <p:cNvPr id="67" name="TextBox 66">
            <a:extLst>
              <a:ext uri="{FF2B5EF4-FFF2-40B4-BE49-F238E27FC236}">
                <a16:creationId xmlns:a16="http://schemas.microsoft.com/office/drawing/2014/main" id="{88CFD4E5-6853-4747-A4B3-8C54D418F259}"/>
              </a:ext>
            </a:extLst>
          </p:cNvPr>
          <p:cNvSpPr txBox="1"/>
          <p:nvPr/>
        </p:nvSpPr>
        <p:spPr>
          <a:xfrm>
            <a:off x="8487205" y="5907563"/>
            <a:ext cx="797754" cy="738664"/>
          </a:xfrm>
          <a:prstGeom prst="rect">
            <a:avLst/>
          </a:prstGeom>
          <a:noFill/>
        </p:spPr>
        <p:txBody>
          <a:bodyPr wrap="square" rtlCol="1">
            <a:spAutoFit/>
          </a:bodyPr>
          <a:lstStyle/>
          <a:p>
            <a:pPr algn="ctr" rtl="1"/>
            <a:r>
              <a:rPr lang="fa-IR" sz="1400" dirty="0">
                <a:solidFill>
                  <a:srgbClr val="212121"/>
                </a:solidFill>
                <a:cs typeface="B Nazanin" panose="00000400000000000000" pitchFamily="2" charset="-78"/>
              </a:rPr>
              <a:t>ابزارها و مجموعه داده</a:t>
            </a:r>
          </a:p>
        </p:txBody>
      </p:sp>
      <p:sp>
        <p:nvSpPr>
          <p:cNvPr id="68" name="Flowchart: Connector 67">
            <a:extLst>
              <a:ext uri="{FF2B5EF4-FFF2-40B4-BE49-F238E27FC236}">
                <a16:creationId xmlns:a16="http://schemas.microsoft.com/office/drawing/2014/main" id="{1BE7DF81-8BEF-40ED-91EE-CF6ABFE57A1E}"/>
              </a:ext>
            </a:extLst>
          </p:cNvPr>
          <p:cNvSpPr/>
          <p:nvPr/>
        </p:nvSpPr>
        <p:spPr>
          <a:xfrm>
            <a:off x="4516063" y="6134406"/>
            <a:ext cx="269946" cy="284979"/>
          </a:xfrm>
          <a:prstGeom prst="flowChartConnector">
            <a:avLst/>
          </a:prstGeom>
          <a:solidFill>
            <a:srgbClr val="828F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cs typeface="B Nazanin" panose="00000400000000000000" pitchFamily="2" charset="-78"/>
            </a:endParaRPr>
          </a:p>
        </p:txBody>
      </p:sp>
      <p:sp>
        <p:nvSpPr>
          <p:cNvPr id="73" name="Flowchart: Connector 72">
            <a:extLst>
              <a:ext uri="{FF2B5EF4-FFF2-40B4-BE49-F238E27FC236}">
                <a16:creationId xmlns:a16="http://schemas.microsoft.com/office/drawing/2014/main" id="{EF01D7B4-0077-4876-BFF0-76A67825848E}"/>
              </a:ext>
            </a:extLst>
          </p:cNvPr>
          <p:cNvSpPr/>
          <p:nvPr/>
        </p:nvSpPr>
        <p:spPr>
          <a:xfrm>
            <a:off x="11762949" y="6126807"/>
            <a:ext cx="269946" cy="284979"/>
          </a:xfrm>
          <a:prstGeom prst="flowChartConnector">
            <a:avLst/>
          </a:prstGeom>
          <a:solidFill>
            <a:srgbClr val="828F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cs typeface="B Nazanin" panose="00000400000000000000" pitchFamily="2" charset="-78"/>
            </a:endParaRPr>
          </a:p>
        </p:txBody>
      </p:sp>
      <p:cxnSp>
        <p:nvCxnSpPr>
          <p:cNvPr id="74" name="Straight Connector 73">
            <a:extLst>
              <a:ext uri="{FF2B5EF4-FFF2-40B4-BE49-F238E27FC236}">
                <a16:creationId xmlns:a16="http://schemas.microsoft.com/office/drawing/2014/main" id="{81DA0DC9-B8FE-4D3A-9BB0-BA4823B03343}"/>
              </a:ext>
            </a:extLst>
          </p:cNvPr>
          <p:cNvCxnSpPr>
            <a:stCxn id="68" idx="6"/>
            <a:endCxn id="73" idx="2"/>
          </p:cNvCxnSpPr>
          <p:nvPr/>
        </p:nvCxnSpPr>
        <p:spPr>
          <a:xfrm flipV="1">
            <a:off x="4786009" y="6269297"/>
            <a:ext cx="6976940" cy="7599"/>
          </a:xfrm>
          <a:prstGeom prst="line">
            <a:avLst/>
          </a:prstGeom>
          <a:ln w="57150">
            <a:solidFill>
              <a:srgbClr val="828FA6"/>
            </a:solidFill>
          </a:ln>
        </p:spPr>
        <p:style>
          <a:lnRef idx="1">
            <a:schemeClr val="accent1"/>
          </a:lnRef>
          <a:fillRef idx="0">
            <a:schemeClr val="accent1"/>
          </a:fillRef>
          <a:effectRef idx="0">
            <a:schemeClr val="accent1"/>
          </a:effectRef>
          <a:fontRef idx="minor">
            <a:schemeClr val="tx1"/>
          </a:fontRef>
        </p:style>
      </p:cxnSp>
      <p:sp>
        <p:nvSpPr>
          <p:cNvPr id="75" name="Flowchart: Connector 74">
            <a:extLst>
              <a:ext uri="{FF2B5EF4-FFF2-40B4-BE49-F238E27FC236}">
                <a16:creationId xmlns:a16="http://schemas.microsoft.com/office/drawing/2014/main" id="{89BDBB10-E3C2-42A5-83F6-0C3AE2166FAF}"/>
              </a:ext>
            </a:extLst>
          </p:cNvPr>
          <p:cNvSpPr/>
          <p:nvPr/>
        </p:nvSpPr>
        <p:spPr>
          <a:xfrm>
            <a:off x="10673994" y="5801852"/>
            <a:ext cx="993916" cy="934890"/>
          </a:xfrm>
          <a:prstGeom prst="flowChartConnector">
            <a:avLst/>
          </a:prstGeom>
          <a:solidFill>
            <a:srgbClr val="FFFFFF"/>
          </a:solidFill>
          <a:ln w="28575">
            <a:solidFill>
              <a:srgbClr val="E8C2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a-IR" sz="1400" dirty="0">
                <a:solidFill>
                  <a:srgbClr val="212121"/>
                </a:solidFill>
                <a:cs typeface="B Nazanin" panose="00000400000000000000" pitchFamily="2" charset="-78"/>
              </a:rPr>
              <a:t>مقدمه</a:t>
            </a:r>
            <a:endParaRPr lang="en-US" sz="1400" dirty="0">
              <a:solidFill>
                <a:srgbClr val="212121"/>
              </a:solidFill>
              <a:cs typeface="B Nazanin" panose="00000400000000000000" pitchFamily="2" charset="-78"/>
            </a:endParaRPr>
          </a:p>
        </p:txBody>
      </p:sp>
      <p:sp>
        <p:nvSpPr>
          <p:cNvPr id="76" name="Flowchart: Connector 75">
            <a:extLst>
              <a:ext uri="{FF2B5EF4-FFF2-40B4-BE49-F238E27FC236}">
                <a16:creationId xmlns:a16="http://schemas.microsoft.com/office/drawing/2014/main" id="{C235E524-E416-4416-9D2C-18D18BBFC4E4}"/>
              </a:ext>
            </a:extLst>
          </p:cNvPr>
          <p:cNvSpPr/>
          <p:nvPr/>
        </p:nvSpPr>
        <p:spPr>
          <a:xfrm>
            <a:off x="9546898" y="5809451"/>
            <a:ext cx="993916" cy="934890"/>
          </a:xfrm>
          <a:prstGeom prst="flowChartConnector">
            <a:avLst/>
          </a:prstGeom>
          <a:solidFill>
            <a:srgbClr val="FFFFFF"/>
          </a:solidFill>
          <a:ln w="28575">
            <a:solidFill>
              <a:srgbClr val="E8C2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212121"/>
              </a:solidFill>
              <a:cs typeface="B Nazanin" panose="00000400000000000000" pitchFamily="2" charset="-78"/>
            </a:endParaRPr>
          </a:p>
        </p:txBody>
      </p:sp>
      <p:sp>
        <p:nvSpPr>
          <p:cNvPr id="77" name="Flowchart: Connector 76">
            <a:extLst>
              <a:ext uri="{FF2B5EF4-FFF2-40B4-BE49-F238E27FC236}">
                <a16:creationId xmlns:a16="http://schemas.microsoft.com/office/drawing/2014/main" id="{66E91D58-6B72-479D-A8D7-33FDD1CB2EB8}"/>
              </a:ext>
            </a:extLst>
          </p:cNvPr>
          <p:cNvSpPr/>
          <p:nvPr/>
        </p:nvSpPr>
        <p:spPr>
          <a:xfrm>
            <a:off x="8400556" y="5801851"/>
            <a:ext cx="993916" cy="934890"/>
          </a:xfrm>
          <a:prstGeom prst="flowChartConnector">
            <a:avLst/>
          </a:prstGeom>
          <a:solidFill>
            <a:schemeClr val="bg1"/>
          </a:solidFill>
          <a:ln w="28575">
            <a:solidFill>
              <a:srgbClr val="E8C2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a-IR" sz="1200" dirty="0">
              <a:solidFill>
                <a:srgbClr val="212121"/>
              </a:solidFill>
              <a:cs typeface="B Nazanin" panose="00000400000000000000" pitchFamily="2" charset="-78"/>
            </a:endParaRPr>
          </a:p>
        </p:txBody>
      </p:sp>
      <p:sp>
        <p:nvSpPr>
          <p:cNvPr id="80" name="Flowchart: Connector 79">
            <a:extLst>
              <a:ext uri="{FF2B5EF4-FFF2-40B4-BE49-F238E27FC236}">
                <a16:creationId xmlns:a16="http://schemas.microsoft.com/office/drawing/2014/main" id="{EF45EB47-FC65-499A-9959-03B97D1D154D}"/>
              </a:ext>
            </a:extLst>
          </p:cNvPr>
          <p:cNvSpPr/>
          <p:nvPr/>
        </p:nvSpPr>
        <p:spPr>
          <a:xfrm>
            <a:off x="7248278" y="5801851"/>
            <a:ext cx="993916" cy="934890"/>
          </a:xfrm>
          <a:prstGeom prst="flowChartConnector">
            <a:avLst/>
          </a:prstGeom>
          <a:solidFill>
            <a:srgbClr val="E8C2CA"/>
          </a:solidFill>
          <a:ln w="28575">
            <a:solidFill>
              <a:srgbClr val="E8C2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endParaRPr lang="en-US" sz="1400" dirty="0">
              <a:solidFill>
                <a:srgbClr val="212121"/>
              </a:solidFill>
              <a:cs typeface="B Nazanin" panose="00000400000000000000" pitchFamily="2" charset="-78"/>
            </a:endParaRPr>
          </a:p>
        </p:txBody>
      </p:sp>
      <p:sp>
        <p:nvSpPr>
          <p:cNvPr id="81" name="Flowchart: Connector 80">
            <a:extLst>
              <a:ext uri="{FF2B5EF4-FFF2-40B4-BE49-F238E27FC236}">
                <a16:creationId xmlns:a16="http://schemas.microsoft.com/office/drawing/2014/main" id="{8BA8EA07-BBA4-4C3D-953D-01BDAC319E5C}"/>
              </a:ext>
            </a:extLst>
          </p:cNvPr>
          <p:cNvSpPr/>
          <p:nvPr/>
        </p:nvSpPr>
        <p:spPr>
          <a:xfrm>
            <a:off x="6096000" y="5812314"/>
            <a:ext cx="993916" cy="934890"/>
          </a:xfrm>
          <a:prstGeom prst="flowChartConnector">
            <a:avLst/>
          </a:prstGeom>
          <a:solidFill>
            <a:srgbClr val="FFFFFF"/>
          </a:solidFill>
          <a:ln w="28575">
            <a:solidFill>
              <a:srgbClr val="E8C2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212121"/>
              </a:solidFill>
              <a:cs typeface="B Nazanin" panose="00000400000000000000" pitchFamily="2" charset="-78"/>
            </a:endParaRPr>
          </a:p>
        </p:txBody>
      </p:sp>
      <p:sp>
        <p:nvSpPr>
          <p:cNvPr id="82" name="Flowchart: Connector 81">
            <a:extLst>
              <a:ext uri="{FF2B5EF4-FFF2-40B4-BE49-F238E27FC236}">
                <a16:creationId xmlns:a16="http://schemas.microsoft.com/office/drawing/2014/main" id="{028B650D-39D4-4012-90CF-F57BE01B9139}"/>
              </a:ext>
            </a:extLst>
          </p:cNvPr>
          <p:cNvSpPr/>
          <p:nvPr/>
        </p:nvSpPr>
        <p:spPr>
          <a:xfrm>
            <a:off x="4959281" y="5813679"/>
            <a:ext cx="993916" cy="934890"/>
          </a:xfrm>
          <a:prstGeom prst="flowChartConnector">
            <a:avLst/>
          </a:prstGeom>
          <a:solidFill>
            <a:srgbClr val="FFFFFF"/>
          </a:solidFill>
          <a:ln w="28575">
            <a:solidFill>
              <a:srgbClr val="E8C2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a-IR" sz="1400" dirty="0">
              <a:solidFill>
                <a:srgbClr val="212121"/>
              </a:solidFill>
              <a:cs typeface="B Nazanin" panose="00000400000000000000" pitchFamily="2" charset="-78"/>
            </a:endParaRPr>
          </a:p>
        </p:txBody>
      </p:sp>
      <p:sp>
        <p:nvSpPr>
          <p:cNvPr id="83" name="TextBox 82">
            <a:extLst>
              <a:ext uri="{FF2B5EF4-FFF2-40B4-BE49-F238E27FC236}">
                <a16:creationId xmlns:a16="http://schemas.microsoft.com/office/drawing/2014/main" id="{EF8D852E-E646-432A-AE46-77A59F13409E}"/>
              </a:ext>
            </a:extLst>
          </p:cNvPr>
          <p:cNvSpPr txBox="1"/>
          <p:nvPr/>
        </p:nvSpPr>
        <p:spPr>
          <a:xfrm>
            <a:off x="9610493" y="6007686"/>
            <a:ext cx="857314" cy="523220"/>
          </a:xfrm>
          <a:prstGeom prst="rect">
            <a:avLst/>
          </a:prstGeom>
          <a:noFill/>
        </p:spPr>
        <p:txBody>
          <a:bodyPr wrap="square" rtlCol="1">
            <a:spAutoFit/>
          </a:bodyPr>
          <a:lstStyle/>
          <a:p>
            <a:pPr algn="ctr" rtl="1"/>
            <a:r>
              <a:rPr lang="fa-IR" sz="1400" dirty="0">
                <a:solidFill>
                  <a:srgbClr val="212121"/>
                </a:solidFill>
                <a:cs typeface="B Nazanin" panose="00000400000000000000" pitchFamily="2" charset="-78"/>
              </a:rPr>
              <a:t>روش‌ها و الگوریتم‌ها</a:t>
            </a:r>
            <a:endParaRPr lang="en-US" sz="1400" dirty="0">
              <a:solidFill>
                <a:srgbClr val="212121"/>
              </a:solidFill>
              <a:cs typeface="B Nazanin" panose="00000400000000000000" pitchFamily="2" charset="-78"/>
            </a:endParaRPr>
          </a:p>
        </p:txBody>
      </p:sp>
      <p:sp>
        <p:nvSpPr>
          <p:cNvPr id="84" name="TextBox 83">
            <a:extLst>
              <a:ext uri="{FF2B5EF4-FFF2-40B4-BE49-F238E27FC236}">
                <a16:creationId xmlns:a16="http://schemas.microsoft.com/office/drawing/2014/main" id="{CDA587ED-1829-4125-8792-6DDB4D7E861A}"/>
              </a:ext>
            </a:extLst>
          </p:cNvPr>
          <p:cNvSpPr txBox="1"/>
          <p:nvPr/>
        </p:nvSpPr>
        <p:spPr>
          <a:xfrm>
            <a:off x="7359747" y="5998216"/>
            <a:ext cx="768157" cy="523220"/>
          </a:xfrm>
          <a:prstGeom prst="rect">
            <a:avLst/>
          </a:prstGeom>
          <a:noFill/>
        </p:spPr>
        <p:txBody>
          <a:bodyPr wrap="square" rtlCol="1">
            <a:spAutoFit/>
          </a:bodyPr>
          <a:lstStyle/>
          <a:p>
            <a:pPr algn="ctr" rtl="1"/>
            <a:r>
              <a:rPr lang="fa-IR" sz="1400" dirty="0">
                <a:solidFill>
                  <a:srgbClr val="212121"/>
                </a:solidFill>
                <a:cs typeface="B Nazanin" panose="00000400000000000000" pitchFamily="2" charset="-78"/>
              </a:rPr>
              <a:t>مدل شبکه عصبی</a:t>
            </a:r>
            <a:endParaRPr lang="en-US" sz="1400" dirty="0">
              <a:solidFill>
                <a:srgbClr val="212121"/>
              </a:solidFill>
              <a:cs typeface="B Nazanin" panose="00000400000000000000" pitchFamily="2" charset="-78"/>
            </a:endParaRPr>
          </a:p>
        </p:txBody>
      </p:sp>
      <p:sp>
        <p:nvSpPr>
          <p:cNvPr id="85" name="TextBox 84">
            <a:extLst>
              <a:ext uri="{FF2B5EF4-FFF2-40B4-BE49-F238E27FC236}">
                <a16:creationId xmlns:a16="http://schemas.microsoft.com/office/drawing/2014/main" id="{7A86BB72-9726-410A-AFAC-F1D79410F866}"/>
              </a:ext>
            </a:extLst>
          </p:cNvPr>
          <p:cNvSpPr txBox="1"/>
          <p:nvPr/>
        </p:nvSpPr>
        <p:spPr>
          <a:xfrm>
            <a:off x="6081090" y="5895160"/>
            <a:ext cx="1052410" cy="738664"/>
          </a:xfrm>
          <a:prstGeom prst="rect">
            <a:avLst/>
          </a:prstGeom>
          <a:noFill/>
        </p:spPr>
        <p:txBody>
          <a:bodyPr wrap="square" rtlCol="1">
            <a:spAutoFit/>
          </a:bodyPr>
          <a:lstStyle/>
          <a:p>
            <a:pPr algn="ctr" rtl="1"/>
            <a:r>
              <a:rPr lang="fa-IR" sz="1400" dirty="0">
                <a:solidFill>
                  <a:srgbClr val="212121"/>
                </a:solidFill>
                <a:cs typeface="B Nazanin" panose="00000400000000000000" pitchFamily="2" charset="-78"/>
              </a:rPr>
              <a:t>سیستم تشخیص خواب‌آلودگی</a:t>
            </a:r>
            <a:endParaRPr lang="en-US" sz="1400" dirty="0">
              <a:solidFill>
                <a:srgbClr val="212121"/>
              </a:solidFill>
              <a:cs typeface="B Nazanin" panose="00000400000000000000" pitchFamily="2" charset="-78"/>
            </a:endParaRPr>
          </a:p>
        </p:txBody>
      </p:sp>
      <p:sp>
        <p:nvSpPr>
          <p:cNvPr id="86" name="TextBox 85">
            <a:extLst>
              <a:ext uri="{FF2B5EF4-FFF2-40B4-BE49-F238E27FC236}">
                <a16:creationId xmlns:a16="http://schemas.microsoft.com/office/drawing/2014/main" id="{F13A61F5-14A1-4CF9-94AF-45BD9A40C4B7}"/>
              </a:ext>
            </a:extLst>
          </p:cNvPr>
          <p:cNvSpPr txBox="1"/>
          <p:nvPr/>
        </p:nvSpPr>
        <p:spPr>
          <a:xfrm>
            <a:off x="5070079" y="5890494"/>
            <a:ext cx="800328" cy="738664"/>
          </a:xfrm>
          <a:prstGeom prst="rect">
            <a:avLst/>
          </a:prstGeom>
          <a:noFill/>
        </p:spPr>
        <p:txBody>
          <a:bodyPr wrap="square" rtlCol="1">
            <a:spAutoFit/>
          </a:bodyPr>
          <a:lstStyle/>
          <a:p>
            <a:pPr algn="ctr"/>
            <a:r>
              <a:rPr lang="fa-IR" sz="1400" dirty="0">
                <a:solidFill>
                  <a:srgbClr val="212121"/>
                </a:solidFill>
                <a:cs typeface="B Nazanin" panose="00000400000000000000" pitchFamily="2" charset="-78"/>
              </a:rPr>
              <a:t>نتیجه‌گیری و پیشنهادات</a:t>
            </a:r>
          </a:p>
        </p:txBody>
      </p:sp>
      <p:sp>
        <p:nvSpPr>
          <p:cNvPr id="87" name="TextBox 86">
            <a:extLst>
              <a:ext uri="{FF2B5EF4-FFF2-40B4-BE49-F238E27FC236}">
                <a16:creationId xmlns:a16="http://schemas.microsoft.com/office/drawing/2014/main" id="{E7771BE8-903F-4430-87DE-796C3A003164}"/>
              </a:ext>
            </a:extLst>
          </p:cNvPr>
          <p:cNvSpPr txBox="1"/>
          <p:nvPr/>
        </p:nvSpPr>
        <p:spPr>
          <a:xfrm>
            <a:off x="8384997" y="5983155"/>
            <a:ext cx="975315" cy="523220"/>
          </a:xfrm>
          <a:prstGeom prst="rect">
            <a:avLst/>
          </a:prstGeom>
          <a:noFill/>
        </p:spPr>
        <p:txBody>
          <a:bodyPr wrap="square" rtlCol="1">
            <a:spAutoFit/>
          </a:bodyPr>
          <a:lstStyle/>
          <a:p>
            <a:pPr algn="ctr" rtl="1"/>
            <a:r>
              <a:rPr lang="fa-IR" sz="1400" dirty="0">
                <a:solidFill>
                  <a:srgbClr val="212121"/>
                </a:solidFill>
                <a:cs typeface="B Nazanin" panose="00000400000000000000" pitchFamily="2" charset="-78"/>
              </a:rPr>
              <a:t>ابزارها و مجموعه داده</a:t>
            </a:r>
          </a:p>
        </p:txBody>
      </p:sp>
      <p:pic>
        <p:nvPicPr>
          <p:cNvPr id="36" name="Picture 35">
            <a:extLst>
              <a:ext uri="{FF2B5EF4-FFF2-40B4-BE49-F238E27FC236}">
                <a16:creationId xmlns:a16="http://schemas.microsoft.com/office/drawing/2014/main" id="{AD219FA3-B2C8-4132-B599-48EB543DF66D}"/>
              </a:ext>
            </a:extLst>
          </p:cNvPr>
          <p:cNvPicPr>
            <a:picLocks noChangeAspect="1"/>
          </p:cNvPicPr>
          <p:nvPr/>
        </p:nvPicPr>
        <p:blipFill>
          <a:blip r:embed="rId3"/>
          <a:stretch>
            <a:fillRect/>
          </a:stretch>
        </p:blipFill>
        <p:spPr>
          <a:xfrm>
            <a:off x="2703944" y="1364448"/>
            <a:ext cx="7234383" cy="4183392"/>
          </a:xfrm>
          <a:prstGeom prst="rect">
            <a:avLst/>
          </a:prstGeom>
        </p:spPr>
      </p:pic>
    </p:spTree>
    <p:extLst>
      <p:ext uri="{BB962C8B-B14F-4D97-AF65-F5344CB8AC3E}">
        <p14:creationId xmlns:p14="http://schemas.microsoft.com/office/powerpoint/2010/main" val="4014355774"/>
      </p:ext>
    </p:extLst>
  </p:cSld>
  <p:clrMapOvr>
    <a:masterClrMapping/>
  </p:clrMapOvr>
  <p:transition spd="slow">
    <p:push dir="u"/>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ight Triangle 7"/>
          <p:cNvSpPr/>
          <p:nvPr/>
        </p:nvSpPr>
        <p:spPr>
          <a:xfrm>
            <a:off x="2407918" y="190245"/>
            <a:ext cx="721362" cy="869451"/>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cs typeface="B Nazanin" panose="00000400000000000000" pitchFamily="2" charset="-78"/>
            </a:endParaRPr>
          </a:p>
        </p:txBody>
      </p:sp>
      <p:sp>
        <p:nvSpPr>
          <p:cNvPr id="78" name="Parallelogram 77"/>
          <p:cNvSpPr/>
          <p:nvPr/>
        </p:nvSpPr>
        <p:spPr>
          <a:xfrm>
            <a:off x="-345440" y="6350000"/>
            <a:ext cx="1432560" cy="508000"/>
          </a:xfrm>
          <a:prstGeom prst="parallelogram">
            <a:avLst>
              <a:gd name="adj" fmla="val 47000"/>
            </a:avLst>
          </a:prstGeom>
          <a:solidFill>
            <a:srgbClr val="FFEDE1"/>
          </a:solidFill>
          <a:ln>
            <a:solidFill>
              <a:srgbClr val="FFED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B Nazanin" panose="00000400000000000000" pitchFamily="2" charset="-78"/>
            </a:endParaRPr>
          </a:p>
        </p:txBody>
      </p:sp>
      <p:sp>
        <p:nvSpPr>
          <p:cNvPr id="79" name="Parallelogram 78"/>
          <p:cNvSpPr/>
          <p:nvPr/>
        </p:nvSpPr>
        <p:spPr>
          <a:xfrm>
            <a:off x="-254000" y="6451600"/>
            <a:ext cx="1539240" cy="264160"/>
          </a:xfrm>
          <a:prstGeom prst="parallelogram">
            <a:avLst/>
          </a:prstGeom>
          <a:solidFill>
            <a:srgbClr val="B5838D"/>
          </a:solidFill>
          <a:ln>
            <a:solidFill>
              <a:srgbClr val="B583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a-IR" dirty="0">
                <a:solidFill>
                  <a:schemeClr val="tx1"/>
                </a:solidFill>
                <a:cs typeface="B Nazanin" panose="00000400000000000000" pitchFamily="2" charset="-78"/>
              </a:rPr>
              <a:t>21/31</a:t>
            </a:r>
            <a:endParaRPr lang="en-US" dirty="0">
              <a:solidFill>
                <a:schemeClr val="tx1"/>
              </a:solidFill>
              <a:cs typeface="B Nazanin" panose="00000400000000000000" pitchFamily="2" charset="-78"/>
            </a:endParaRPr>
          </a:p>
        </p:txBody>
      </p:sp>
      <p:sp>
        <p:nvSpPr>
          <p:cNvPr id="34" name="Flowchart: Manual Input 33"/>
          <p:cNvSpPr/>
          <p:nvPr/>
        </p:nvSpPr>
        <p:spPr>
          <a:xfrm rot="16200000">
            <a:off x="7097565" y="-4065142"/>
            <a:ext cx="1055033" cy="9133841"/>
          </a:xfrm>
          <a:prstGeom prst="flowChartManualInput">
            <a:avLst/>
          </a:prstGeom>
          <a:solidFill>
            <a:srgbClr val="828F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B Nazanin" panose="00000400000000000000" pitchFamily="2" charset="-78"/>
            </a:endParaRPr>
          </a:p>
        </p:txBody>
      </p:sp>
      <p:sp>
        <p:nvSpPr>
          <p:cNvPr id="38" name="Rectangle 37"/>
          <p:cNvSpPr/>
          <p:nvPr/>
        </p:nvSpPr>
        <p:spPr>
          <a:xfrm>
            <a:off x="2407920" y="154662"/>
            <a:ext cx="9784080" cy="685643"/>
          </a:xfrm>
          <a:prstGeom prst="rect">
            <a:avLst/>
          </a:prstGeom>
          <a:solidFill>
            <a:srgbClr val="FFED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rtl="1"/>
            <a:r>
              <a:rPr lang="fa-IR" sz="4000" dirty="0">
                <a:solidFill>
                  <a:schemeClr val="tx1"/>
                </a:solidFill>
                <a:cs typeface="B Nazanin" panose="00000400000000000000" pitchFamily="2" charset="-78"/>
              </a:rPr>
              <a:t>	مدل منتخب</a:t>
            </a:r>
            <a:endParaRPr lang="en-US" sz="4000" dirty="0">
              <a:solidFill>
                <a:schemeClr val="tx1"/>
              </a:solidFill>
              <a:cs typeface="B Nazanin" panose="00000400000000000000" pitchFamily="2" charset="-78"/>
            </a:endParaRPr>
          </a:p>
        </p:txBody>
      </p:sp>
      <p:sp>
        <p:nvSpPr>
          <p:cNvPr id="54" name="Flowchart: Connector 53">
            <a:extLst>
              <a:ext uri="{FF2B5EF4-FFF2-40B4-BE49-F238E27FC236}">
                <a16:creationId xmlns:a16="http://schemas.microsoft.com/office/drawing/2014/main" id="{3B048D29-D07E-4377-AF2B-2752562EC6B4}"/>
              </a:ext>
            </a:extLst>
          </p:cNvPr>
          <p:cNvSpPr/>
          <p:nvPr/>
        </p:nvSpPr>
        <p:spPr>
          <a:xfrm>
            <a:off x="4516063" y="6134406"/>
            <a:ext cx="269946" cy="284979"/>
          </a:xfrm>
          <a:prstGeom prst="flowChartConnector">
            <a:avLst/>
          </a:prstGeom>
          <a:solidFill>
            <a:srgbClr val="828F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cs typeface="B Nazanin" panose="00000400000000000000" pitchFamily="2" charset="-78"/>
            </a:endParaRPr>
          </a:p>
        </p:txBody>
      </p:sp>
      <p:sp>
        <p:nvSpPr>
          <p:cNvPr id="55" name="Flowchart: Connector 54">
            <a:extLst>
              <a:ext uri="{FF2B5EF4-FFF2-40B4-BE49-F238E27FC236}">
                <a16:creationId xmlns:a16="http://schemas.microsoft.com/office/drawing/2014/main" id="{CD85DB92-8BC2-4271-9BA7-9DBEF30E3A84}"/>
              </a:ext>
            </a:extLst>
          </p:cNvPr>
          <p:cNvSpPr/>
          <p:nvPr/>
        </p:nvSpPr>
        <p:spPr>
          <a:xfrm>
            <a:off x="11762949" y="6126807"/>
            <a:ext cx="269946" cy="284979"/>
          </a:xfrm>
          <a:prstGeom prst="flowChartConnector">
            <a:avLst/>
          </a:prstGeom>
          <a:solidFill>
            <a:srgbClr val="828F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cs typeface="B Nazanin" panose="00000400000000000000" pitchFamily="2" charset="-78"/>
            </a:endParaRPr>
          </a:p>
        </p:txBody>
      </p:sp>
      <p:cxnSp>
        <p:nvCxnSpPr>
          <p:cNvPr id="56" name="Straight Connector 55">
            <a:extLst>
              <a:ext uri="{FF2B5EF4-FFF2-40B4-BE49-F238E27FC236}">
                <a16:creationId xmlns:a16="http://schemas.microsoft.com/office/drawing/2014/main" id="{59067910-03E3-48B4-8415-91504B3E1430}"/>
              </a:ext>
            </a:extLst>
          </p:cNvPr>
          <p:cNvCxnSpPr>
            <a:stCxn id="54" idx="6"/>
            <a:endCxn id="55" idx="2"/>
          </p:cNvCxnSpPr>
          <p:nvPr/>
        </p:nvCxnSpPr>
        <p:spPr>
          <a:xfrm flipV="1">
            <a:off x="4786009" y="6269297"/>
            <a:ext cx="6976940" cy="7599"/>
          </a:xfrm>
          <a:prstGeom prst="line">
            <a:avLst/>
          </a:prstGeom>
          <a:ln w="57150">
            <a:solidFill>
              <a:srgbClr val="828FA6"/>
            </a:solidFill>
          </a:ln>
        </p:spPr>
        <p:style>
          <a:lnRef idx="1">
            <a:schemeClr val="accent1"/>
          </a:lnRef>
          <a:fillRef idx="0">
            <a:schemeClr val="accent1"/>
          </a:fillRef>
          <a:effectRef idx="0">
            <a:schemeClr val="accent1"/>
          </a:effectRef>
          <a:fontRef idx="minor">
            <a:schemeClr val="tx1"/>
          </a:fontRef>
        </p:style>
      </p:cxnSp>
      <p:sp>
        <p:nvSpPr>
          <p:cNvPr id="57" name="Flowchart: Connector 56">
            <a:extLst>
              <a:ext uri="{FF2B5EF4-FFF2-40B4-BE49-F238E27FC236}">
                <a16:creationId xmlns:a16="http://schemas.microsoft.com/office/drawing/2014/main" id="{C710D54B-04E1-4C82-9324-AF8DEE4730EE}"/>
              </a:ext>
            </a:extLst>
          </p:cNvPr>
          <p:cNvSpPr/>
          <p:nvPr/>
        </p:nvSpPr>
        <p:spPr>
          <a:xfrm>
            <a:off x="10673994" y="5801852"/>
            <a:ext cx="993916" cy="934890"/>
          </a:xfrm>
          <a:prstGeom prst="flowChartConnector">
            <a:avLst/>
          </a:prstGeom>
          <a:solidFill>
            <a:srgbClr val="FFFFFF"/>
          </a:solidFill>
          <a:ln w="28575">
            <a:solidFill>
              <a:srgbClr val="E8C2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a-IR" sz="1400" dirty="0">
                <a:solidFill>
                  <a:srgbClr val="212121"/>
                </a:solidFill>
                <a:cs typeface="B Nazanin" panose="00000400000000000000" pitchFamily="2" charset="-78"/>
              </a:rPr>
              <a:t>مقدمه</a:t>
            </a:r>
            <a:endParaRPr lang="en-US" sz="1400" dirty="0">
              <a:solidFill>
                <a:srgbClr val="212121"/>
              </a:solidFill>
              <a:cs typeface="B Nazanin" panose="00000400000000000000" pitchFamily="2" charset="-78"/>
            </a:endParaRPr>
          </a:p>
        </p:txBody>
      </p:sp>
      <p:sp>
        <p:nvSpPr>
          <p:cNvPr id="58" name="Flowchart: Connector 57">
            <a:extLst>
              <a:ext uri="{FF2B5EF4-FFF2-40B4-BE49-F238E27FC236}">
                <a16:creationId xmlns:a16="http://schemas.microsoft.com/office/drawing/2014/main" id="{605A9779-11A5-4F9F-ACCB-AEE46AE9BAF7}"/>
              </a:ext>
            </a:extLst>
          </p:cNvPr>
          <p:cNvSpPr/>
          <p:nvPr/>
        </p:nvSpPr>
        <p:spPr>
          <a:xfrm>
            <a:off x="9546898" y="5809451"/>
            <a:ext cx="993916" cy="934890"/>
          </a:xfrm>
          <a:prstGeom prst="flowChartConnector">
            <a:avLst/>
          </a:prstGeom>
          <a:solidFill>
            <a:srgbClr val="FFFFFF"/>
          </a:solidFill>
          <a:ln w="28575">
            <a:solidFill>
              <a:srgbClr val="E8C2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212121"/>
              </a:solidFill>
              <a:cs typeface="B Nazanin" panose="00000400000000000000" pitchFamily="2" charset="-78"/>
            </a:endParaRPr>
          </a:p>
        </p:txBody>
      </p:sp>
      <p:sp>
        <p:nvSpPr>
          <p:cNvPr id="59" name="Flowchart: Connector 58">
            <a:extLst>
              <a:ext uri="{FF2B5EF4-FFF2-40B4-BE49-F238E27FC236}">
                <a16:creationId xmlns:a16="http://schemas.microsoft.com/office/drawing/2014/main" id="{698F8C42-C52F-41D1-9306-30420182BFF1}"/>
              </a:ext>
            </a:extLst>
          </p:cNvPr>
          <p:cNvSpPr/>
          <p:nvPr/>
        </p:nvSpPr>
        <p:spPr>
          <a:xfrm>
            <a:off x="8400556" y="5801851"/>
            <a:ext cx="993916" cy="934890"/>
          </a:xfrm>
          <a:prstGeom prst="flowChartConnector">
            <a:avLst/>
          </a:prstGeom>
          <a:solidFill>
            <a:srgbClr val="FFFFFF"/>
          </a:solidFill>
          <a:ln w="28575">
            <a:solidFill>
              <a:srgbClr val="E8C2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a-IR" sz="1200" dirty="0">
              <a:solidFill>
                <a:srgbClr val="212121"/>
              </a:solidFill>
              <a:cs typeface="B Nazanin" panose="00000400000000000000" pitchFamily="2" charset="-78"/>
            </a:endParaRPr>
          </a:p>
        </p:txBody>
      </p:sp>
      <p:sp>
        <p:nvSpPr>
          <p:cNvPr id="60" name="Flowchart: Connector 59">
            <a:extLst>
              <a:ext uri="{FF2B5EF4-FFF2-40B4-BE49-F238E27FC236}">
                <a16:creationId xmlns:a16="http://schemas.microsoft.com/office/drawing/2014/main" id="{59CF8786-D8F6-4EEA-8DEB-4BE6BFBBB571}"/>
              </a:ext>
            </a:extLst>
          </p:cNvPr>
          <p:cNvSpPr/>
          <p:nvPr/>
        </p:nvSpPr>
        <p:spPr>
          <a:xfrm>
            <a:off x="7248278" y="5801851"/>
            <a:ext cx="993916" cy="934890"/>
          </a:xfrm>
          <a:prstGeom prst="flowChartConnector">
            <a:avLst/>
          </a:prstGeom>
          <a:solidFill>
            <a:srgbClr val="FFFFFF"/>
          </a:solidFill>
          <a:ln w="28575">
            <a:solidFill>
              <a:srgbClr val="E8C2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endParaRPr lang="en-US" sz="1400" dirty="0">
              <a:solidFill>
                <a:srgbClr val="212121"/>
              </a:solidFill>
              <a:cs typeface="B Nazanin" panose="00000400000000000000" pitchFamily="2" charset="-78"/>
            </a:endParaRPr>
          </a:p>
        </p:txBody>
      </p:sp>
      <p:sp>
        <p:nvSpPr>
          <p:cNvPr id="61" name="Flowchart: Connector 60">
            <a:extLst>
              <a:ext uri="{FF2B5EF4-FFF2-40B4-BE49-F238E27FC236}">
                <a16:creationId xmlns:a16="http://schemas.microsoft.com/office/drawing/2014/main" id="{53AA1A91-3EEC-4348-8DBE-A2BB7E880B7A}"/>
              </a:ext>
            </a:extLst>
          </p:cNvPr>
          <p:cNvSpPr/>
          <p:nvPr/>
        </p:nvSpPr>
        <p:spPr>
          <a:xfrm>
            <a:off x="6096000" y="5812314"/>
            <a:ext cx="993916" cy="934890"/>
          </a:xfrm>
          <a:prstGeom prst="flowChartConnector">
            <a:avLst/>
          </a:prstGeom>
          <a:solidFill>
            <a:srgbClr val="FFFFFF"/>
          </a:solidFill>
          <a:ln w="28575">
            <a:solidFill>
              <a:srgbClr val="E8C2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212121"/>
              </a:solidFill>
              <a:cs typeface="B Nazanin" panose="00000400000000000000" pitchFamily="2" charset="-78"/>
            </a:endParaRPr>
          </a:p>
        </p:txBody>
      </p:sp>
      <p:sp>
        <p:nvSpPr>
          <p:cNvPr id="62" name="Flowchart: Connector 61">
            <a:extLst>
              <a:ext uri="{FF2B5EF4-FFF2-40B4-BE49-F238E27FC236}">
                <a16:creationId xmlns:a16="http://schemas.microsoft.com/office/drawing/2014/main" id="{46783FF3-3C76-40BF-A07B-F447C92CD5C6}"/>
              </a:ext>
            </a:extLst>
          </p:cNvPr>
          <p:cNvSpPr/>
          <p:nvPr/>
        </p:nvSpPr>
        <p:spPr>
          <a:xfrm>
            <a:off x="4959281" y="5813679"/>
            <a:ext cx="993916" cy="934890"/>
          </a:xfrm>
          <a:prstGeom prst="flowChartConnector">
            <a:avLst/>
          </a:prstGeom>
          <a:solidFill>
            <a:srgbClr val="FFFFFF"/>
          </a:solidFill>
          <a:ln w="28575">
            <a:solidFill>
              <a:srgbClr val="E8C2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a-IR" sz="1400" dirty="0">
              <a:solidFill>
                <a:srgbClr val="212121"/>
              </a:solidFill>
              <a:cs typeface="B Nazanin" panose="00000400000000000000" pitchFamily="2" charset="-78"/>
            </a:endParaRPr>
          </a:p>
        </p:txBody>
      </p:sp>
      <p:sp>
        <p:nvSpPr>
          <p:cNvPr id="63" name="TextBox 62">
            <a:extLst>
              <a:ext uri="{FF2B5EF4-FFF2-40B4-BE49-F238E27FC236}">
                <a16:creationId xmlns:a16="http://schemas.microsoft.com/office/drawing/2014/main" id="{0761316B-14F9-45AA-B8CA-CA013F6996FB}"/>
              </a:ext>
            </a:extLst>
          </p:cNvPr>
          <p:cNvSpPr txBox="1"/>
          <p:nvPr/>
        </p:nvSpPr>
        <p:spPr>
          <a:xfrm>
            <a:off x="9610493" y="6007686"/>
            <a:ext cx="857314" cy="523220"/>
          </a:xfrm>
          <a:prstGeom prst="rect">
            <a:avLst/>
          </a:prstGeom>
          <a:noFill/>
        </p:spPr>
        <p:txBody>
          <a:bodyPr wrap="square" rtlCol="1">
            <a:spAutoFit/>
          </a:bodyPr>
          <a:lstStyle/>
          <a:p>
            <a:pPr algn="ctr" rtl="1"/>
            <a:r>
              <a:rPr lang="fa-IR" sz="1400" dirty="0">
                <a:solidFill>
                  <a:srgbClr val="212121"/>
                </a:solidFill>
                <a:cs typeface="B Nazanin" panose="00000400000000000000" pitchFamily="2" charset="-78"/>
              </a:rPr>
              <a:t>روش‌ها و الگوریتم‌ها</a:t>
            </a:r>
            <a:endParaRPr lang="en-US" sz="1400" dirty="0">
              <a:solidFill>
                <a:srgbClr val="212121"/>
              </a:solidFill>
              <a:cs typeface="B Nazanin" panose="00000400000000000000" pitchFamily="2" charset="-78"/>
            </a:endParaRPr>
          </a:p>
        </p:txBody>
      </p:sp>
      <p:sp>
        <p:nvSpPr>
          <p:cNvPr id="64" name="TextBox 63">
            <a:extLst>
              <a:ext uri="{FF2B5EF4-FFF2-40B4-BE49-F238E27FC236}">
                <a16:creationId xmlns:a16="http://schemas.microsoft.com/office/drawing/2014/main" id="{E11EAF5F-0919-4D36-8859-C7EB02300C17}"/>
              </a:ext>
            </a:extLst>
          </p:cNvPr>
          <p:cNvSpPr txBox="1"/>
          <p:nvPr/>
        </p:nvSpPr>
        <p:spPr>
          <a:xfrm>
            <a:off x="7359747" y="5998216"/>
            <a:ext cx="768157" cy="523220"/>
          </a:xfrm>
          <a:prstGeom prst="rect">
            <a:avLst/>
          </a:prstGeom>
          <a:noFill/>
        </p:spPr>
        <p:txBody>
          <a:bodyPr wrap="square" rtlCol="1">
            <a:spAutoFit/>
          </a:bodyPr>
          <a:lstStyle/>
          <a:p>
            <a:pPr algn="ctr" rtl="1"/>
            <a:r>
              <a:rPr lang="fa-IR" sz="1400" dirty="0">
                <a:solidFill>
                  <a:srgbClr val="212121"/>
                </a:solidFill>
                <a:cs typeface="B Nazanin" panose="00000400000000000000" pitchFamily="2" charset="-78"/>
              </a:rPr>
              <a:t>مدل شبکه عصبی</a:t>
            </a:r>
            <a:endParaRPr lang="en-US" sz="1400" dirty="0">
              <a:solidFill>
                <a:srgbClr val="212121"/>
              </a:solidFill>
              <a:cs typeface="B Nazanin" panose="00000400000000000000" pitchFamily="2" charset="-78"/>
            </a:endParaRPr>
          </a:p>
        </p:txBody>
      </p:sp>
      <p:sp>
        <p:nvSpPr>
          <p:cNvPr id="65" name="TextBox 64">
            <a:extLst>
              <a:ext uri="{FF2B5EF4-FFF2-40B4-BE49-F238E27FC236}">
                <a16:creationId xmlns:a16="http://schemas.microsoft.com/office/drawing/2014/main" id="{AC22EB03-1E7E-4E86-A81E-D5FB40546502}"/>
              </a:ext>
            </a:extLst>
          </p:cNvPr>
          <p:cNvSpPr txBox="1"/>
          <p:nvPr/>
        </p:nvSpPr>
        <p:spPr>
          <a:xfrm>
            <a:off x="6081090" y="5895160"/>
            <a:ext cx="1052410" cy="738664"/>
          </a:xfrm>
          <a:prstGeom prst="rect">
            <a:avLst/>
          </a:prstGeom>
          <a:noFill/>
        </p:spPr>
        <p:txBody>
          <a:bodyPr wrap="square" rtlCol="1">
            <a:spAutoFit/>
          </a:bodyPr>
          <a:lstStyle/>
          <a:p>
            <a:pPr algn="ctr" rtl="1"/>
            <a:r>
              <a:rPr lang="fa-IR" sz="1400" dirty="0">
                <a:solidFill>
                  <a:srgbClr val="212121"/>
                </a:solidFill>
                <a:cs typeface="B Nazanin" panose="00000400000000000000" pitchFamily="2" charset="-78"/>
              </a:rPr>
              <a:t>سیستم تشخیص خواب‌آلودگی</a:t>
            </a:r>
            <a:endParaRPr lang="en-US" sz="1400" dirty="0">
              <a:solidFill>
                <a:srgbClr val="212121"/>
              </a:solidFill>
              <a:cs typeface="B Nazanin" panose="00000400000000000000" pitchFamily="2" charset="-78"/>
            </a:endParaRPr>
          </a:p>
        </p:txBody>
      </p:sp>
      <p:sp>
        <p:nvSpPr>
          <p:cNvPr id="66" name="TextBox 65">
            <a:extLst>
              <a:ext uri="{FF2B5EF4-FFF2-40B4-BE49-F238E27FC236}">
                <a16:creationId xmlns:a16="http://schemas.microsoft.com/office/drawing/2014/main" id="{DA000F32-4758-4311-8228-AB53CC5EF7F8}"/>
              </a:ext>
            </a:extLst>
          </p:cNvPr>
          <p:cNvSpPr txBox="1"/>
          <p:nvPr/>
        </p:nvSpPr>
        <p:spPr>
          <a:xfrm>
            <a:off x="5070079" y="5890494"/>
            <a:ext cx="800328" cy="738664"/>
          </a:xfrm>
          <a:prstGeom prst="rect">
            <a:avLst/>
          </a:prstGeom>
          <a:noFill/>
        </p:spPr>
        <p:txBody>
          <a:bodyPr wrap="square" rtlCol="1">
            <a:spAutoFit/>
          </a:bodyPr>
          <a:lstStyle/>
          <a:p>
            <a:pPr algn="ctr"/>
            <a:r>
              <a:rPr lang="fa-IR" sz="1400" dirty="0">
                <a:solidFill>
                  <a:srgbClr val="212121"/>
                </a:solidFill>
                <a:cs typeface="B Nazanin" panose="00000400000000000000" pitchFamily="2" charset="-78"/>
              </a:rPr>
              <a:t>نتیجه‌گیری و پیشنهادات</a:t>
            </a:r>
          </a:p>
        </p:txBody>
      </p:sp>
      <p:sp>
        <p:nvSpPr>
          <p:cNvPr id="67" name="TextBox 66">
            <a:extLst>
              <a:ext uri="{FF2B5EF4-FFF2-40B4-BE49-F238E27FC236}">
                <a16:creationId xmlns:a16="http://schemas.microsoft.com/office/drawing/2014/main" id="{88CFD4E5-6853-4747-A4B3-8C54D418F259}"/>
              </a:ext>
            </a:extLst>
          </p:cNvPr>
          <p:cNvSpPr txBox="1"/>
          <p:nvPr/>
        </p:nvSpPr>
        <p:spPr>
          <a:xfrm>
            <a:off x="8487205" y="5907563"/>
            <a:ext cx="797754" cy="738664"/>
          </a:xfrm>
          <a:prstGeom prst="rect">
            <a:avLst/>
          </a:prstGeom>
          <a:noFill/>
        </p:spPr>
        <p:txBody>
          <a:bodyPr wrap="square" rtlCol="1">
            <a:spAutoFit/>
          </a:bodyPr>
          <a:lstStyle/>
          <a:p>
            <a:pPr algn="ctr" rtl="1"/>
            <a:r>
              <a:rPr lang="fa-IR" sz="1400" dirty="0">
                <a:solidFill>
                  <a:srgbClr val="212121"/>
                </a:solidFill>
                <a:cs typeface="B Nazanin" panose="00000400000000000000" pitchFamily="2" charset="-78"/>
              </a:rPr>
              <a:t>ابزارها و مجموعه داده</a:t>
            </a:r>
          </a:p>
        </p:txBody>
      </p:sp>
      <p:sp>
        <p:nvSpPr>
          <p:cNvPr id="68" name="Flowchart: Connector 67">
            <a:extLst>
              <a:ext uri="{FF2B5EF4-FFF2-40B4-BE49-F238E27FC236}">
                <a16:creationId xmlns:a16="http://schemas.microsoft.com/office/drawing/2014/main" id="{1BE7DF81-8BEF-40ED-91EE-CF6ABFE57A1E}"/>
              </a:ext>
            </a:extLst>
          </p:cNvPr>
          <p:cNvSpPr/>
          <p:nvPr/>
        </p:nvSpPr>
        <p:spPr>
          <a:xfrm>
            <a:off x="4516063" y="6134406"/>
            <a:ext cx="269946" cy="284979"/>
          </a:xfrm>
          <a:prstGeom prst="flowChartConnector">
            <a:avLst/>
          </a:prstGeom>
          <a:solidFill>
            <a:srgbClr val="828F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cs typeface="B Nazanin" panose="00000400000000000000" pitchFamily="2" charset="-78"/>
            </a:endParaRPr>
          </a:p>
        </p:txBody>
      </p:sp>
      <p:sp>
        <p:nvSpPr>
          <p:cNvPr id="73" name="Flowchart: Connector 72">
            <a:extLst>
              <a:ext uri="{FF2B5EF4-FFF2-40B4-BE49-F238E27FC236}">
                <a16:creationId xmlns:a16="http://schemas.microsoft.com/office/drawing/2014/main" id="{EF01D7B4-0077-4876-BFF0-76A67825848E}"/>
              </a:ext>
            </a:extLst>
          </p:cNvPr>
          <p:cNvSpPr/>
          <p:nvPr/>
        </p:nvSpPr>
        <p:spPr>
          <a:xfrm>
            <a:off x="11762949" y="6126807"/>
            <a:ext cx="269946" cy="284979"/>
          </a:xfrm>
          <a:prstGeom prst="flowChartConnector">
            <a:avLst/>
          </a:prstGeom>
          <a:solidFill>
            <a:srgbClr val="828F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cs typeface="B Nazanin" panose="00000400000000000000" pitchFamily="2" charset="-78"/>
            </a:endParaRPr>
          </a:p>
        </p:txBody>
      </p:sp>
      <p:cxnSp>
        <p:nvCxnSpPr>
          <p:cNvPr id="74" name="Straight Connector 73">
            <a:extLst>
              <a:ext uri="{FF2B5EF4-FFF2-40B4-BE49-F238E27FC236}">
                <a16:creationId xmlns:a16="http://schemas.microsoft.com/office/drawing/2014/main" id="{81DA0DC9-B8FE-4D3A-9BB0-BA4823B03343}"/>
              </a:ext>
            </a:extLst>
          </p:cNvPr>
          <p:cNvCxnSpPr>
            <a:stCxn id="68" idx="6"/>
            <a:endCxn id="73" idx="2"/>
          </p:cNvCxnSpPr>
          <p:nvPr/>
        </p:nvCxnSpPr>
        <p:spPr>
          <a:xfrm flipV="1">
            <a:off x="4786009" y="6269297"/>
            <a:ext cx="6976940" cy="7599"/>
          </a:xfrm>
          <a:prstGeom prst="line">
            <a:avLst/>
          </a:prstGeom>
          <a:ln w="57150">
            <a:solidFill>
              <a:srgbClr val="828FA6"/>
            </a:solidFill>
          </a:ln>
        </p:spPr>
        <p:style>
          <a:lnRef idx="1">
            <a:schemeClr val="accent1"/>
          </a:lnRef>
          <a:fillRef idx="0">
            <a:schemeClr val="accent1"/>
          </a:fillRef>
          <a:effectRef idx="0">
            <a:schemeClr val="accent1"/>
          </a:effectRef>
          <a:fontRef idx="minor">
            <a:schemeClr val="tx1"/>
          </a:fontRef>
        </p:style>
      </p:cxnSp>
      <p:sp>
        <p:nvSpPr>
          <p:cNvPr id="75" name="Flowchart: Connector 74">
            <a:extLst>
              <a:ext uri="{FF2B5EF4-FFF2-40B4-BE49-F238E27FC236}">
                <a16:creationId xmlns:a16="http://schemas.microsoft.com/office/drawing/2014/main" id="{89BDBB10-E3C2-42A5-83F6-0C3AE2166FAF}"/>
              </a:ext>
            </a:extLst>
          </p:cNvPr>
          <p:cNvSpPr/>
          <p:nvPr/>
        </p:nvSpPr>
        <p:spPr>
          <a:xfrm>
            <a:off x="10673994" y="5801852"/>
            <a:ext cx="993916" cy="934890"/>
          </a:xfrm>
          <a:prstGeom prst="flowChartConnector">
            <a:avLst/>
          </a:prstGeom>
          <a:solidFill>
            <a:srgbClr val="FFFFFF"/>
          </a:solidFill>
          <a:ln w="28575">
            <a:solidFill>
              <a:srgbClr val="E8C2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a-IR" sz="1400" dirty="0">
                <a:solidFill>
                  <a:srgbClr val="212121"/>
                </a:solidFill>
                <a:cs typeface="B Nazanin" panose="00000400000000000000" pitchFamily="2" charset="-78"/>
              </a:rPr>
              <a:t>مقدمه</a:t>
            </a:r>
            <a:endParaRPr lang="en-US" sz="1400" dirty="0">
              <a:solidFill>
                <a:srgbClr val="212121"/>
              </a:solidFill>
              <a:cs typeface="B Nazanin" panose="00000400000000000000" pitchFamily="2" charset="-78"/>
            </a:endParaRPr>
          </a:p>
        </p:txBody>
      </p:sp>
      <p:sp>
        <p:nvSpPr>
          <p:cNvPr id="76" name="Flowchart: Connector 75">
            <a:extLst>
              <a:ext uri="{FF2B5EF4-FFF2-40B4-BE49-F238E27FC236}">
                <a16:creationId xmlns:a16="http://schemas.microsoft.com/office/drawing/2014/main" id="{C235E524-E416-4416-9D2C-18D18BBFC4E4}"/>
              </a:ext>
            </a:extLst>
          </p:cNvPr>
          <p:cNvSpPr/>
          <p:nvPr/>
        </p:nvSpPr>
        <p:spPr>
          <a:xfrm>
            <a:off x="9546898" y="5809451"/>
            <a:ext cx="993916" cy="934890"/>
          </a:xfrm>
          <a:prstGeom prst="flowChartConnector">
            <a:avLst/>
          </a:prstGeom>
          <a:solidFill>
            <a:srgbClr val="FFFFFF"/>
          </a:solidFill>
          <a:ln w="28575">
            <a:solidFill>
              <a:srgbClr val="E8C2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212121"/>
              </a:solidFill>
              <a:cs typeface="B Nazanin" panose="00000400000000000000" pitchFamily="2" charset="-78"/>
            </a:endParaRPr>
          </a:p>
        </p:txBody>
      </p:sp>
      <p:sp>
        <p:nvSpPr>
          <p:cNvPr id="77" name="Flowchart: Connector 76">
            <a:extLst>
              <a:ext uri="{FF2B5EF4-FFF2-40B4-BE49-F238E27FC236}">
                <a16:creationId xmlns:a16="http://schemas.microsoft.com/office/drawing/2014/main" id="{66E91D58-6B72-479D-A8D7-33FDD1CB2EB8}"/>
              </a:ext>
            </a:extLst>
          </p:cNvPr>
          <p:cNvSpPr/>
          <p:nvPr/>
        </p:nvSpPr>
        <p:spPr>
          <a:xfrm>
            <a:off x="8400556" y="5801851"/>
            <a:ext cx="993916" cy="934890"/>
          </a:xfrm>
          <a:prstGeom prst="flowChartConnector">
            <a:avLst/>
          </a:prstGeom>
          <a:solidFill>
            <a:schemeClr val="bg1"/>
          </a:solidFill>
          <a:ln w="28575">
            <a:solidFill>
              <a:srgbClr val="E8C2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a-IR" sz="1200" dirty="0">
              <a:solidFill>
                <a:srgbClr val="212121"/>
              </a:solidFill>
              <a:cs typeface="B Nazanin" panose="00000400000000000000" pitchFamily="2" charset="-78"/>
            </a:endParaRPr>
          </a:p>
        </p:txBody>
      </p:sp>
      <p:sp>
        <p:nvSpPr>
          <p:cNvPr id="80" name="Flowchart: Connector 79">
            <a:extLst>
              <a:ext uri="{FF2B5EF4-FFF2-40B4-BE49-F238E27FC236}">
                <a16:creationId xmlns:a16="http://schemas.microsoft.com/office/drawing/2014/main" id="{EF45EB47-FC65-499A-9959-03B97D1D154D}"/>
              </a:ext>
            </a:extLst>
          </p:cNvPr>
          <p:cNvSpPr/>
          <p:nvPr/>
        </p:nvSpPr>
        <p:spPr>
          <a:xfrm>
            <a:off x="7248278" y="5801851"/>
            <a:ext cx="993916" cy="934890"/>
          </a:xfrm>
          <a:prstGeom prst="flowChartConnector">
            <a:avLst/>
          </a:prstGeom>
          <a:solidFill>
            <a:srgbClr val="E8C2CA"/>
          </a:solidFill>
          <a:ln w="28575">
            <a:solidFill>
              <a:srgbClr val="E8C2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endParaRPr lang="en-US" sz="1400" dirty="0">
              <a:solidFill>
                <a:srgbClr val="212121"/>
              </a:solidFill>
              <a:cs typeface="B Nazanin" panose="00000400000000000000" pitchFamily="2" charset="-78"/>
            </a:endParaRPr>
          </a:p>
        </p:txBody>
      </p:sp>
      <p:sp>
        <p:nvSpPr>
          <p:cNvPr id="81" name="Flowchart: Connector 80">
            <a:extLst>
              <a:ext uri="{FF2B5EF4-FFF2-40B4-BE49-F238E27FC236}">
                <a16:creationId xmlns:a16="http://schemas.microsoft.com/office/drawing/2014/main" id="{8BA8EA07-BBA4-4C3D-953D-01BDAC319E5C}"/>
              </a:ext>
            </a:extLst>
          </p:cNvPr>
          <p:cNvSpPr/>
          <p:nvPr/>
        </p:nvSpPr>
        <p:spPr>
          <a:xfrm>
            <a:off x="6096000" y="5812314"/>
            <a:ext cx="993916" cy="934890"/>
          </a:xfrm>
          <a:prstGeom prst="flowChartConnector">
            <a:avLst/>
          </a:prstGeom>
          <a:solidFill>
            <a:srgbClr val="FFFFFF"/>
          </a:solidFill>
          <a:ln w="28575">
            <a:solidFill>
              <a:srgbClr val="E8C2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212121"/>
              </a:solidFill>
              <a:cs typeface="B Nazanin" panose="00000400000000000000" pitchFamily="2" charset="-78"/>
            </a:endParaRPr>
          </a:p>
        </p:txBody>
      </p:sp>
      <p:sp>
        <p:nvSpPr>
          <p:cNvPr id="82" name="Flowchart: Connector 81">
            <a:extLst>
              <a:ext uri="{FF2B5EF4-FFF2-40B4-BE49-F238E27FC236}">
                <a16:creationId xmlns:a16="http://schemas.microsoft.com/office/drawing/2014/main" id="{028B650D-39D4-4012-90CF-F57BE01B9139}"/>
              </a:ext>
            </a:extLst>
          </p:cNvPr>
          <p:cNvSpPr/>
          <p:nvPr/>
        </p:nvSpPr>
        <p:spPr>
          <a:xfrm>
            <a:off x="4959281" y="5813679"/>
            <a:ext cx="993916" cy="934890"/>
          </a:xfrm>
          <a:prstGeom prst="flowChartConnector">
            <a:avLst/>
          </a:prstGeom>
          <a:solidFill>
            <a:srgbClr val="FFFFFF"/>
          </a:solidFill>
          <a:ln w="28575">
            <a:solidFill>
              <a:srgbClr val="E8C2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a-IR" sz="1400" dirty="0">
              <a:solidFill>
                <a:srgbClr val="212121"/>
              </a:solidFill>
              <a:cs typeface="B Nazanin" panose="00000400000000000000" pitchFamily="2" charset="-78"/>
            </a:endParaRPr>
          </a:p>
        </p:txBody>
      </p:sp>
      <p:sp>
        <p:nvSpPr>
          <p:cNvPr id="83" name="TextBox 82">
            <a:extLst>
              <a:ext uri="{FF2B5EF4-FFF2-40B4-BE49-F238E27FC236}">
                <a16:creationId xmlns:a16="http://schemas.microsoft.com/office/drawing/2014/main" id="{EF8D852E-E646-432A-AE46-77A59F13409E}"/>
              </a:ext>
            </a:extLst>
          </p:cNvPr>
          <p:cNvSpPr txBox="1"/>
          <p:nvPr/>
        </p:nvSpPr>
        <p:spPr>
          <a:xfrm>
            <a:off x="9610493" y="6007686"/>
            <a:ext cx="857314" cy="523220"/>
          </a:xfrm>
          <a:prstGeom prst="rect">
            <a:avLst/>
          </a:prstGeom>
          <a:noFill/>
        </p:spPr>
        <p:txBody>
          <a:bodyPr wrap="square" rtlCol="1">
            <a:spAutoFit/>
          </a:bodyPr>
          <a:lstStyle/>
          <a:p>
            <a:pPr algn="ctr" rtl="1"/>
            <a:r>
              <a:rPr lang="fa-IR" sz="1400" dirty="0">
                <a:solidFill>
                  <a:srgbClr val="212121"/>
                </a:solidFill>
                <a:cs typeface="B Nazanin" panose="00000400000000000000" pitchFamily="2" charset="-78"/>
              </a:rPr>
              <a:t>روش‌ها و الگوریتم‌ها</a:t>
            </a:r>
            <a:endParaRPr lang="en-US" sz="1400" dirty="0">
              <a:solidFill>
                <a:srgbClr val="212121"/>
              </a:solidFill>
              <a:cs typeface="B Nazanin" panose="00000400000000000000" pitchFamily="2" charset="-78"/>
            </a:endParaRPr>
          </a:p>
        </p:txBody>
      </p:sp>
      <p:sp>
        <p:nvSpPr>
          <p:cNvPr id="84" name="TextBox 83">
            <a:extLst>
              <a:ext uri="{FF2B5EF4-FFF2-40B4-BE49-F238E27FC236}">
                <a16:creationId xmlns:a16="http://schemas.microsoft.com/office/drawing/2014/main" id="{CDA587ED-1829-4125-8792-6DDB4D7E861A}"/>
              </a:ext>
            </a:extLst>
          </p:cNvPr>
          <p:cNvSpPr txBox="1"/>
          <p:nvPr/>
        </p:nvSpPr>
        <p:spPr>
          <a:xfrm>
            <a:off x="7359747" y="5998216"/>
            <a:ext cx="768157" cy="523220"/>
          </a:xfrm>
          <a:prstGeom prst="rect">
            <a:avLst/>
          </a:prstGeom>
          <a:noFill/>
        </p:spPr>
        <p:txBody>
          <a:bodyPr wrap="square" rtlCol="1">
            <a:spAutoFit/>
          </a:bodyPr>
          <a:lstStyle/>
          <a:p>
            <a:pPr algn="ctr" rtl="1"/>
            <a:r>
              <a:rPr lang="fa-IR" sz="1400" dirty="0">
                <a:solidFill>
                  <a:srgbClr val="212121"/>
                </a:solidFill>
                <a:cs typeface="B Nazanin" panose="00000400000000000000" pitchFamily="2" charset="-78"/>
              </a:rPr>
              <a:t>مدل شبکه عصبی</a:t>
            </a:r>
            <a:endParaRPr lang="en-US" sz="1400" dirty="0">
              <a:solidFill>
                <a:srgbClr val="212121"/>
              </a:solidFill>
              <a:cs typeface="B Nazanin" panose="00000400000000000000" pitchFamily="2" charset="-78"/>
            </a:endParaRPr>
          </a:p>
        </p:txBody>
      </p:sp>
      <p:sp>
        <p:nvSpPr>
          <p:cNvPr id="85" name="TextBox 84">
            <a:extLst>
              <a:ext uri="{FF2B5EF4-FFF2-40B4-BE49-F238E27FC236}">
                <a16:creationId xmlns:a16="http://schemas.microsoft.com/office/drawing/2014/main" id="{7A86BB72-9726-410A-AFAC-F1D79410F866}"/>
              </a:ext>
            </a:extLst>
          </p:cNvPr>
          <p:cNvSpPr txBox="1"/>
          <p:nvPr/>
        </p:nvSpPr>
        <p:spPr>
          <a:xfrm>
            <a:off x="6081090" y="5895160"/>
            <a:ext cx="1052410" cy="738664"/>
          </a:xfrm>
          <a:prstGeom prst="rect">
            <a:avLst/>
          </a:prstGeom>
          <a:noFill/>
        </p:spPr>
        <p:txBody>
          <a:bodyPr wrap="square" rtlCol="1">
            <a:spAutoFit/>
          </a:bodyPr>
          <a:lstStyle/>
          <a:p>
            <a:pPr algn="ctr" rtl="1"/>
            <a:r>
              <a:rPr lang="fa-IR" sz="1400" dirty="0">
                <a:solidFill>
                  <a:srgbClr val="212121"/>
                </a:solidFill>
                <a:cs typeface="B Nazanin" panose="00000400000000000000" pitchFamily="2" charset="-78"/>
              </a:rPr>
              <a:t>سیستم تشخیص خواب‌آلودگی</a:t>
            </a:r>
            <a:endParaRPr lang="en-US" sz="1400" dirty="0">
              <a:solidFill>
                <a:srgbClr val="212121"/>
              </a:solidFill>
              <a:cs typeface="B Nazanin" panose="00000400000000000000" pitchFamily="2" charset="-78"/>
            </a:endParaRPr>
          </a:p>
        </p:txBody>
      </p:sp>
      <p:sp>
        <p:nvSpPr>
          <p:cNvPr id="86" name="TextBox 85">
            <a:extLst>
              <a:ext uri="{FF2B5EF4-FFF2-40B4-BE49-F238E27FC236}">
                <a16:creationId xmlns:a16="http://schemas.microsoft.com/office/drawing/2014/main" id="{F13A61F5-14A1-4CF9-94AF-45BD9A40C4B7}"/>
              </a:ext>
            </a:extLst>
          </p:cNvPr>
          <p:cNvSpPr txBox="1"/>
          <p:nvPr/>
        </p:nvSpPr>
        <p:spPr>
          <a:xfrm>
            <a:off x="5070079" y="5890494"/>
            <a:ext cx="800328" cy="738664"/>
          </a:xfrm>
          <a:prstGeom prst="rect">
            <a:avLst/>
          </a:prstGeom>
          <a:noFill/>
        </p:spPr>
        <p:txBody>
          <a:bodyPr wrap="square" rtlCol="1">
            <a:spAutoFit/>
          </a:bodyPr>
          <a:lstStyle/>
          <a:p>
            <a:pPr algn="ctr"/>
            <a:r>
              <a:rPr lang="fa-IR" sz="1400" dirty="0">
                <a:solidFill>
                  <a:srgbClr val="212121"/>
                </a:solidFill>
                <a:cs typeface="B Nazanin" panose="00000400000000000000" pitchFamily="2" charset="-78"/>
              </a:rPr>
              <a:t>نتیجه‌گیری و پیشنهادات</a:t>
            </a:r>
          </a:p>
        </p:txBody>
      </p:sp>
      <p:sp>
        <p:nvSpPr>
          <p:cNvPr id="87" name="TextBox 86">
            <a:extLst>
              <a:ext uri="{FF2B5EF4-FFF2-40B4-BE49-F238E27FC236}">
                <a16:creationId xmlns:a16="http://schemas.microsoft.com/office/drawing/2014/main" id="{E7771BE8-903F-4430-87DE-796C3A003164}"/>
              </a:ext>
            </a:extLst>
          </p:cNvPr>
          <p:cNvSpPr txBox="1"/>
          <p:nvPr/>
        </p:nvSpPr>
        <p:spPr>
          <a:xfrm>
            <a:off x="8384997" y="5983155"/>
            <a:ext cx="975315" cy="523220"/>
          </a:xfrm>
          <a:prstGeom prst="rect">
            <a:avLst/>
          </a:prstGeom>
          <a:noFill/>
        </p:spPr>
        <p:txBody>
          <a:bodyPr wrap="square" rtlCol="1">
            <a:spAutoFit/>
          </a:bodyPr>
          <a:lstStyle/>
          <a:p>
            <a:pPr algn="ctr" rtl="1"/>
            <a:r>
              <a:rPr lang="fa-IR" sz="1400" dirty="0">
                <a:solidFill>
                  <a:srgbClr val="212121"/>
                </a:solidFill>
                <a:cs typeface="B Nazanin" panose="00000400000000000000" pitchFamily="2" charset="-78"/>
              </a:rPr>
              <a:t>ابزارها و مجموعه داده</a:t>
            </a:r>
          </a:p>
        </p:txBody>
      </p:sp>
      <p:sp>
        <p:nvSpPr>
          <p:cNvPr id="36" name="Rectangle 35">
            <a:extLst>
              <a:ext uri="{FF2B5EF4-FFF2-40B4-BE49-F238E27FC236}">
                <a16:creationId xmlns:a16="http://schemas.microsoft.com/office/drawing/2014/main" id="{D3545335-2515-4940-A8A9-383F10AE15BA}"/>
              </a:ext>
            </a:extLst>
          </p:cNvPr>
          <p:cNvSpPr/>
          <p:nvPr/>
        </p:nvSpPr>
        <p:spPr>
          <a:xfrm>
            <a:off x="2853996" y="1627106"/>
            <a:ext cx="2011913" cy="510413"/>
          </a:xfrm>
          <a:prstGeom prst="rect">
            <a:avLst/>
          </a:prstGeom>
          <a:noFill/>
          <a:ln w="38100">
            <a:solidFill>
              <a:srgbClr val="CBC0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r>
              <a:rPr lang="fa-IR" sz="2000" dirty="0">
                <a:solidFill>
                  <a:schemeClr val="tx1"/>
                </a:solidFill>
                <a:cs typeface="B Nazanin" panose="00000400000000000000" pitchFamily="2" charset="-78"/>
              </a:rPr>
              <a:t>صحت</a:t>
            </a:r>
          </a:p>
        </p:txBody>
      </p:sp>
      <p:sp>
        <p:nvSpPr>
          <p:cNvPr id="37" name="Rectangle 36">
            <a:extLst>
              <a:ext uri="{FF2B5EF4-FFF2-40B4-BE49-F238E27FC236}">
                <a16:creationId xmlns:a16="http://schemas.microsoft.com/office/drawing/2014/main" id="{A648B123-A82B-4471-8796-241BB3A19643}"/>
              </a:ext>
            </a:extLst>
          </p:cNvPr>
          <p:cNvSpPr/>
          <p:nvPr/>
        </p:nvSpPr>
        <p:spPr>
          <a:xfrm>
            <a:off x="5156215" y="2361292"/>
            <a:ext cx="2023608" cy="2307434"/>
          </a:xfrm>
          <a:prstGeom prst="rect">
            <a:avLst/>
          </a:prstGeom>
          <a:noFill/>
          <a:ln w="38100">
            <a:solidFill>
              <a:srgbClr val="CBC0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r>
              <a:rPr lang="fa-IR" sz="2000" b="1" dirty="0">
                <a:solidFill>
                  <a:srgbClr val="00CC99"/>
                </a:solidFill>
                <a:cs typeface="B Nazanin" panose="00000400000000000000" pitchFamily="2" charset="-78"/>
              </a:rPr>
              <a:t>تمام طراحی‌شده: 11/34</a:t>
            </a:r>
          </a:p>
          <a:p>
            <a:pPr algn="ctr" rtl="1"/>
            <a:endParaRPr lang="fa-IR" sz="2000" b="1" dirty="0">
              <a:solidFill>
                <a:srgbClr val="00CC99"/>
              </a:solidFill>
              <a:cs typeface="B Nazanin" panose="00000400000000000000" pitchFamily="2" charset="-78"/>
            </a:endParaRPr>
          </a:p>
          <a:p>
            <a:pPr algn="ctr" rtl="1"/>
            <a:r>
              <a:rPr lang="en-US" dirty="0">
                <a:solidFill>
                  <a:schemeClr val="tx1"/>
                </a:solidFill>
                <a:cs typeface="+mj-cs"/>
              </a:rPr>
              <a:t>:</a:t>
            </a:r>
            <a:r>
              <a:rPr lang="en-US" sz="1700" dirty="0">
                <a:solidFill>
                  <a:schemeClr val="tx1"/>
                </a:solidFill>
                <a:latin typeface="Times New Roman" panose="02020603050405020304" pitchFamily="18" charset="0"/>
                <a:cs typeface="Times New Roman" panose="02020603050405020304" pitchFamily="18" charset="0"/>
              </a:rPr>
              <a:t>MobileNetV2</a:t>
            </a:r>
            <a:r>
              <a:rPr lang="fa-IR" dirty="0">
                <a:solidFill>
                  <a:schemeClr val="tx1"/>
                </a:solidFill>
                <a:cs typeface="B Nazanin" panose="00000400000000000000" pitchFamily="2" charset="-78"/>
              </a:rPr>
              <a:t>21/77</a:t>
            </a:r>
          </a:p>
          <a:p>
            <a:pPr algn="ctr" rtl="1"/>
            <a:endParaRPr lang="fa-IR" dirty="0">
              <a:solidFill>
                <a:schemeClr val="tx1"/>
              </a:solidFill>
              <a:cs typeface="+mj-cs"/>
            </a:endParaRPr>
          </a:p>
          <a:p>
            <a:pPr algn="ctr" rtl="1"/>
            <a:r>
              <a:rPr lang="en-US" dirty="0">
                <a:solidFill>
                  <a:schemeClr val="tx1"/>
                </a:solidFill>
                <a:cs typeface="+mj-cs"/>
              </a:rPr>
              <a:t>:</a:t>
            </a:r>
            <a:r>
              <a:rPr lang="en-US" sz="1600" dirty="0">
                <a:solidFill>
                  <a:schemeClr val="tx1"/>
                </a:solidFill>
                <a:latin typeface="Times New Roman" panose="02020603050405020304" pitchFamily="18" charset="0"/>
                <a:cs typeface="Times New Roman" panose="02020603050405020304" pitchFamily="18" charset="0"/>
              </a:rPr>
              <a:t>VGG-16</a:t>
            </a:r>
            <a:r>
              <a:rPr lang="fa-IR" dirty="0">
                <a:solidFill>
                  <a:schemeClr val="tx1"/>
                </a:solidFill>
                <a:cs typeface="B Nazanin" panose="00000400000000000000" pitchFamily="2" charset="-78"/>
              </a:rPr>
              <a:t>162/6</a:t>
            </a:r>
            <a:endParaRPr lang="fa-IR" dirty="0">
              <a:solidFill>
                <a:schemeClr val="tx1"/>
              </a:solidFill>
              <a:cs typeface="+mj-cs"/>
            </a:endParaRPr>
          </a:p>
        </p:txBody>
      </p:sp>
      <p:sp>
        <p:nvSpPr>
          <p:cNvPr id="39" name="Rectangle 38">
            <a:extLst>
              <a:ext uri="{FF2B5EF4-FFF2-40B4-BE49-F238E27FC236}">
                <a16:creationId xmlns:a16="http://schemas.microsoft.com/office/drawing/2014/main" id="{56D26809-4855-498D-A073-E7703FF6DE4A}"/>
              </a:ext>
            </a:extLst>
          </p:cNvPr>
          <p:cNvSpPr/>
          <p:nvPr/>
        </p:nvSpPr>
        <p:spPr>
          <a:xfrm>
            <a:off x="7408772" y="1613667"/>
            <a:ext cx="2011913" cy="510413"/>
          </a:xfrm>
          <a:prstGeom prst="rect">
            <a:avLst/>
          </a:prstGeom>
          <a:noFill/>
          <a:ln w="38100">
            <a:solidFill>
              <a:srgbClr val="CBC0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r>
              <a:rPr lang="fa-IR" sz="2000" dirty="0">
                <a:solidFill>
                  <a:schemeClr val="tx1"/>
                </a:solidFill>
                <a:cs typeface="B Nazanin" panose="00000400000000000000" pitchFamily="2" charset="-78"/>
              </a:rPr>
              <a:t>امتیاز</a:t>
            </a:r>
            <a:r>
              <a:rPr lang="en-US" dirty="0">
                <a:solidFill>
                  <a:schemeClr val="tx1"/>
                </a:solidFill>
                <a:latin typeface="Times New Roman" panose="02020603050405020304" pitchFamily="18" charset="0"/>
                <a:cs typeface="Times New Roman" panose="02020603050405020304" pitchFamily="18" charset="0"/>
              </a:rPr>
              <a:t>F1</a:t>
            </a:r>
            <a:endParaRPr lang="fa-IR" sz="2000" dirty="0">
              <a:solidFill>
                <a:schemeClr val="tx1"/>
              </a:solidFill>
              <a:latin typeface="Times New Roman" panose="02020603050405020304" pitchFamily="18" charset="0"/>
              <a:cs typeface="Times New Roman" panose="02020603050405020304" pitchFamily="18" charset="0"/>
            </a:endParaRPr>
          </a:p>
        </p:txBody>
      </p:sp>
      <p:sp>
        <p:nvSpPr>
          <p:cNvPr id="40" name="Rectangle 39">
            <a:extLst>
              <a:ext uri="{FF2B5EF4-FFF2-40B4-BE49-F238E27FC236}">
                <a16:creationId xmlns:a16="http://schemas.microsoft.com/office/drawing/2014/main" id="{7F11BCBB-C684-40EA-B083-54FB56453546}"/>
              </a:ext>
            </a:extLst>
          </p:cNvPr>
          <p:cNvSpPr/>
          <p:nvPr/>
        </p:nvSpPr>
        <p:spPr>
          <a:xfrm>
            <a:off x="7408773" y="2334680"/>
            <a:ext cx="2023608" cy="2307434"/>
          </a:xfrm>
          <a:prstGeom prst="rect">
            <a:avLst/>
          </a:prstGeom>
          <a:noFill/>
          <a:ln w="38100">
            <a:solidFill>
              <a:srgbClr val="CBC0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r>
              <a:rPr lang="en-US" sz="1600" dirty="0">
                <a:solidFill>
                  <a:schemeClr val="tx1"/>
                </a:solidFill>
                <a:cs typeface="B Nazanin" panose="00000400000000000000" pitchFamily="2" charset="-78"/>
              </a:rPr>
              <a:t>VGG-16</a:t>
            </a:r>
            <a:r>
              <a:rPr lang="fa-IR" sz="1600" dirty="0">
                <a:solidFill>
                  <a:schemeClr val="tx1"/>
                </a:solidFill>
                <a:cs typeface="B Nazanin" panose="00000400000000000000" pitchFamily="2" charset="-78"/>
              </a:rPr>
              <a:t>:</a:t>
            </a:r>
            <a:r>
              <a:rPr lang="fa-IR" dirty="0">
                <a:solidFill>
                  <a:schemeClr val="tx1"/>
                </a:solidFill>
                <a:cs typeface="B Nazanin" panose="00000400000000000000" pitchFamily="2" charset="-78"/>
              </a:rPr>
              <a:t> </a:t>
            </a:r>
            <a:r>
              <a:rPr lang="fa-IR" sz="1800" b="0" dirty="0">
                <a:solidFill>
                  <a:schemeClr val="tx1"/>
                </a:solidFill>
                <a:effectLst/>
                <a:cs typeface="B Nazanin" panose="00000400000000000000" pitchFamily="2" charset="-78"/>
              </a:rPr>
              <a:t>96/663</a:t>
            </a:r>
            <a:endParaRPr lang="en-US" sz="1800" b="0" dirty="0">
              <a:solidFill>
                <a:schemeClr val="tx1"/>
              </a:solidFill>
              <a:effectLst/>
              <a:latin typeface="Calibri" panose="020F0502020204030204" pitchFamily="34" charset="0"/>
              <a:ea typeface="Calibri" panose="020F0502020204030204" pitchFamily="34" charset="0"/>
              <a:cs typeface="B Nazanin" panose="00000400000000000000" pitchFamily="2" charset="-78"/>
            </a:endParaRPr>
          </a:p>
          <a:p>
            <a:pPr algn="ctr" rtl="1"/>
            <a:endParaRPr lang="fa-IR" dirty="0">
              <a:solidFill>
                <a:schemeClr val="tx1"/>
              </a:solidFill>
              <a:cs typeface="B Nazanin" panose="00000400000000000000" pitchFamily="2" charset="-78"/>
            </a:endParaRPr>
          </a:p>
          <a:p>
            <a:pPr algn="ctr" rtl="1"/>
            <a:r>
              <a:rPr lang="fa-IR" sz="2000" b="1" dirty="0">
                <a:solidFill>
                  <a:srgbClr val="00CC99"/>
                </a:solidFill>
                <a:cs typeface="B Nazanin" panose="00000400000000000000" pitchFamily="2" charset="-78"/>
              </a:rPr>
              <a:t>تمام طراحی‌شده: </a:t>
            </a:r>
            <a:r>
              <a:rPr lang="fa-IR" sz="2000" b="1" dirty="0">
                <a:solidFill>
                  <a:srgbClr val="00CC99"/>
                </a:solidFill>
                <a:effectLst/>
                <a:cs typeface="B Nazanin" panose="00000400000000000000" pitchFamily="2" charset="-78"/>
              </a:rPr>
              <a:t>96/287</a:t>
            </a:r>
          </a:p>
          <a:p>
            <a:pPr algn="ctr" rtl="1"/>
            <a:endParaRPr lang="fa-IR" sz="2000" dirty="0">
              <a:solidFill>
                <a:schemeClr val="tx1"/>
              </a:solidFill>
              <a:cs typeface="B Nazanin" panose="00000400000000000000" pitchFamily="2" charset="-78"/>
            </a:endParaRPr>
          </a:p>
          <a:p>
            <a:pPr algn="ctr" rtl="1"/>
            <a:r>
              <a:rPr lang="en-US" sz="1600" dirty="0">
                <a:solidFill>
                  <a:schemeClr val="tx1"/>
                </a:solidFill>
                <a:latin typeface="Times New Roman" panose="02020603050405020304" pitchFamily="18" charset="0"/>
                <a:cs typeface="Times New Roman" panose="02020603050405020304" pitchFamily="18" charset="0"/>
              </a:rPr>
              <a:t>MobileNetV2</a:t>
            </a:r>
            <a:r>
              <a:rPr lang="fa-IR" sz="1600" dirty="0">
                <a:solidFill>
                  <a:schemeClr val="tx1"/>
                </a:solidFill>
                <a:cs typeface="B Nazanin" panose="00000400000000000000" pitchFamily="2" charset="-78"/>
              </a:rPr>
              <a:t>:</a:t>
            </a:r>
            <a:r>
              <a:rPr lang="fa-IR" dirty="0">
                <a:solidFill>
                  <a:schemeClr val="tx1"/>
                </a:solidFill>
                <a:cs typeface="B Nazanin" panose="00000400000000000000" pitchFamily="2" charset="-78"/>
              </a:rPr>
              <a:t> </a:t>
            </a:r>
            <a:r>
              <a:rPr lang="fa-IR" sz="1800" b="0" dirty="0">
                <a:solidFill>
                  <a:schemeClr val="tx1"/>
                </a:solidFill>
                <a:effectLst/>
                <a:cs typeface="B Nazanin" panose="00000400000000000000" pitchFamily="2" charset="-78"/>
              </a:rPr>
              <a:t>95</a:t>
            </a:r>
            <a:r>
              <a:rPr lang="fa-IR" sz="1600" b="0" dirty="0">
                <a:solidFill>
                  <a:schemeClr val="tx1"/>
                </a:solidFill>
                <a:effectLst/>
                <a:cs typeface="B Nazanin" panose="00000400000000000000" pitchFamily="2" charset="-78"/>
              </a:rPr>
              <a:t>/</a:t>
            </a:r>
            <a:r>
              <a:rPr lang="fa-IR" sz="1800" b="0" dirty="0">
                <a:solidFill>
                  <a:schemeClr val="tx1"/>
                </a:solidFill>
                <a:effectLst/>
                <a:cs typeface="B Nazanin" panose="00000400000000000000" pitchFamily="2" charset="-78"/>
              </a:rPr>
              <a:t>885</a:t>
            </a:r>
            <a:endParaRPr lang="en-US" sz="1800" b="0" dirty="0">
              <a:solidFill>
                <a:schemeClr val="tx1"/>
              </a:solidFill>
              <a:effectLst/>
              <a:latin typeface="Calibri" panose="020F0502020204030204" pitchFamily="34" charset="0"/>
              <a:ea typeface="Calibri" panose="020F0502020204030204" pitchFamily="34" charset="0"/>
              <a:cs typeface="B Nazanin" panose="00000400000000000000" pitchFamily="2" charset="-78"/>
            </a:endParaRPr>
          </a:p>
        </p:txBody>
      </p:sp>
      <p:sp>
        <p:nvSpPr>
          <p:cNvPr id="41" name="Rectangle 40">
            <a:extLst>
              <a:ext uri="{FF2B5EF4-FFF2-40B4-BE49-F238E27FC236}">
                <a16:creationId xmlns:a16="http://schemas.microsoft.com/office/drawing/2014/main" id="{904E44F4-62BE-4939-AEB0-8CCE9AFC725F}"/>
              </a:ext>
            </a:extLst>
          </p:cNvPr>
          <p:cNvSpPr/>
          <p:nvPr/>
        </p:nvSpPr>
        <p:spPr>
          <a:xfrm>
            <a:off x="5168255" y="1637444"/>
            <a:ext cx="2011913" cy="510413"/>
          </a:xfrm>
          <a:prstGeom prst="rect">
            <a:avLst/>
          </a:prstGeom>
          <a:noFill/>
          <a:ln w="38100">
            <a:solidFill>
              <a:srgbClr val="CBC0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r>
              <a:rPr lang="fa-IR" sz="2000" dirty="0">
                <a:solidFill>
                  <a:schemeClr val="tx1"/>
                </a:solidFill>
                <a:cs typeface="B Nazanin" panose="00000400000000000000" pitchFamily="2" charset="-78"/>
              </a:rPr>
              <a:t>زمان</a:t>
            </a:r>
            <a:r>
              <a:rPr lang="en-US" dirty="0">
                <a:solidFill>
                  <a:schemeClr val="tx1"/>
                </a:solidFill>
                <a:latin typeface="Times New Roman" panose="02020603050405020304" pitchFamily="18" charset="0"/>
                <a:cs typeface="Times New Roman" panose="02020603050405020304" pitchFamily="18" charset="0"/>
              </a:rPr>
              <a:t>(s)</a:t>
            </a:r>
            <a:endParaRPr lang="fa-IR" sz="2000" dirty="0">
              <a:solidFill>
                <a:schemeClr val="tx1"/>
              </a:solidFill>
              <a:latin typeface="Times New Roman" panose="02020603050405020304" pitchFamily="18" charset="0"/>
              <a:cs typeface="Times New Roman" panose="02020603050405020304" pitchFamily="18" charset="0"/>
            </a:endParaRPr>
          </a:p>
        </p:txBody>
      </p:sp>
      <p:sp>
        <p:nvSpPr>
          <p:cNvPr id="42" name="Rectangle 41">
            <a:extLst>
              <a:ext uri="{FF2B5EF4-FFF2-40B4-BE49-F238E27FC236}">
                <a16:creationId xmlns:a16="http://schemas.microsoft.com/office/drawing/2014/main" id="{F05188E1-F5F1-40FA-93B6-F87FFDA968C9}"/>
              </a:ext>
            </a:extLst>
          </p:cNvPr>
          <p:cNvSpPr/>
          <p:nvPr/>
        </p:nvSpPr>
        <p:spPr>
          <a:xfrm>
            <a:off x="2863699" y="2359592"/>
            <a:ext cx="2023608" cy="2307434"/>
          </a:xfrm>
          <a:prstGeom prst="rect">
            <a:avLst/>
          </a:prstGeom>
          <a:noFill/>
          <a:ln w="38100">
            <a:solidFill>
              <a:srgbClr val="CBC0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rtl="1"/>
            <a:r>
              <a:rPr lang="fa-IR" sz="2000" dirty="0">
                <a:solidFill>
                  <a:schemeClr val="tx1"/>
                </a:solidFill>
                <a:cs typeface="B Nazanin" panose="00000400000000000000" pitchFamily="2" charset="-78"/>
              </a:rPr>
              <a:t>	</a:t>
            </a:r>
          </a:p>
        </p:txBody>
      </p:sp>
      <p:sp>
        <p:nvSpPr>
          <p:cNvPr id="43" name="Rectangle 42">
            <a:extLst>
              <a:ext uri="{FF2B5EF4-FFF2-40B4-BE49-F238E27FC236}">
                <a16:creationId xmlns:a16="http://schemas.microsoft.com/office/drawing/2014/main" id="{8B197BDB-F89A-47FF-B2D5-96E0A7F74E66}"/>
              </a:ext>
            </a:extLst>
          </p:cNvPr>
          <p:cNvSpPr/>
          <p:nvPr/>
        </p:nvSpPr>
        <p:spPr>
          <a:xfrm>
            <a:off x="539737" y="1628543"/>
            <a:ext cx="2011913" cy="510413"/>
          </a:xfrm>
          <a:prstGeom prst="rect">
            <a:avLst/>
          </a:prstGeom>
          <a:noFill/>
          <a:ln w="38100">
            <a:solidFill>
              <a:srgbClr val="CBC0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r>
              <a:rPr lang="fa-IR" sz="2000" dirty="0">
                <a:solidFill>
                  <a:schemeClr val="tx1"/>
                </a:solidFill>
                <a:cs typeface="B Nazanin" panose="00000400000000000000" pitchFamily="2" charset="-78"/>
              </a:rPr>
              <a:t>سایز</a:t>
            </a:r>
            <a:r>
              <a:rPr lang="fa-IR" dirty="0">
                <a:solidFill>
                  <a:schemeClr val="tx1"/>
                </a:solidFill>
                <a:latin typeface="Times New Roman" panose="02020603050405020304" pitchFamily="18" charset="0"/>
                <a:cs typeface="Times New Roman" panose="02020603050405020304" pitchFamily="18" charset="0"/>
              </a:rPr>
              <a:t>(</a:t>
            </a:r>
            <a:r>
              <a:rPr lang="en-US" dirty="0">
                <a:solidFill>
                  <a:schemeClr val="tx1"/>
                </a:solidFill>
                <a:latin typeface="Times New Roman" panose="02020603050405020304" pitchFamily="18" charset="0"/>
                <a:cs typeface="Times New Roman" panose="02020603050405020304" pitchFamily="18" charset="0"/>
              </a:rPr>
              <a:t>MB</a:t>
            </a:r>
            <a:r>
              <a:rPr lang="fa-IR" dirty="0">
                <a:solidFill>
                  <a:schemeClr val="tx1"/>
                </a:solidFill>
                <a:latin typeface="Times New Roman" panose="02020603050405020304" pitchFamily="18" charset="0"/>
                <a:cs typeface="Times New Roman" panose="02020603050405020304" pitchFamily="18" charset="0"/>
              </a:rPr>
              <a:t>)</a:t>
            </a:r>
          </a:p>
        </p:txBody>
      </p:sp>
      <p:sp>
        <p:nvSpPr>
          <p:cNvPr id="44" name="Rectangle 43">
            <a:extLst>
              <a:ext uri="{FF2B5EF4-FFF2-40B4-BE49-F238E27FC236}">
                <a16:creationId xmlns:a16="http://schemas.microsoft.com/office/drawing/2014/main" id="{6D40D36B-745E-481A-85E0-A9EA5A250169}"/>
              </a:ext>
            </a:extLst>
          </p:cNvPr>
          <p:cNvSpPr/>
          <p:nvPr/>
        </p:nvSpPr>
        <p:spPr>
          <a:xfrm>
            <a:off x="539738" y="2349556"/>
            <a:ext cx="2023608" cy="2307434"/>
          </a:xfrm>
          <a:prstGeom prst="rect">
            <a:avLst/>
          </a:prstGeom>
          <a:noFill/>
          <a:ln w="38100">
            <a:solidFill>
              <a:srgbClr val="CBC0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rtl="1"/>
            <a:endParaRPr lang="fa-IR" sz="2000" dirty="0">
              <a:solidFill>
                <a:schemeClr val="tx1"/>
              </a:solidFill>
              <a:cs typeface="B Nazanin" panose="00000400000000000000" pitchFamily="2" charset="-78"/>
            </a:endParaRPr>
          </a:p>
        </p:txBody>
      </p:sp>
      <p:sp>
        <p:nvSpPr>
          <p:cNvPr id="45" name="TextBox 44">
            <a:extLst>
              <a:ext uri="{FF2B5EF4-FFF2-40B4-BE49-F238E27FC236}">
                <a16:creationId xmlns:a16="http://schemas.microsoft.com/office/drawing/2014/main" id="{C8CFB6E0-3089-4A0A-82E5-17B2D4AB6FA7}"/>
              </a:ext>
            </a:extLst>
          </p:cNvPr>
          <p:cNvSpPr txBox="1"/>
          <p:nvPr/>
        </p:nvSpPr>
        <p:spPr>
          <a:xfrm>
            <a:off x="2832254" y="2620757"/>
            <a:ext cx="2023608" cy="1785104"/>
          </a:xfrm>
          <a:prstGeom prst="rect">
            <a:avLst/>
          </a:prstGeom>
          <a:noFill/>
        </p:spPr>
        <p:txBody>
          <a:bodyPr wrap="square">
            <a:spAutoFit/>
          </a:bodyPr>
          <a:lstStyle/>
          <a:p>
            <a:pPr algn="ctr" rtl="1"/>
            <a:r>
              <a:rPr lang="fa-IR" sz="2000" b="1" dirty="0">
                <a:solidFill>
                  <a:srgbClr val="00CC99"/>
                </a:solidFill>
                <a:cs typeface="B Nazanin" panose="00000400000000000000" pitchFamily="2" charset="-78"/>
              </a:rPr>
              <a:t>تمام طراحی‌شده: 96/68</a:t>
            </a:r>
          </a:p>
          <a:p>
            <a:pPr algn="ctr" rtl="1"/>
            <a:endParaRPr lang="fa-IR" sz="1800" dirty="0">
              <a:solidFill>
                <a:schemeClr val="tx1"/>
              </a:solidFill>
              <a:cs typeface="B Nazanin" panose="00000400000000000000" pitchFamily="2" charset="-78"/>
            </a:endParaRPr>
          </a:p>
          <a:p>
            <a:pPr algn="ctr" rtl="1"/>
            <a:r>
              <a:rPr lang="en-US" sz="1600" dirty="0">
                <a:solidFill>
                  <a:schemeClr val="tx1"/>
                </a:solidFill>
                <a:latin typeface="Times New Roman" panose="02020603050405020304" pitchFamily="18" charset="0"/>
                <a:cs typeface="Times New Roman" panose="02020603050405020304" pitchFamily="18" charset="0"/>
              </a:rPr>
              <a:t>VGG-16 </a:t>
            </a:r>
            <a:r>
              <a:rPr lang="fa-IR" sz="1600" dirty="0">
                <a:solidFill>
                  <a:schemeClr val="tx1"/>
                </a:solidFill>
                <a:cs typeface="+mj-cs"/>
              </a:rPr>
              <a:t>: </a:t>
            </a:r>
            <a:r>
              <a:rPr lang="fa-IR" dirty="0">
                <a:solidFill>
                  <a:schemeClr val="tx1"/>
                </a:solidFill>
                <a:cs typeface="B Nazanin" panose="00000400000000000000" pitchFamily="2" charset="-78"/>
              </a:rPr>
              <a:t>95/59</a:t>
            </a:r>
            <a:endParaRPr lang="fa-IR" sz="1600" dirty="0">
              <a:solidFill>
                <a:schemeClr val="tx1"/>
              </a:solidFill>
              <a:cs typeface="B Nazanin" panose="00000400000000000000" pitchFamily="2" charset="-78"/>
            </a:endParaRPr>
          </a:p>
          <a:p>
            <a:pPr algn="ctr" rtl="1"/>
            <a:endParaRPr lang="fa-IR" sz="1600" dirty="0">
              <a:solidFill>
                <a:schemeClr val="tx1"/>
              </a:solidFill>
              <a:cs typeface="B Nazanin" panose="00000400000000000000" pitchFamily="2" charset="-78"/>
            </a:endParaRPr>
          </a:p>
          <a:p>
            <a:pPr algn="ctr" rtl="1"/>
            <a:r>
              <a:rPr lang="en-US" sz="1600" dirty="0">
                <a:solidFill>
                  <a:schemeClr val="tx1"/>
                </a:solidFill>
                <a:latin typeface="Times New Roman" panose="02020603050405020304" pitchFamily="18" charset="0"/>
                <a:cs typeface="Times New Roman" panose="02020603050405020304" pitchFamily="18" charset="0"/>
              </a:rPr>
              <a:t>MobileNetV2 </a:t>
            </a:r>
            <a:r>
              <a:rPr lang="fa-IR" sz="1600" dirty="0">
                <a:solidFill>
                  <a:schemeClr val="tx1"/>
                </a:solidFill>
                <a:cs typeface="+mj-cs"/>
              </a:rPr>
              <a:t>: </a:t>
            </a:r>
            <a:r>
              <a:rPr lang="fa-IR" dirty="0">
                <a:solidFill>
                  <a:schemeClr val="tx1"/>
                </a:solidFill>
                <a:cs typeface="B Nazanin" panose="00000400000000000000" pitchFamily="2" charset="-78"/>
              </a:rPr>
              <a:t>94/71</a:t>
            </a:r>
            <a:endParaRPr lang="fa-IR" sz="1600" dirty="0">
              <a:solidFill>
                <a:schemeClr val="tx1"/>
              </a:solidFill>
              <a:cs typeface="B Nazanin" panose="00000400000000000000" pitchFamily="2" charset="-78"/>
            </a:endParaRPr>
          </a:p>
        </p:txBody>
      </p:sp>
      <p:sp>
        <p:nvSpPr>
          <p:cNvPr id="47" name="TextBox 46">
            <a:extLst>
              <a:ext uri="{FF2B5EF4-FFF2-40B4-BE49-F238E27FC236}">
                <a16:creationId xmlns:a16="http://schemas.microsoft.com/office/drawing/2014/main" id="{FEA7D7FC-F57B-4993-ABD5-866FCBD7C841}"/>
              </a:ext>
            </a:extLst>
          </p:cNvPr>
          <p:cNvSpPr txBox="1"/>
          <p:nvPr/>
        </p:nvSpPr>
        <p:spPr>
          <a:xfrm>
            <a:off x="539737" y="2553473"/>
            <a:ext cx="1976028" cy="2000548"/>
          </a:xfrm>
          <a:prstGeom prst="rect">
            <a:avLst/>
          </a:prstGeom>
          <a:noFill/>
        </p:spPr>
        <p:txBody>
          <a:bodyPr wrap="square">
            <a:spAutoFit/>
          </a:bodyPr>
          <a:lstStyle/>
          <a:p>
            <a:pPr algn="ctr" rtl="1"/>
            <a:r>
              <a:rPr lang="fa-IR" sz="2000" b="1" dirty="0">
                <a:solidFill>
                  <a:srgbClr val="00CC99"/>
                </a:solidFill>
                <a:cs typeface="B Nazanin" panose="00000400000000000000" pitchFamily="2" charset="-78"/>
              </a:rPr>
              <a:t>تمام طراحی‌شده: </a:t>
            </a:r>
            <a:r>
              <a:rPr lang="fa-IR" sz="2000" b="1" dirty="0">
                <a:solidFill>
                  <a:srgbClr val="00CC99"/>
                </a:solidFill>
                <a:latin typeface="Times New Roman" panose="02020603050405020304" pitchFamily="18" charset="0"/>
                <a:cs typeface="B Nazanin" panose="00000400000000000000" pitchFamily="2" charset="-78"/>
              </a:rPr>
              <a:t>16/716</a:t>
            </a:r>
            <a:endParaRPr lang="fa-IR" sz="2000" b="1" dirty="0">
              <a:solidFill>
                <a:srgbClr val="00CC99"/>
              </a:solidFill>
              <a:cs typeface="B Nazanin" panose="00000400000000000000" pitchFamily="2" charset="-78"/>
            </a:endParaRPr>
          </a:p>
          <a:p>
            <a:pPr algn="ctr" rtl="1"/>
            <a:endParaRPr lang="fa-IR" sz="1800" dirty="0">
              <a:solidFill>
                <a:schemeClr val="tx1"/>
              </a:solidFill>
              <a:cs typeface="B Nazanin" panose="00000400000000000000" pitchFamily="2" charset="-78"/>
            </a:endParaRPr>
          </a:p>
          <a:p>
            <a:pPr algn="ctr" rtl="1"/>
            <a:r>
              <a:rPr lang="en-US" sz="1600" dirty="0">
                <a:solidFill>
                  <a:schemeClr val="tx1"/>
                </a:solidFill>
                <a:latin typeface="Times New Roman" panose="02020603050405020304" pitchFamily="18" charset="0"/>
                <a:cs typeface="Times New Roman" panose="02020603050405020304" pitchFamily="18" charset="0"/>
              </a:rPr>
              <a:t>MobileNetV2 </a:t>
            </a:r>
            <a:r>
              <a:rPr lang="fa-IR" sz="1600" dirty="0">
                <a:solidFill>
                  <a:schemeClr val="tx1"/>
                </a:solidFill>
                <a:cs typeface="B Nazanin" panose="00000400000000000000" pitchFamily="2" charset="-78"/>
              </a:rPr>
              <a:t>: </a:t>
            </a:r>
            <a:r>
              <a:rPr lang="fa-IR" sz="1600" dirty="0">
                <a:cs typeface="B Nazanin" panose="00000400000000000000" pitchFamily="2" charset="-78"/>
              </a:rPr>
              <a:t>70/579</a:t>
            </a:r>
          </a:p>
          <a:p>
            <a:pPr algn="ctr" rtl="1"/>
            <a:endParaRPr lang="fa-IR" sz="1600" dirty="0">
              <a:solidFill>
                <a:schemeClr val="tx1"/>
              </a:solidFill>
              <a:cs typeface="B Nazanin" panose="00000400000000000000" pitchFamily="2" charset="-78"/>
            </a:endParaRPr>
          </a:p>
          <a:p>
            <a:pPr algn="ctr" rtl="1"/>
            <a:r>
              <a:rPr lang="en-US" sz="1600" dirty="0">
                <a:solidFill>
                  <a:schemeClr val="tx1"/>
                </a:solidFill>
                <a:latin typeface="Times New Roman" panose="02020603050405020304" pitchFamily="18" charset="0"/>
                <a:cs typeface="Times New Roman" panose="02020603050405020304" pitchFamily="18" charset="0"/>
              </a:rPr>
              <a:t>VGG-16 </a:t>
            </a:r>
            <a:r>
              <a:rPr lang="fa-IR" sz="1600" dirty="0">
                <a:solidFill>
                  <a:schemeClr val="tx1"/>
                </a:solidFill>
                <a:cs typeface="B Nazanin" panose="00000400000000000000" pitchFamily="2" charset="-78"/>
              </a:rPr>
              <a:t>: </a:t>
            </a:r>
            <a:r>
              <a:rPr lang="fa-IR" sz="1600" dirty="0">
                <a:cs typeface="B Nazanin" panose="00000400000000000000" pitchFamily="2" charset="-78"/>
              </a:rPr>
              <a:t>82/13</a:t>
            </a:r>
            <a:endParaRPr lang="fa-IR" sz="1600" dirty="0">
              <a:solidFill>
                <a:schemeClr val="tx1"/>
              </a:solidFill>
              <a:cs typeface="B Nazanin" panose="00000400000000000000" pitchFamily="2" charset="-78"/>
            </a:endParaRPr>
          </a:p>
          <a:p>
            <a:pPr algn="ctr" rtl="1"/>
            <a:endParaRPr lang="fa-IR" sz="1800" dirty="0">
              <a:solidFill>
                <a:schemeClr val="tx1"/>
              </a:solidFill>
              <a:cs typeface="B Nazanin" panose="00000400000000000000" pitchFamily="2" charset="-78"/>
            </a:endParaRPr>
          </a:p>
        </p:txBody>
      </p:sp>
      <p:sp>
        <p:nvSpPr>
          <p:cNvPr id="48" name="Rectangle 47">
            <a:extLst>
              <a:ext uri="{FF2B5EF4-FFF2-40B4-BE49-F238E27FC236}">
                <a16:creationId xmlns:a16="http://schemas.microsoft.com/office/drawing/2014/main" id="{A5DB3626-5501-4079-B6DF-3A8C707BC1E2}"/>
              </a:ext>
            </a:extLst>
          </p:cNvPr>
          <p:cNvSpPr/>
          <p:nvPr/>
        </p:nvSpPr>
        <p:spPr>
          <a:xfrm>
            <a:off x="9739340" y="1603452"/>
            <a:ext cx="2011913" cy="510413"/>
          </a:xfrm>
          <a:prstGeom prst="rect">
            <a:avLst/>
          </a:prstGeom>
          <a:noFill/>
          <a:ln w="38100">
            <a:solidFill>
              <a:srgbClr val="CBC0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r>
              <a:rPr lang="fa-IR" sz="2000" dirty="0">
                <a:solidFill>
                  <a:schemeClr val="tx1"/>
                </a:solidFill>
                <a:cs typeface="B Nazanin" panose="00000400000000000000" pitchFamily="2" charset="-78"/>
              </a:rPr>
              <a:t>دقت</a:t>
            </a:r>
          </a:p>
        </p:txBody>
      </p:sp>
      <p:sp>
        <p:nvSpPr>
          <p:cNvPr id="49" name="Rectangle 48">
            <a:extLst>
              <a:ext uri="{FF2B5EF4-FFF2-40B4-BE49-F238E27FC236}">
                <a16:creationId xmlns:a16="http://schemas.microsoft.com/office/drawing/2014/main" id="{5D31133F-ABF3-4406-A166-D5E0FD817133}"/>
              </a:ext>
            </a:extLst>
          </p:cNvPr>
          <p:cNvSpPr/>
          <p:nvPr/>
        </p:nvSpPr>
        <p:spPr>
          <a:xfrm>
            <a:off x="9739341" y="2324465"/>
            <a:ext cx="2023608" cy="2307434"/>
          </a:xfrm>
          <a:prstGeom prst="rect">
            <a:avLst/>
          </a:prstGeom>
          <a:noFill/>
          <a:ln w="38100">
            <a:solidFill>
              <a:srgbClr val="CBC0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r>
              <a:rPr lang="en-US" sz="1600" dirty="0">
                <a:solidFill>
                  <a:schemeClr val="tx1"/>
                </a:solidFill>
                <a:cs typeface="B Nazanin" panose="00000400000000000000" pitchFamily="2" charset="-78"/>
              </a:rPr>
              <a:t>VGG-16</a:t>
            </a:r>
            <a:r>
              <a:rPr lang="fa-IR" sz="1600" dirty="0">
                <a:solidFill>
                  <a:schemeClr val="tx1"/>
                </a:solidFill>
                <a:cs typeface="B Nazanin" panose="00000400000000000000" pitchFamily="2" charset="-78"/>
              </a:rPr>
              <a:t>:</a:t>
            </a:r>
            <a:r>
              <a:rPr lang="fa-IR" dirty="0">
                <a:solidFill>
                  <a:schemeClr val="tx1"/>
                </a:solidFill>
                <a:cs typeface="B Nazanin" panose="00000400000000000000" pitchFamily="2" charset="-78"/>
              </a:rPr>
              <a:t> </a:t>
            </a:r>
            <a:r>
              <a:rPr lang="fa-IR" sz="1800" b="0" dirty="0">
                <a:solidFill>
                  <a:schemeClr val="tx1"/>
                </a:solidFill>
                <a:effectLst/>
                <a:cs typeface="B Nazanin" panose="00000400000000000000" pitchFamily="2" charset="-78"/>
              </a:rPr>
              <a:t>96/760</a:t>
            </a:r>
            <a:endParaRPr lang="en-US" sz="1800" b="0" dirty="0">
              <a:solidFill>
                <a:schemeClr val="tx1"/>
              </a:solidFill>
              <a:effectLst/>
              <a:latin typeface="Calibri" panose="020F0502020204030204" pitchFamily="34" charset="0"/>
              <a:ea typeface="Calibri" panose="020F0502020204030204" pitchFamily="34" charset="0"/>
              <a:cs typeface="B Nazanin" panose="00000400000000000000" pitchFamily="2" charset="-78"/>
            </a:endParaRPr>
          </a:p>
          <a:p>
            <a:pPr algn="ctr" rtl="1"/>
            <a:endParaRPr lang="fa-IR" dirty="0">
              <a:solidFill>
                <a:schemeClr val="tx1"/>
              </a:solidFill>
              <a:cs typeface="B Nazanin" panose="00000400000000000000" pitchFamily="2" charset="-78"/>
            </a:endParaRPr>
          </a:p>
          <a:p>
            <a:pPr algn="ctr" rtl="1"/>
            <a:r>
              <a:rPr lang="fa-IR" sz="2000" b="1" dirty="0">
                <a:solidFill>
                  <a:srgbClr val="00CC99"/>
                </a:solidFill>
                <a:cs typeface="B Nazanin" panose="00000400000000000000" pitchFamily="2" charset="-78"/>
              </a:rPr>
              <a:t>تمام طراحی‌شده: </a:t>
            </a:r>
            <a:r>
              <a:rPr lang="fa-IR" sz="2000" b="1" dirty="0">
                <a:solidFill>
                  <a:srgbClr val="00CC99"/>
                </a:solidFill>
                <a:effectLst/>
                <a:cs typeface="B Nazanin" panose="00000400000000000000" pitchFamily="2" charset="-78"/>
              </a:rPr>
              <a:t>96/520</a:t>
            </a:r>
          </a:p>
          <a:p>
            <a:pPr algn="ctr" rtl="1"/>
            <a:endParaRPr lang="fa-IR" sz="2000" dirty="0">
              <a:solidFill>
                <a:schemeClr val="tx1"/>
              </a:solidFill>
              <a:cs typeface="B Nazanin" panose="00000400000000000000" pitchFamily="2" charset="-78"/>
            </a:endParaRPr>
          </a:p>
          <a:p>
            <a:pPr algn="ctr" rtl="1"/>
            <a:r>
              <a:rPr lang="en-US" sz="1600" dirty="0">
                <a:solidFill>
                  <a:schemeClr val="tx1"/>
                </a:solidFill>
                <a:latin typeface="Times New Roman" panose="02020603050405020304" pitchFamily="18" charset="0"/>
                <a:cs typeface="Times New Roman" panose="02020603050405020304" pitchFamily="18" charset="0"/>
              </a:rPr>
              <a:t>MobileNetV2 </a:t>
            </a:r>
            <a:r>
              <a:rPr lang="fa-IR" sz="1600" dirty="0">
                <a:solidFill>
                  <a:schemeClr val="tx1"/>
                </a:solidFill>
                <a:cs typeface="B Nazanin" panose="00000400000000000000" pitchFamily="2" charset="-78"/>
              </a:rPr>
              <a:t>:</a:t>
            </a:r>
            <a:r>
              <a:rPr lang="fa-IR" dirty="0">
                <a:solidFill>
                  <a:schemeClr val="tx1"/>
                </a:solidFill>
                <a:cs typeface="B Nazanin" panose="00000400000000000000" pitchFamily="2" charset="-78"/>
              </a:rPr>
              <a:t> 96</a:t>
            </a:r>
          </a:p>
        </p:txBody>
      </p:sp>
    </p:spTree>
    <p:extLst>
      <p:ext uri="{BB962C8B-B14F-4D97-AF65-F5344CB8AC3E}">
        <p14:creationId xmlns:p14="http://schemas.microsoft.com/office/powerpoint/2010/main" val="991233988"/>
      </p:ext>
    </p:extLst>
  </p:cSld>
  <p:clrMapOvr>
    <a:masterClrMapping/>
  </p:clrMapOvr>
  <p:transition spd="slow">
    <p:push dir="u"/>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ight Triangle 7"/>
          <p:cNvSpPr/>
          <p:nvPr/>
        </p:nvSpPr>
        <p:spPr>
          <a:xfrm>
            <a:off x="2407918" y="190245"/>
            <a:ext cx="721362" cy="869451"/>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cs typeface="B Nazanin" panose="00000400000000000000" pitchFamily="2" charset="-78"/>
            </a:endParaRPr>
          </a:p>
        </p:txBody>
      </p:sp>
      <p:sp>
        <p:nvSpPr>
          <p:cNvPr id="78" name="Parallelogram 77"/>
          <p:cNvSpPr/>
          <p:nvPr/>
        </p:nvSpPr>
        <p:spPr>
          <a:xfrm>
            <a:off x="-345440" y="6350000"/>
            <a:ext cx="1432560" cy="508000"/>
          </a:xfrm>
          <a:prstGeom prst="parallelogram">
            <a:avLst>
              <a:gd name="adj" fmla="val 47000"/>
            </a:avLst>
          </a:prstGeom>
          <a:solidFill>
            <a:srgbClr val="FFEDE1"/>
          </a:solidFill>
          <a:ln>
            <a:solidFill>
              <a:srgbClr val="FFED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B Nazanin" panose="00000400000000000000" pitchFamily="2" charset="-78"/>
            </a:endParaRPr>
          </a:p>
        </p:txBody>
      </p:sp>
      <p:sp>
        <p:nvSpPr>
          <p:cNvPr id="79" name="Parallelogram 78"/>
          <p:cNvSpPr/>
          <p:nvPr/>
        </p:nvSpPr>
        <p:spPr>
          <a:xfrm>
            <a:off x="-254000" y="6451600"/>
            <a:ext cx="1539240" cy="264160"/>
          </a:xfrm>
          <a:prstGeom prst="parallelogram">
            <a:avLst/>
          </a:prstGeom>
          <a:solidFill>
            <a:srgbClr val="B5838D"/>
          </a:solidFill>
          <a:ln>
            <a:solidFill>
              <a:srgbClr val="B583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a-IR" dirty="0">
                <a:solidFill>
                  <a:schemeClr val="tx1"/>
                </a:solidFill>
                <a:cs typeface="B Nazanin" panose="00000400000000000000" pitchFamily="2" charset="-78"/>
              </a:rPr>
              <a:t>22/31</a:t>
            </a:r>
            <a:endParaRPr lang="en-US" dirty="0">
              <a:solidFill>
                <a:schemeClr val="tx1"/>
              </a:solidFill>
              <a:cs typeface="B Nazanin" panose="00000400000000000000" pitchFamily="2" charset="-78"/>
            </a:endParaRPr>
          </a:p>
        </p:txBody>
      </p:sp>
      <p:sp>
        <p:nvSpPr>
          <p:cNvPr id="34" name="Flowchart: Manual Input 33"/>
          <p:cNvSpPr/>
          <p:nvPr/>
        </p:nvSpPr>
        <p:spPr>
          <a:xfrm rot="16200000">
            <a:off x="7097565" y="-4084597"/>
            <a:ext cx="1055033" cy="9133841"/>
          </a:xfrm>
          <a:prstGeom prst="flowChartManualInput">
            <a:avLst/>
          </a:prstGeom>
          <a:solidFill>
            <a:srgbClr val="828F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B Nazanin" panose="00000400000000000000" pitchFamily="2" charset="-78"/>
            </a:endParaRPr>
          </a:p>
        </p:txBody>
      </p:sp>
      <p:sp>
        <p:nvSpPr>
          <p:cNvPr id="38" name="Rectangle 37"/>
          <p:cNvSpPr/>
          <p:nvPr/>
        </p:nvSpPr>
        <p:spPr>
          <a:xfrm>
            <a:off x="2407920" y="154662"/>
            <a:ext cx="9784080" cy="685643"/>
          </a:xfrm>
          <a:prstGeom prst="rect">
            <a:avLst/>
          </a:prstGeom>
          <a:solidFill>
            <a:srgbClr val="FFED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rtl="1"/>
            <a:r>
              <a:rPr lang="fa-IR" sz="4000" dirty="0">
                <a:solidFill>
                  <a:schemeClr val="tx1"/>
                </a:solidFill>
                <a:cs typeface="B Nazanin" panose="00000400000000000000" pitchFamily="2" charset="-78"/>
              </a:rPr>
              <a:t>	منطق سیستم تشخیص خواب‌آلودگی</a:t>
            </a:r>
            <a:endParaRPr lang="en-US" sz="4000" dirty="0">
              <a:solidFill>
                <a:schemeClr val="tx1"/>
              </a:solidFill>
              <a:cs typeface="B Nazanin" panose="00000400000000000000" pitchFamily="2" charset="-78"/>
            </a:endParaRPr>
          </a:p>
        </p:txBody>
      </p:sp>
      <p:sp>
        <p:nvSpPr>
          <p:cNvPr id="54" name="Flowchart: Connector 53">
            <a:extLst>
              <a:ext uri="{FF2B5EF4-FFF2-40B4-BE49-F238E27FC236}">
                <a16:creationId xmlns:a16="http://schemas.microsoft.com/office/drawing/2014/main" id="{3B048D29-D07E-4377-AF2B-2752562EC6B4}"/>
              </a:ext>
            </a:extLst>
          </p:cNvPr>
          <p:cNvSpPr/>
          <p:nvPr/>
        </p:nvSpPr>
        <p:spPr>
          <a:xfrm>
            <a:off x="4516063" y="6134406"/>
            <a:ext cx="269946" cy="284979"/>
          </a:xfrm>
          <a:prstGeom prst="flowChartConnector">
            <a:avLst/>
          </a:prstGeom>
          <a:solidFill>
            <a:srgbClr val="828F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cs typeface="B Nazanin" panose="00000400000000000000" pitchFamily="2" charset="-78"/>
            </a:endParaRPr>
          </a:p>
        </p:txBody>
      </p:sp>
      <p:sp>
        <p:nvSpPr>
          <p:cNvPr id="55" name="Flowchart: Connector 54">
            <a:extLst>
              <a:ext uri="{FF2B5EF4-FFF2-40B4-BE49-F238E27FC236}">
                <a16:creationId xmlns:a16="http://schemas.microsoft.com/office/drawing/2014/main" id="{CD85DB92-8BC2-4271-9BA7-9DBEF30E3A84}"/>
              </a:ext>
            </a:extLst>
          </p:cNvPr>
          <p:cNvSpPr/>
          <p:nvPr/>
        </p:nvSpPr>
        <p:spPr>
          <a:xfrm>
            <a:off x="11762949" y="6126807"/>
            <a:ext cx="269946" cy="284979"/>
          </a:xfrm>
          <a:prstGeom prst="flowChartConnector">
            <a:avLst/>
          </a:prstGeom>
          <a:solidFill>
            <a:srgbClr val="828F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cs typeface="B Nazanin" panose="00000400000000000000" pitchFamily="2" charset="-78"/>
            </a:endParaRPr>
          </a:p>
        </p:txBody>
      </p:sp>
      <p:cxnSp>
        <p:nvCxnSpPr>
          <p:cNvPr id="56" name="Straight Connector 55">
            <a:extLst>
              <a:ext uri="{FF2B5EF4-FFF2-40B4-BE49-F238E27FC236}">
                <a16:creationId xmlns:a16="http://schemas.microsoft.com/office/drawing/2014/main" id="{59067910-03E3-48B4-8415-91504B3E1430}"/>
              </a:ext>
            </a:extLst>
          </p:cNvPr>
          <p:cNvCxnSpPr>
            <a:stCxn id="54" idx="6"/>
            <a:endCxn id="55" idx="2"/>
          </p:cNvCxnSpPr>
          <p:nvPr/>
        </p:nvCxnSpPr>
        <p:spPr>
          <a:xfrm flipV="1">
            <a:off x="4786009" y="6269297"/>
            <a:ext cx="6976940" cy="7599"/>
          </a:xfrm>
          <a:prstGeom prst="line">
            <a:avLst/>
          </a:prstGeom>
          <a:ln w="57150">
            <a:solidFill>
              <a:srgbClr val="828FA6"/>
            </a:solidFill>
          </a:ln>
        </p:spPr>
        <p:style>
          <a:lnRef idx="1">
            <a:schemeClr val="accent1"/>
          </a:lnRef>
          <a:fillRef idx="0">
            <a:schemeClr val="accent1"/>
          </a:fillRef>
          <a:effectRef idx="0">
            <a:schemeClr val="accent1"/>
          </a:effectRef>
          <a:fontRef idx="minor">
            <a:schemeClr val="tx1"/>
          </a:fontRef>
        </p:style>
      </p:cxnSp>
      <p:sp>
        <p:nvSpPr>
          <p:cNvPr id="57" name="Flowchart: Connector 56">
            <a:extLst>
              <a:ext uri="{FF2B5EF4-FFF2-40B4-BE49-F238E27FC236}">
                <a16:creationId xmlns:a16="http://schemas.microsoft.com/office/drawing/2014/main" id="{C710D54B-04E1-4C82-9324-AF8DEE4730EE}"/>
              </a:ext>
            </a:extLst>
          </p:cNvPr>
          <p:cNvSpPr/>
          <p:nvPr/>
        </p:nvSpPr>
        <p:spPr>
          <a:xfrm>
            <a:off x="10673994" y="5801852"/>
            <a:ext cx="993916" cy="934890"/>
          </a:xfrm>
          <a:prstGeom prst="flowChartConnector">
            <a:avLst/>
          </a:prstGeom>
          <a:solidFill>
            <a:srgbClr val="FFFFFF"/>
          </a:solidFill>
          <a:ln w="28575">
            <a:solidFill>
              <a:srgbClr val="E8C2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a-IR" sz="1400" dirty="0">
                <a:solidFill>
                  <a:srgbClr val="212121"/>
                </a:solidFill>
                <a:cs typeface="B Nazanin" panose="00000400000000000000" pitchFamily="2" charset="-78"/>
              </a:rPr>
              <a:t>مقدمه</a:t>
            </a:r>
            <a:endParaRPr lang="en-US" sz="1400" dirty="0">
              <a:solidFill>
                <a:srgbClr val="212121"/>
              </a:solidFill>
              <a:cs typeface="B Nazanin" panose="00000400000000000000" pitchFamily="2" charset="-78"/>
            </a:endParaRPr>
          </a:p>
        </p:txBody>
      </p:sp>
      <p:sp>
        <p:nvSpPr>
          <p:cNvPr id="58" name="Flowchart: Connector 57">
            <a:extLst>
              <a:ext uri="{FF2B5EF4-FFF2-40B4-BE49-F238E27FC236}">
                <a16:creationId xmlns:a16="http://schemas.microsoft.com/office/drawing/2014/main" id="{605A9779-11A5-4F9F-ACCB-AEE46AE9BAF7}"/>
              </a:ext>
            </a:extLst>
          </p:cNvPr>
          <p:cNvSpPr/>
          <p:nvPr/>
        </p:nvSpPr>
        <p:spPr>
          <a:xfrm>
            <a:off x="9546898" y="5809451"/>
            <a:ext cx="993916" cy="934890"/>
          </a:xfrm>
          <a:prstGeom prst="flowChartConnector">
            <a:avLst/>
          </a:prstGeom>
          <a:solidFill>
            <a:srgbClr val="FFFFFF"/>
          </a:solidFill>
          <a:ln w="28575">
            <a:solidFill>
              <a:srgbClr val="E8C2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212121"/>
              </a:solidFill>
              <a:cs typeface="B Nazanin" panose="00000400000000000000" pitchFamily="2" charset="-78"/>
            </a:endParaRPr>
          </a:p>
        </p:txBody>
      </p:sp>
      <p:sp>
        <p:nvSpPr>
          <p:cNvPr id="59" name="Flowchart: Connector 58">
            <a:extLst>
              <a:ext uri="{FF2B5EF4-FFF2-40B4-BE49-F238E27FC236}">
                <a16:creationId xmlns:a16="http://schemas.microsoft.com/office/drawing/2014/main" id="{698F8C42-C52F-41D1-9306-30420182BFF1}"/>
              </a:ext>
            </a:extLst>
          </p:cNvPr>
          <p:cNvSpPr/>
          <p:nvPr/>
        </p:nvSpPr>
        <p:spPr>
          <a:xfrm>
            <a:off x="8400556" y="5801851"/>
            <a:ext cx="993916" cy="934890"/>
          </a:xfrm>
          <a:prstGeom prst="flowChartConnector">
            <a:avLst/>
          </a:prstGeom>
          <a:solidFill>
            <a:srgbClr val="FFFFFF"/>
          </a:solidFill>
          <a:ln w="28575">
            <a:solidFill>
              <a:srgbClr val="E8C2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a-IR" sz="1200" dirty="0">
              <a:solidFill>
                <a:srgbClr val="212121"/>
              </a:solidFill>
              <a:cs typeface="B Nazanin" panose="00000400000000000000" pitchFamily="2" charset="-78"/>
            </a:endParaRPr>
          </a:p>
        </p:txBody>
      </p:sp>
      <p:sp>
        <p:nvSpPr>
          <p:cNvPr id="60" name="Flowchart: Connector 59">
            <a:extLst>
              <a:ext uri="{FF2B5EF4-FFF2-40B4-BE49-F238E27FC236}">
                <a16:creationId xmlns:a16="http://schemas.microsoft.com/office/drawing/2014/main" id="{59CF8786-D8F6-4EEA-8DEB-4BE6BFBBB571}"/>
              </a:ext>
            </a:extLst>
          </p:cNvPr>
          <p:cNvSpPr/>
          <p:nvPr/>
        </p:nvSpPr>
        <p:spPr>
          <a:xfrm>
            <a:off x="7248278" y="5801851"/>
            <a:ext cx="993916" cy="934890"/>
          </a:xfrm>
          <a:prstGeom prst="flowChartConnector">
            <a:avLst/>
          </a:prstGeom>
          <a:solidFill>
            <a:srgbClr val="FFFFFF"/>
          </a:solidFill>
          <a:ln w="28575">
            <a:solidFill>
              <a:srgbClr val="E8C2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endParaRPr lang="en-US" sz="1400" dirty="0">
              <a:solidFill>
                <a:srgbClr val="212121"/>
              </a:solidFill>
              <a:cs typeface="B Nazanin" panose="00000400000000000000" pitchFamily="2" charset="-78"/>
            </a:endParaRPr>
          </a:p>
        </p:txBody>
      </p:sp>
      <p:sp>
        <p:nvSpPr>
          <p:cNvPr id="61" name="Flowchart: Connector 60">
            <a:extLst>
              <a:ext uri="{FF2B5EF4-FFF2-40B4-BE49-F238E27FC236}">
                <a16:creationId xmlns:a16="http://schemas.microsoft.com/office/drawing/2014/main" id="{53AA1A91-3EEC-4348-8DBE-A2BB7E880B7A}"/>
              </a:ext>
            </a:extLst>
          </p:cNvPr>
          <p:cNvSpPr/>
          <p:nvPr/>
        </p:nvSpPr>
        <p:spPr>
          <a:xfrm>
            <a:off x="6096000" y="5812314"/>
            <a:ext cx="993916" cy="934890"/>
          </a:xfrm>
          <a:prstGeom prst="flowChartConnector">
            <a:avLst/>
          </a:prstGeom>
          <a:solidFill>
            <a:srgbClr val="FFFFFF"/>
          </a:solidFill>
          <a:ln w="28575">
            <a:solidFill>
              <a:srgbClr val="E8C2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212121"/>
              </a:solidFill>
              <a:cs typeface="B Nazanin" panose="00000400000000000000" pitchFamily="2" charset="-78"/>
            </a:endParaRPr>
          </a:p>
        </p:txBody>
      </p:sp>
      <p:sp>
        <p:nvSpPr>
          <p:cNvPr id="62" name="Flowchart: Connector 61">
            <a:extLst>
              <a:ext uri="{FF2B5EF4-FFF2-40B4-BE49-F238E27FC236}">
                <a16:creationId xmlns:a16="http://schemas.microsoft.com/office/drawing/2014/main" id="{46783FF3-3C76-40BF-A07B-F447C92CD5C6}"/>
              </a:ext>
            </a:extLst>
          </p:cNvPr>
          <p:cNvSpPr/>
          <p:nvPr/>
        </p:nvSpPr>
        <p:spPr>
          <a:xfrm>
            <a:off x="4959281" y="5813679"/>
            <a:ext cx="993916" cy="934890"/>
          </a:xfrm>
          <a:prstGeom prst="flowChartConnector">
            <a:avLst/>
          </a:prstGeom>
          <a:solidFill>
            <a:srgbClr val="FFFFFF"/>
          </a:solidFill>
          <a:ln w="28575">
            <a:solidFill>
              <a:srgbClr val="E8C2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a-IR" sz="1400" dirty="0">
              <a:solidFill>
                <a:srgbClr val="212121"/>
              </a:solidFill>
              <a:cs typeface="B Nazanin" panose="00000400000000000000" pitchFamily="2" charset="-78"/>
            </a:endParaRPr>
          </a:p>
        </p:txBody>
      </p:sp>
      <p:sp>
        <p:nvSpPr>
          <p:cNvPr id="63" name="TextBox 62">
            <a:extLst>
              <a:ext uri="{FF2B5EF4-FFF2-40B4-BE49-F238E27FC236}">
                <a16:creationId xmlns:a16="http://schemas.microsoft.com/office/drawing/2014/main" id="{0761316B-14F9-45AA-B8CA-CA013F6996FB}"/>
              </a:ext>
            </a:extLst>
          </p:cNvPr>
          <p:cNvSpPr txBox="1"/>
          <p:nvPr/>
        </p:nvSpPr>
        <p:spPr>
          <a:xfrm>
            <a:off x="9610493" y="6007686"/>
            <a:ext cx="857314" cy="523220"/>
          </a:xfrm>
          <a:prstGeom prst="rect">
            <a:avLst/>
          </a:prstGeom>
          <a:noFill/>
        </p:spPr>
        <p:txBody>
          <a:bodyPr wrap="square" rtlCol="1">
            <a:spAutoFit/>
          </a:bodyPr>
          <a:lstStyle/>
          <a:p>
            <a:pPr algn="ctr" rtl="1"/>
            <a:r>
              <a:rPr lang="fa-IR" sz="1400" dirty="0">
                <a:solidFill>
                  <a:srgbClr val="212121"/>
                </a:solidFill>
                <a:cs typeface="B Nazanin" panose="00000400000000000000" pitchFamily="2" charset="-78"/>
              </a:rPr>
              <a:t>روش‌ها و الگوریتم‌ها</a:t>
            </a:r>
            <a:endParaRPr lang="en-US" sz="1400" dirty="0">
              <a:solidFill>
                <a:srgbClr val="212121"/>
              </a:solidFill>
              <a:cs typeface="B Nazanin" panose="00000400000000000000" pitchFamily="2" charset="-78"/>
            </a:endParaRPr>
          </a:p>
        </p:txBody>
      </p:sp>
      <p:sp>
        <p:nvSpPr>
          <p:cNvPr id="64" name="TextBox 63">
            <a:extLst>
              <a:ext uri="{FF2B5EF4-FFF2-40B4-BE49-F238E27FC236}">
                <a16:creationId xmlns:a16="http://schemas.microsoft.com/office/drawing/2014/main" id="{E11EAF5F-0919-4D36-8859-C7EB02300C17}"/>
              </a:ext>
            </a:extLst>
          </p:cNvPr>
          <p:cNvSpPr txBox="1"/>
          <p:nvPr/>
        </p:nvSpPr>
        <p:spPr>
          <a:xfrm>
            <a:off x="7359747" y="5998216"/>
            <a:ext cx="768157" cy="523220"/>
          </a:xfrm>
          <a:prstGeom prst="rect">
            <a:avLst/>
          </a:prstGeom>
          <a:noFill/>
        </p:spPr>
        <p:txBody>
          <a:bodyPr wrap="square" rtlCol="1">
            <a:spAutoFit/>
          </a:bodyPr>
          <a:lstStyle/>
          <a:p>
            <a:pPr algn="ctr" rtl="1"/>
            <a:r>
              <a:rPr lang="fa-IR" sz="1400" dirty="0">
                <a:solidFill>
                  <a:srgbClr val="212121"/>
                </a:solidFill>
                <a:cs typeface="B Nazanin" panose="00000400000000000000" pitchFamily="2" charset="-78"/>
              </a:rPr>
              <a:t>مدل شبکه عصبی</a:t>
            </a:r>
            <a:endParaRPr lang="en-US" sz="1400" dirty="0">
              <a:solidFill>
                <a:srgbClr val="212121"/>
              </a:solidFill>
              <a:cs typeface="B Nazanin" panose="00000400000000000000" pitchFamily="2" charset="-78"/>
            </a:endParaRPr>
          </a:p>
        </p:txBody>
      </p:sp>
      <p:sp>
        <p:nvSpPr>
          <p:cNvPr id="65" name="TextBox 64">
            <a:extLst>
              <a:ext uri="{FF2B5EF4-FFF2-40B4-BE49-F238E27FC236}">
                <a16:creationId xmlns:a16="http://schemas.microsoft.com/office/drawing/2014/main" id="{AC22EB03-1E7E-4E86-A81E-D5FB40546502}"/>
              </a:ext>
            </a:extLst>
          </p:cNvPr>
          <p:cNvSpPr txBox="1"/>
          <p:nvPr/>
        </p:nvSpPr>
        <p:spPr>
          <a:xfrm>
            <a:off x="6081090" y="5895160"/>
            <a:ext cx="1052410" cy="738664"/>
          </a:xfrm>
          <a:prstGeom prst="rect">
            <a:avLst/>
          </a:prstGeom>
          <a:noFill/>
        </p:spPr>
        <p:txBody>
          <a:bodyPr wrap="square" rtlCol="1">
            <a:spAutoFit/>
          </a:bodyPr>
          <a:lstStyle/>
          <a:p>
            <a:pPr algn="ctr" rtl="1"/>
            <a:r>
              <a:rPr lang="fa-IR" sz="1400" dirty="0">
                <a:solidFill>
                  <a:srgbClr val="212121"/>
                </a:solidFill>
                <a:cs typeface="B Nazanin" panose="00000400000000000000" pitchFamily="2" charset="-78"/>
              </a:rPr>
              <a:t>سیستم تشخیص خواب‌آلودگی</a:t>
            </a:r>
            <a:endParaRPr lang="en-US" sz="1400" dirty="0">
              <a:solidFill>
                <a:srgbClr val="212121"/>
              </a:solidFill>
              <a:cs typeface="B Nazanin" panose="00000400000000000000" pitchFamily="2" charset="-78"/>
            </a:endParaRPr>
          </a:p>
        </p:txBody>
      </p:sp>
      <p:sp>
        <p:nvSpPr>
          <p:cNvPr id="66" name="TextBox 65">
            <a:extLst>
              <a:ext uri="{FF2B5EF4-FFF2-40B4-BE49-F238E27FC236}">
                <a16:creationId xmlns:a16="http://schemas.microsoft.com/office/drawing/2014/main" id="{DA000F32-4758-4311-8228-AB53CC5EF7F8}"/>
              </a:ext>
            </a:extLst>
          </p:cNvPr>
          <p:cNvSpPr txBox="1"/>
          <p:nvPr/>
        </p:nvSpPr>
        <p:spPr>
          <a:xfrm>
            <a:off x="5070079" y="5890494"/>
            <a:ext cx="800328" cy="738664"/>
          </a:xfrm>
          <a:prstGeom prst="rect">
            <a:avLst/>
          </a:prstGeom>
          <a:noFill/>
        </p:spPr>
        <p:txBody>
          <a:bodyPr wrap="square" rtlCol="1">
            <a:spAutoFit/>
          </a:bodyPr>
          <a:lstStyle/>
          <a:p>
            <a:pPr algn="ctr"/>
            <a:r>
              <a:rPr lang="fa-IR" sz="1400" dirty="0">
                <a:solidFill>
                  <a:srgbClr val="212121"/>
                </a:solidFill>
                <a:cs typeface="B Nazanin" panose="00000400000000000000" pitchFamily="2" charset="-78"/>
              </a:rPr>
              <a:t>نتیجه‌گیری و پیشنهادات</a:t>
            </a:r>
          </a:p>
        </p:txBody>
      </p:sp>
      <p:sp>
        <p:nvSpPr>
          <p:cNvPr id="67" name="TextBox 66">
            <a:extLst>
              <a:ext uri="{FF2B5EF4-FFF2-40B4-BE49-F238E27FC236}">
                <a16:creationId xmlns:a16="http://schemas.microsoft.com/office/drawing/2014/main" id="{88CFD4E5-6853-4747-A4B3-8C54D418F259}"/>
              </a:ext>
            </a:extLst>
          </p:cNvPr>
          <p:cNvSpPr txBox="1"/>
          <p:nvPr/>
        </p:nvSpPr>
        <p:spPr>
          <a:xfrm>
            <a:off x="8487205" y="5907563"/>
            <a:ext cx="797754" cy="738664"/>
          </a:xfrm>
          <a:prstGeom prst="rect">
            <a:avLst/>
          </a:prstGeom>
          <a:noFill/>
        </p:spPr>
        <p:txBody>
          <a:bodyPr wrap="square" rtlCol="1">
            <a:spAutoFit/>
          </a:bodyPr>
          <a:lstStyle/>
          <a:p>
            <a:pPr algn="ctr" rtl="1"/>
            <a:r>
              <a:rPr lang="fa-IR" sz="1400" dirty="0">
                <a:solidFill>
                  <a:srgbClr val="212121"/>
                </a:solidFill>
                <a:cs typeface="B Nazanin" panose="00000400000000000000" pitchFamily="2" charset="-78"/>
              </a:rPr>
              <a:t>ابزارها و مجموعه داده</a:t>
            </a:r>
          </a:p>
        </p:txBody>
      </p:sp>
      <p:sp>
        <p:nvSpPr>
          <p:cNvPr id="68" name="Flowchart: Connector 67">
            <a:extLst>
              <a:ext uri="{FF2B5EF4-FFF2-40B4-BE49-F238E27FC236}">
                <a16:creationId xmlns:a16="http://schemas.microsoft.com/office/drawing/2014/main" id="{1BE7DF81-8BEF-40ED-91EE-CF6ABFE57A1E}"/>
              </a:ext>
            </a:extLst>
          </p:cNvPr>
          <p:cNvSpPr/>
          <p:nvPr/>
        </p:nvSpPr>
        <p:spPr>
          <a:xfrm>
            <a:off x="4516063" y="6134406"/>
            <a:ext cx="269946" cy="284979"/>
          </a:xfrm>
          <a:prstGeom prst="flowChartConnector">
            <a:avLst/>
          </a:prstGeom>
          <a:solidFill>
            <a:srgbClr val="828F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cs typeface="B Nazanin" panose="00000400000000000000" pitchFamily="2" charset="-78"/>
            </a:endParaRPr>
          </a:p>
        </p:txBody>
      </p:sp>
      <p:sp>
        <p:nvSpPr>
          <p:cNvPr id="73" name="Flowchart: Connector 72">
            <a:extLst>
              <a:ext uri="{FF2B5EF4-FFF2-40B4-BE49-F238E27FC236}">
                <a16:creationId xmlns:a16="http://schemas.microsoft.com/office/drawing/2014/main" id="{EF01D7B4-0077-4876-BFF0-76A67825848E}"/>
              </a:ext>
            </a:extLst>
          </p:cNvPr>
          <p:cNvSpPr/>
          <p:nvPr/>
        </p:nvSpPr>
        <p:spPr>
          <a:xfrm>
            <a:off x="11762949" y="6126807"/>
            <a:ext cx="269946" cy="284979"/>
          </a:xfrm>
          <a:prstGeom prst="flowChartConnector">
            <a:avLst/>
          </a:prstGeom>
          <a:solidFill>
            <a:srgbClr val="828F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cs typeface="B Nazanin" panose="00000400000000000000" pitchFamily="2" charset="-78"/>
            </a:endParaRPr>
          </a:p>
        </p:txBody>
      </p:sp>
      <p:cxnSp>
        <p:nvCxnSpPr>
          <p:cNvPr id="74" name="Straight Connector 73">
            <a:extLst>
              <a:ext uri="{FF2B5EF4-FFF2-40B4-BE49-F238E27FC236}">
                <a16:creationId xmlns:a16="http://schemas.microsoft.com/office/drawing/2014/main" id="{81DA0DC9-B8FE-4D3A-9BB0-BA4823B03343}"/>
              </a:ext>
            </a:extLst>
          </p:cNvPr>
          <p:cNvCxnSpPr>
            <a:stCxn id="68" idx="6"/>
            <a:endCxn id="73" idx="2"/>
          </p:cNvCxnSpPr>
          <p:nvPr/>
        </p:nvCxnSpPr>
        <p:spPr>
          <a:xfrm flipV="1">
            <a:off x="4786009" y="6269297"/>
            <a:ext cx="6976940" cy="7599"/>
          </a:xfrm>
          <a:prstGeom prst="line">
            <a:avLst/>
          </a:prstGeom>
          <a:ln w="57150">
            <a:solidFill>
              <a:srgbClr val="828FA6"/>
            </a:solidFill>
          </a:ln>
        </p:spPr>
        <p:style>
          <a:lnRef idx="1">
            <a:schemeClr val="accent1"/>
          </a:lnRef>
          <a:fillRef idx="0">
            <a:schemeClr val="accent1"/>
          </a:fillRef>
          <a:effectRef idx="0">
            <a:schemeClr val="accent1"/>
          </a:effectRef>
          <a:fontRef idx="minor">
            <a:schemeClr val="tx1"/>
          </a:fontRef>
        </p:style>
      </p:cxnSp>
      <p:sp>
        <p:nvSpPr>
          <p:cNvPr id="75" name="Flowchart: Connector 74">
            <a:extLst>
              <a:ext uri="{FF2B5EF4-FFF2-40B4-BE49-F238E27FC236}">
                <a16:creationId xmlns:a16="http://schemas.microsoft.com/office/drawing/2014/main" id="{89BDBB10-E3C2-42A5-83F6-0C3AE2166FAF}"/>
              </a:ext>
            </a:extLst>
          </p:cNvPr>
          <p:cNvSpPr/>
          <p:nvPr/>
        </p:nvSpPr>
        <p:spPr>
          <a:xfrm>
            <a:off x="10673994" y="5801852"/>
            <a:ext cx="993916" cy="934890"/>
          </a:xfrm>
          <a:prstGeom prst="flowChartConnector">
            <a:avLst/>
          </a:prstGeom>
          <a:solidFill>
            <a:srgbClr val="FFFFFF"/>
          </a:solidFill>
          <a:ln w="28575">
            <a:solidFill>
              <a:srgbClr val="E8C2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a-IR" sz="1400" dirty="0">
                <a:solidFill>
                  <a:srgbClr val="212121"/>
                </a:solidFill>
                <a:cs typeface="B Nazanin" panose="00000400000000000000" pitchFamily="2" charset="-78"/>
              </a:rPr>
              <a:t>مقدمه</a:t>
            </a:r>
            <a:endParaRPr lang="en-US" sz="1400" dirty="0">
              <a:solidFill>
                <a:srgbClr val="212121"/>
              </a:solidFill>
              <a:cs typeface="B Nazanin" panose="00000400000000000000" pitchFamily="2" charset="-78"/>
            </a:endParaRPr>
          </a:p>
        </p:txBody>
      </p:sp>
      <p:sp>
        <p:nvSpPr>
          <p:cNvPr id="76" name="Flowchart: Connector 75">
            <a:extLst>
              <a:ext uri="{FF2B5EF4-FFF2-40B4-BE49-F238E27FC236}">
                <a16:creationId xmlns:a16="http://schemas.microsoft.com/office/drawing/2014/main" id="{C235E524-E416-4416-9D2C-18D18BBFC4E4}"/>
              </a:ext>
            </a:extLst>
          </p:cNvPr>
          <p:cNvSpPr/>
          <p:nvPr/>
        </p:nvSpPr>
        <p:spPr>
          <a:xfrm>
            <a:off x="9546898" y="5809451"/>
            <a:ext cx="993916" cy="934890"/>
          </a:xfrm>
          <a:prstGeom prst="flowChartConnector">
            <a:avLst/>
          </a:prstGeom>
          <a:solidFill>
            <a:srgbClr val="FFFFFF"/>
          </a:solidFill>
          <a:ln w="28575">
            <a:solidFill>
              <a:srgbClr val="E8C2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212121"/>
              </a:solidFill>
              <a:cs typeface="B Nazanin" panose="00000400000000000000" pitchFamily="2" charset="-78"/>
            </a:endParaRPr>
          </a:p>
        </p:txBody>
      </p:sp>
      <p:sp>
        <p:nvSpPr>
          <p:cNvPr id="77" name="Flowchart: Connector 76">
            <a:extLst>
              <a:ext uri="{FF2B5EF4-FFF2-40B4-BE49-F238E27FC236}">
                <a16:creationId xmlns:a16="http://schemas.microsoft.com/office/drawing/2014/main" id="{66E91D58-6B72-479D-A8D7-33FDD1CB2EB8}"/>
              </a:ext>
            </a:extLst>
          </p:cNvPr>
          <p:cNvSpPr/>
          <p:nvPr/>
        </p:nvSpPr>
        <p:spPr>
          <a:xfrm>
            <a:off x="8400556" y="5801851"/>
            <a:ext cx="993916" cy="934890"/>
          </a:xfrm>
          <a:prstGeom prst="flowChartConnector">
            <a:avLst/>
          </a:prstGeom>
          <a:solidFill>
            <a:schemeClr val="bg1"/>
          </a:solidFill>
          <a:ln w="28575">
            <a:solidFill>
              <a:srgbClr val="E8C2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a-IR" sz="1200" dirty="0">
              <a:solidFill>
                <a:srgbClr val="212121"/>
              </a:solidFill>
              <a:cs typeface="B Nazanin" panose="00000400000000000000" pitchFamily="2" charset="-78"/>
            </a:endParaRPr>
          </a:p>
        </p:txBody>
      </p:sp>
      <p:sp>
        <p:nvSpPr>
          <p:cNvPr id="80" name="Flowchart: Connector 79">
            <a:extLst>
              <a:ext uri="{FF2B5EF4-FFF2-40B4-BE49-F238E27FC236}">
                <a16:creationId xmlns:a16="http://schemas.microsoft.com/office/drawing/2014/main" id="{EF45EB47-FC65-499A-9959-03B97D1D154D}"/>
              </a:ext>
            </a:extLst>
          </p:cNvPr>
          <p:cNvSpPr/>
          <p:nvPr/>
        </p:nvSpPr>
        <p:spPr>
          <a:xfrm>
            <a:off x="7248278" y="5801851"/>
            <a:ext cx="993916" cy="934890"/>
          </a:xfrm>
          <a:prstGeom prst="flowChartConnector">
            <a:avLst/>
          </a:prstGeom>
          <a:solidFill>
            <a:schemeClr val="bg1"/>
          </a:solidFill>
          <a:ln w="28575">
            <a:solidFill>
              <a:srgbClr val="E8C2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endParaRPr lang="en-US" sz="1400" dirty="0">
              <a:solidFill>
                <a:srgbClr val="212121"/>
              </a:solidFill>
              <a:cs typeface="B Nazanin" panose="00000400000000000000" pitchFamily="2" charset="-78"/>
            </a:endParaRPr>
          </a:p>
        </p:txBody>
      </p:sp>
      <p:sp>
        <p:nvSpPr>
          <p:cNvPr id="81" name="Flowchart: Connector 80">
            <a:extLst>
              <a:ext uri="{FF2B5EF4-FFF2-40B4-BE49-F238E27FC236}">
                <a16:creationId xmlns:a16="http://schemas.microsoft.com/office/drawing/2014/main" id="{8BA8EA07-BBA4-4C3D-953D-01BDAC319E5C}"/>
              </a:ext>
            </a:extLst>
          </p:cNvPr>
          <p:cNvSpPr/>
          <p:nvPr/>
        </p:nvSpPr>
        <p:spPr>
          <a:xfrm>
            <a:off x="6096000" y="5812314"/>
            <a:ext cx="993916" cy="934890"/>
          </a:xfrm>
          <a:prstGeom prst="flowChartConnector">
            <a:avLst/>
          </a:prstGeom>
          <a:solidFill>
            <a:srgbClr val="E8C2CA"/>
          </a:solidFill>
          <a:ln w="28575">
            <a:solidFill>
              <a:srgbClr val="E8C2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212121"/>
              </a:solidFill>
              <a:cs typeface="B Nazanin" panose="00000400000000000000" pitchFamily="2" charset="-78"/>
            </a:endParaRPr>
          </a:p>
        </p:txBody>
      </p:sp>
      <p:sp>
        <p:nvSpPr>
          <p:cNvPr id="82" name="Flowchart: Connector 81">
            <a:extLst>
              <a:ext uri="{FF2B5EF4-FFF2-40B4-BE49-F238E27FC236}">
                <a16:creationId xmlns:a16="http://schemas.microsoft.com/office/drawing/2014/main" id="{028B650D-39D4-4012-90CF-F57BE01B9139}"/>
              </a:ext>
            </a:extLst>
          </p:cNvPr>
          <p:cNvSpPr/>
          <p:nvPr/>
        </p:nvSpPr>
        <p:spPr>
          <a:xfrm>
            <a:off x="4959281" y="5813679"/>
            <a:ext cx="993916" cy="934890"/>
          </a:xfrm>
          <a:prstGeom prst="flowChartConnector">
            <a:avLst/>
          </a:prstGeom>
          <a:solidFill>
            <a:srgbClr val="FFFFFF"/>
          </a:solidFill>
          <a:ln w="28575">
            <a:solidFill>
              <a:srgbClr val="E8C2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a-IR" sz="1400" dirty="0">
              <a:solidFill>
                <a:srgbClr val="212121"/>
              </a:solidFill>
              <a:cs typeface="B Nazanin" panose="00000400000000000000" pitchFamily="2" charset="-78"/>
            </a:endParaRPr>
          </a:p>
        </p:txBody>
      </p:sp>
      <p:sp>
        <p:nvSpPr>
          <p:cNvPr id="83" name="TextBox 82">
            <a:extLst>
              <a:ext uri="{FF2B5EF4-FFF2-40B4-BE49-F238E27FC236}">
                <a16:creationId xmlns:a16="http://schemas.microsoft.com/office/drawing/2014/main" id="{EF8D852E-E646-432A-AE46-77A59F13409E}"/>
              </a:ext>
            </a:extLst>
          </p:cNvPr>
          <p:cNvSpPr txBox="1"/>
          <p:nvPr/>
        </p:nvSpPr>
        <p:spPr>
          <a:xfrm>
            <a:off x="9610493" y="6007686"/>
            <a:ext cx="857314" cy="523220"/>
          </a:xfrm>
          <a:prstGeom prst="rect">
            <a:avLst/>
          </a:prstGeom>
          <a:noFill/>
        </p:spPr>
        <p:txBody>
          <a:bodyPr wrap="square" rtlCol="1">
            <a:spAutoFit/>
          </a:bodyPr>
          <a:lstStyle/>
          <a:p>
            <a:pPr algn="ctr" rtl="1"/>
            <a:r>
              <a:rPr lang="fa-IR" sz="1400" dirty="0">
                <a:solidFill>
                  <a:srgbClr val="212121"/>
                </a:solidFill>
                <a:cs typeface="B Nazanin" panose="00000400000000000000" pitchFamily="2" charset="-78"/>
              </a:rPr>
              <a:t>روش‌ها و الگوریتم‌ها</a:t>
            </a:r>
            <a:endParaRPr lang="en-US" sz="1400" dirty="0">
              <a:solidFill>
                <a:srgbClr val="212121"/>
              </a:solidFill>
              <a:cs typeface="B Nazanin" panose="00000400000000000000" pitchFamily="2" charset="-78"/>
            </a:endParaRPr>
          </a:p>
        </p:txBody>
      </p:sp>
      <p:sp>
        <p:nvSpPr>
          <p:cNvPr id="84" name="TextBox 83">
            <a:extLst>
              <a:ext uri="{FF2B5EF4-FFF2-40B4-BE49-F238E27FC236}">
                <a16:creationId xmlns:a16="http://schemas.microsoft.com/office/drawing/2014/main" id="{CDA587ED-1829-4125-8792-6DDB4D7E861A}"/>
              </a:ext>
            </a:extLst>
          </p:cNvPr>
          <p:cNvSpPr txBox="1"/>
          <p:nvPr/>
        </p:nvSpPr>
        <p:spPr>
          <a:xfrm>
            <a:off x="7359747" y="5998216"/>
            <a:ext cx="768157" cy="523220"/>
          </a:xfrm>
          <a:prstGeom prst="rect">
            <a:avLst/>
          </a:prstGeom>
          <a:noFill/>
        </p:spPr>
        <p:txBody>
          <a:bodyPr wrap="square" rtlCol="1">
            <a:spAutoFit/>
          </a:bodyPr>
          <a:lstStyle/>
          <a:p>
            <a:pPr algn="ctr" rtl="1"/>
            <a:r>
              <a:rPr lang="fa-IR" sz="1400" dirty="0">
                <a:solidFill>
                  <a:srgbClr val="212121"/>
                </a:solidFill>
                <a:cs typeface="B Nazanin" panose="00000400000000000000" pitchFamily="2" charset="-78"/>
              </a:rPr>
              <a:t>مدل شبکه عصبی</a:t>
            </a:r>
            <a:endParaRPr lang="en-US" sz="1400" dirty="0">
              <a:solidFill>
                <a:srgbClr val="212121"/>
              </a:solidFill>
              <a:cs typeface="B Nazanin" panose="00000400000000000000" pitchFamily="2" charset="-78"/>
            </a:endParaRPr>
          </a:p>
        </p:txBody>
      </p:sp>
      <p:sp>
        <p:nvSpPr>
          <p:cNvPr id="85" name="TextBox 84">
            <a:extLst>
              <a:ext uri="{FF2B5EF4-FFF2-40B4-BE49-F238E27FC236}">
                <a16:creationId xmlns:a16="http://schemas.microsoft.com/office/drawing/2014/main" id="{7A86BB72-9726-410A-AFAC-F1D79410F866}"/>
              </a:ext>
            </a:extLst>
          </p:cNvPr>
          <p:cNvSpPr txBox="1"/>
          <p:nvPr/>
        </p:nvSpPr>
        <p:spPr>
          <a:xfrm>
            <a:off x="6081090" y="5895160"/>
            <a:ext cx="1052410" cy="738664"/>
          </a:xfrm>
          <a:prstGeom prst="rect">
            <a:avLst/>
          </a:prstGeom>
          <a:noFill/>
        </p:spPr>
        <p:txBody>
          <a:bodyPr wrap="square" rtlCol="1">
            <a:spAutoFit/>
          </a:bodyPr>
          <a:lstStyle/>
          <a:p>
            <a:pPr algn="ctr" rtl="1"/>
            <a:r>
              <a:rPr lang="fa-IR" sz="1400" dirty="0">
                <a:solidFill>
                  <a:srgbClr val="212121"/>
                </a:solidFill>
                <a:cs typeface="B Nazanin" panose="00000400000000000000" pitchFamily="2" charset="-78"/>
              </a:rPr>
              <a:t>سیستم تشخیص خواب‌آلودگی</a:t>
            </a:r>
            <a:endParaRPr lang="en-US" sz="1400" dirty="0">
              <a:solidFill>
                <a:srgbClr val="212121"/>
              </a:solidFill>
              <a:cs typeface="B Nazanin" panose="00000400000000000000" pitchFamily="2" charset="-78"/>
            </a:endParaRPr>
          </a:p>
        </p:txBody>
      </p:sp>
      <p:sp>
        <p:nvSpPr>
          <p:cNvPr id="86" name="TextBox 85">
            <a:extLst>
              <a:ext uri="{FF2B5EF4-FFF2-40B4-BE49-F238E27FC236}">
                <a16:creationId xmlns:a16="http://schemas.microsoft.com/office/drawing/2014/main" id="{F13A61F5-14A1-4CF9-94AF-45BD9A40C4B7}"/>
              </a:ext>
            </a:extLst>
          </p:cNvPr>
          <p:cNvSpPr txBox="1"/>
          <p:nvPr/>
        </p:nvSpPr>
        <p:spPr>
          <a:xfrm>
            <a:off x="5070079" y="5890494"/>
            <a:ext cx="800328" cy="738664"/>
          </a:xfrm>
          <a:prstGeom prst="rect">
            <a:avLst/>
          </a:prstGeom>
          <a:noFill/>
        </p:spPr>
        <p:txBody>
          <a:bodyPr wrap="square" rtlCol="1">
            <a:spAutoFit/>
          </a:bodyPr>
          <a:lstStyle/>
          <a:p>
            <a:pPr algn="ctr"/>
            <a:r>
              <a:rPr lang="fa-IR" sz="1400" dirty="0">
                <a:solidFill>
                  <a:srgbClr val="212121"/>
                </a:solidFill>
                <a:cs typeface="B Nazanin" panose="00000400000000000000" pitchFamily="2" charset="-78"/>
              </a:rPr>
              <a:t>نتیجه‌گیری و پیشنهادات</a:t>
            </a:r>
          </a:p>
        </p:txBody>
      </p:sp>
      <p:sp>
        <p:nvSpPr>
          <p:cNvPr id="87" name="TextBox 86">
            <a:extLst>
              <a:ext uri="{FF2B5EF4-FFF2-40B4-BE49-F238E27FC236}">
                <a16:creationId xmlns:a16="http://schemas.microsoft.com/office/drawing/2014/main" id="{E7771BE8-903F-4430-87DE-796C3A003164}"/>
              </a:ext>
            </a:extLst>
          </p:cNvPr>
          <p:cNvSpPr txBox="1"/>
          <p:nvPr/>
        </p:nvSpPr>
        <p:spPr>
          <a:xfrm>
            <a:off x="8384997" y="5983155"/>
            <a:ext cx="975315" cy="523220"/>
          </a:xfrm>
          <a:prstGeom prst="rect">
            <a:avLst/>
          </a:prstGeom>
          <a:noFill/>
        </p:spPr>
        <p:txBody>
          <a:bodyPr wrap="square" rtlCol="1">
            <a:spAutoFit/>
          </a:bodyPr>
          <a:lstStyle/>
          <a:p>
            <a:pPr algn="ctr" rtl="1"/>
            <a:r>
              <a:rPr lang="fa-IR" sz="1400" dirty="0">
                <a:solidFill>
                  <a:srgbClr val="212121"/>
                </a:solidFill>
                <a:cs typeface="B Nazanin" panose="00000400000000000000" pitchFamily="2" charset="-78"/>
              </a:rPr>
              <a:t>ابزارها و مجموعه داده</a:t>
            </a:r>
          </a:p>
        </p:txBody>
      </p:sp>
      <p:sp>
        <p:nvSpPr>
          <p:cNvPr id="6" name="Rectangle: Rounded Corners 5">
            <a:extLst>
              <a:ext uri="{FF2B5EF4-FFF2-40B4-BE49-F238E27FC236}">
                <a16:creationId xmlns:a16="http://schemas.microsoft.com/office/drawing/2014/main" id="{93840AC6-E039-43BE-BDD7-CEBA17088BF1}"/>
              </a:ext>
            </a:extLst>
          </p:cNvPr>
          <p:cNvSpPr/>
          <p:nvPr/>
        </p:nvSpPr>
        <p:spPr>
          <a:xfrm>
            <a:off x="9791520" y="1874280"/>
            <a:ext cx="2091447" cy="1055035"/>
          </a:xfrm>
          <a:prstGeom prst="roundRect">
            <a:avLst/>
          </a:prstGeom>
          <a:solidFill>
            <a:schemeClr val="bg1"/>
          </a:solidFill>
          <a:ln w="38100">
            <a:solidFill>
              <a:srgbClr val="828FA6"/>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1"/>
            <a:r>
              <a:rPr lang="fa-IR" dirty="0">
                <a:solidFill>
                  <a:schemeClr val="tx1"/>
                </a:solidFill>
                <a:cs typeface="B Nazanin" panose="00000400000000000000" pitchFamily="2" charset="-78"/>
              </a:rPr>
              <a:t>دریافت فریم تصاویر با </a:t>
            </a:r>
            <a:r>
              <a:rPr lang="en-US" sz="1600" dirty="0">
                <a:solidFill>
                  <a:schemeClr val="tx1"/>
                </a:solidFill>
                <a:latin typeface="Times New Roman" panose="02020603050405020304" pitchFamily="18" charset="0"/>
                <a:cs typeface="Times New Roman" panose="02020603050405020304" pitchFamily="18" charset="0"/>
              </a:rPr>
              <a:t>python-OpenCV</a:t>
            </a:r>
            <a:endParaRPr lang="fa-IR" dirty="0">
              <a:solidFill>
                <a:schemeClr val="tx1"/>
              </a:solidFill>
              <a:latin typeface="Times New Roman" panose="02020603050405020304" pitchFamily="18" charset="0"/>
              <a:cs typeface="Times New Roman" panose="02020603050405020304" pitchFamily="18" charset="0"/>
            </a:endParaRPr>
          </a:p>
        </p:txBody>
      </p:sp>
      <p:sp>
        <p:nvSpPr>
          <p:cNvPr id="104" name="Rectangle: Rounded Corners 103">
            <a:extLst>
              <a:ext uri="{FF2B5EF4-FFF2-40B4-BE49-F238E27FC236}">
                <a16:creationId xmlns:a16="http://schemas.microsoft.com/office/drawing/2014/main" id="{AC4117E7-0477-4CA1-8146-DF3661A5FB68}"/>
              </a:ext>
            </a:extLst>
          </p:cNvPr>
          <p:cNvSpPr/>
          <p:nvPr/>
        </p:nvSpPr>
        <p:spPr>
          <a:xfrm>
            <a:off x="6861503" y="1874281"/>
            <a:ext cx="2091447" cy="1055035"/>
          </a:xfrm>
          <a:prstGeom prst="roundRect">
            <a:avLst/>
          </a:prstGeom>
          <a:solidFill>
            <a:schemeClr val="bg1"/>
          </a:solidFill>
          <a:ln w="38100">
            <a:solidFill>
              <a:srgbClr val="828FA6"/>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1"/>
            <a:r>
              <a:rPr lang="fa-IR" dirty="0">
                <a:solidFill>
                  <a:schemeClr val="tx1"/>
                </a:solidFill>
                <a:cs typeface="B Nazanin" panose="00000400000000000000" pitchFamily="2" charset="-78"/>
              </a:rPr>
              <a:t>اعمال تاری گوسی برای صاف کردن لبه‌ها و حذف نویزها</a:t>
            </a:r>
          </a:p>
        </p:txBody>
      </p:sp>
      <p:sp>
        <p:nvSpPr>
          <p:cNvPr id="105" name="Rectangle: Rounded Corners 104">
            <a:extLst>
              <a:ext uri="{FF2B5EF4-FFF2-40B4-BE49-F238E27FC236}">
                <a16:creationId xmlns:a16="http://schemas.microsoft.com/office/drawing/2014/main" id="{97B07FB2-AB7A-4414-B7BB-E5D23C0DB6CA}"/>
              </a:ext>
            </a:extLst>
          </p:cNvPr>
          <p:cNvSpPr/>
          <p:nvPr/>
        </p:nvSpPr>
        <p:spPr>
          <a:xfrm>
            <a:off x="3931486" y="1838376"/>
            <a:ext cx="2091447" cy="1055035"/>
          </a:xfrm>
          <a:prstGeom prst="roundRect">
            <a:avLst/>
          </a:prstGeom>
          <a:solidFill>
            <a:schemeClr val="bg1"/>
          </a:solidFill>
          <a:ln w="38100">
            <a:solidFill>
              <a:srgbClr val="828FA6"/>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1"/>
            <a:r>
              <a:rPr lang="fa-IR" dirty="0">
                <a:solidFill>
                  <a:schemeClr val="tx1"/>
                </a:solidFill>
                <a:cs typeface="B Nazanin" panose="00000400000000000000" pitchFamily="2" charset="-78"/>
              </a:rPr>
              <a:t>تشخیص چهره به کمک الگوریتم ویولا و جونز</a:t>
            </a:r>
            <a:endParaRPr lang="fa-IR" dirty="0">
              <a:solidFill>
                <a:schemeClr val="tx1"/>
              </a:solidFill>
              <a:latin typeface="Times New Roman" panose="02020603050405020304" pitchFamily="18" charset="0"/>
              <a:cs typeface="Times New Roman" panose="02020603050405020304" pitchFamily="18" charset="0"/>
            </a:endParaRPr>
          </a:p>
        </p:txBody>
      </p:sp>
      <p:sp>
        <p:nvSpPr>
          <p:cNvPr id="106" name="Rectangle: Rounded Corners 105">
            <a:extLst>
              <a:ext uri="{FF2B5EF4-FFF2-40B4-BE49-F238E27FC236}">
                <a16:creationId xmlns:a16="http://schemas.microsoft.com/office/drawing/2014/main" id="{69AEA5A2-A7A7-4EBC-9C05-1431E31016A1}"/>
              </a:ext>
            </a:extLst>
          </p:cNvPr>
          <p:cNvSpPr/>
          <p:nvPr/>
        </p:nvSpPr>
        <p:spPr>
          <a:xfrm>
            <a:off x="1001469" y="1832258"/>
            <a:ext cx="2091447" cy="1055035"/>
          </a:xfrm>
          <a:prstGeom prst="roundRect">
            <a:avLst/>
          </a:prstGeom>
          <a:solidFill>
            <a:schemeClr val="bg1"/>
          </a:solidFill>
          <a:ln w="38100">
            <a:solidFill>
              <a:srgbClr val="828FA6"/>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1"/>
            <a:r>
              <a:rPr lang="fa-IR" dirty="0">
                <a:solidFill>
                  <a:schemeClr val="tx1"/>
                </a:solidFill>
                <a:cs typeface="B Nazanin" panose="00000400000000000000" pitchFamily="2" charset="-78"/>
              </a:rPr>
              <a:t>تشخیص چشم راست و در صورت نیاز چشم چپ </a:t>
            </a:r>
          </a:p>
        </p:txBody>
      </p:sp>
      <p:sp>
        <p:nvSpPr>
          <p:cNvPr id="107" name="Rectangle: Rounded Corners 106">
            <a:extLst>
              <a:ext uri="{FF2B5EF4-FFF2-40B4-BE49-F238E27FC236}">
                <a16:creationId xmlns:a16="http://schemas.microsoft.com/office/drawing/2014/main" id="{5DDE60C5-F13B-4E34-8CC6-AB78BC183F30}"/>
              </a:ext>
            </a:extLst>
          </p:cNvPr>
          <p:cNvSpPr/>
          <p:nvPr/>
        </p:nvSpPr>
        <p:spPr>
          <a:xfrm>
            <a:off x="9824404" y="3742479"/>
            <a:ext cx="2091447" cy="1055035"/>
          </a:xfrm>
          <a:prstGeom prst="roundRect">
            <a:avLst/>
          </a:prstGeom>
          <a:solidFill>
            <a:schemeClr val="bg1"/>
          </a:solidFill>
          <a:ln w="38100">
            <a:solidFill>
              <a:srgbClr val="828FA6"/>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1"/>
            <a:r>
              <a:rPr lang="fa-IR" dirty="0">
                <a:solidFill>
                  <a:schemeClr val="tx1"/>
                </a:solidFill>
                <a:cs typeface="B Nazanin" panose="00000400000000000000" pitchFamily="2" charset="-78"/>
              </a:rPr>
              <a:t>تغییر اندازه چشم به 128×128</a:t>
            </a:r>
          </a:p>
        </p:txBody>
      </p:sp>
      <p:sp>
        <p:nvSpPr>
          <p:cNvPr id="108" name="Rectangle: Rounded Corners 107">
            <a:extLst>
              <a:ext uri="{FF2B5EF4-FFF2-40B4-BE49-F238E27FC236}">
                <a16:creationId xmlns:a16="http://schemas.microsoft.com/office/drawing/2014/main" id="{A433707A-CE66-42CB-802A-DC5C3727B9FD}"/>
              </a:ext>
            </a:extLst>
          </p:cNvPr>
          <p:cNvSpPr/>
          <p:nvPr/>
        </p:nvSpPr>
        <p:spPr>
          <a:xfrm>
            <a:off x="6861503" y="3696488"/>
            <a:ext cx="2091447" cy="1055035"/>
          </a:xfrm>
          <a:prstGeom prst="roundRect">
            <a:avLst/>
          </a:prstGeom>
          <a:solidFill>
            <a:schemeClr val="bg1"/>
          </a:solidFill>
          <a:ln w="38100">
            <a:solidFill>
              <a:srgbClr val="828FA6"/>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1"/>
            <a:r>
              <a:rPr lang="fa-IR" dirty="0">
                <a:solidFill>
                  <a:schemeClr val="tx1"/>
                </a:solidFill>
                <a:cs typeface="B Nazanin" panose="00000400000000000000" pitchFamily="2" charset="-78"/>
              </a:rPr>
              <a:t>تغییر مقادیر آرایه چشم بین صفر و یک</a:t>
            </a:r>
          </a:p>
        </p:txBody>
      </p:sp>
      <p:sp>
        <p:nvSpPr>
          <p:cNvPr id="109" name="Rectangle: Rounded Corners 108">
            <a:extLst>
              <a:ext uri="{FF2B5EF4-FFF2-40B4-BE49-F238E27FC236}">
                <a16:creationId xmlns:a16="http://schemas.microsoft.com/office/drawing/2014/main" id="{C306BB2F-357E-4A19-B50C-0CD09199A30D}"/>
              </a:ext>
            </a:extLst>
          </p:cNvPr>
          <p:cNvSpPr/>
          <p:nvPr/>
        </p:nvSpPr>
        <p:spPr>
          <a:xfrm>
            <a:off x="3931486" y="3696488"/>
            <a:ext cx="2091447" cy="1055035"/>
          </a:xfrm>
          <a:prstGeom prst="roundRect">
            <a:avLst/>
          </a:prstGeom>
          <a:solidFill>
            <a:schemeClr val="bg1"/>
          </a:solidFill>
          <a:ln w="38100">
            <a:solidFill>
              <a:srgbClr val="828FA6"/>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1"/>
            <a:r>
              <a:rPr lang="fa-IR" dirty="0">
                <a:solidFill>
                  <a:schemeClr val="tx1"/>
                </a:solidFill>
                <a:cs typeface="B Nazanin" panose="00000400000000000000" pitchFamily="2" charset="-78"/>
              </a:rPr>
              <a:t>پیش‌بینی وضعیت چشم به کمک مدل شبکه عصبی</a:t>
            </a:r>
          </a:p>
        </p:txBody>
      </p:sp>
      <p:sp>
        <p:nvSpPr>
          <p:cNvPr id="110" name="Rectangle: Rounded Corners 109">
            <a:extLst>
              <a:ext uri="{FF2B5EF4-FFF2-40B4-BE49-F238E27FC236}">
                <a16:creationId xmlns:a16="http://schemas.microsoft.com/office/drawing/2014/main" id="{A5BD3EAB-7161-4E7F-8BA3-9D4F9197F1F9}"/>
              </a:ext>
            </a:extLst>
          </p:cNvPr>
          <p:cNvSpPr/>
          <p:nvPr/>
        </p:nvSpPr>
        <p:spPr>
          <a:xfrm>
            <a:off x="1001469" y="3689236"/>
            <a:ext cx="2091447" cy="1055035"/>
          </a:xfrm>
          <a:prstGeom prst="roundRect">
            <a:avLst/>
          </a:prstGeom>
          <a:solidFill>
            <a:schemeClr val="bg1"/>
          </a:solidFill>
          <a:ln w="38100">
            <a:solidFill>
              <a:srgbClr val="828FA6"/>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1"/>
            <a:endParaRPr lang="fa-IR" sz="1700" dirty="0">
              <a:solidFill>
                <a:schemeClr val="tx1"/>
              </a:solidFill>
              <a:cs typeface="B Nazanin" panose="00000400000000000000" pitchFamily="2" charset="-78"/>
            </a:endParaRPr>
          </a:p>
        </p:txBody>
      </p:sp>
      <p:sp>
        <p:nvSpPr>
          <p:cNvPr id="7" name="TextBox 6">
            <a:extLst>
              <a:ext uri="{FF2B5EF4-FFF2-40B4-BE49-F238E27FC236}">
                <a16:creationId xmlns:a16="http://schemas.microsoft.com/office/drawing/2014/main" id="{BD19D8BB-6DF1-468E-92D4-A8B0B9856152}"/>
              </a:ext>
            </a:extLst>
          </p:cNvPr>
          <p:cNvSpPr txBox="1"/>
          <p:nvPr/>
        </p:nvSpPr>
        <p:spPr>
          <a:xfrm>
            <a:off x="935062" y="3750563"/>
            <a:ext cx="2212147" cy="923330"/>
          </a:xfrm>
          <a:prstGeom prst="rect">
            <a:avLst/>
          </a:prstGeom>
          <a:noFill/>
        </p:spPr>
        <p:txBody>
          <a:bodyPr wrap="square" rtlCol="1">
            <a:spAutoFit/>
          </a:bodyPr>
          <a:lstStyle/>
          <a:p>
            <a:pPr algn="ctr" rtl="1"/>
            <a:r>
              <a:rPr lang="fa-IR" sz="1800" dirty="0">
                <a:solidFill>
                  <a:schemeClr val="tx1"/>
                </a:solidFill>
                <a:cs typeface="B Nazanin" panose="00000400000000000000" pitchFamily="2" charset="-78"/>
              </a:rPr>
              <a:t>اعلام زنگ هشدار در صورتی که چشم به مدت 600 میلی‌ثانیه خواب‌آلود باشد.</a:t>
            </a:r>
          </a:p>
        </p:txBody>
      </p:sp>
      <p:cxnSp>
        <p:nvCxnSpPr>
          <p:cNvPr id="10" name="Straight Connector 9">
            <a:extLst>
              <a:ext uri="{FF2B5EF4-FFF2-40B4-BE49-F238E27FC236}">
                <a16:creationId xmlns:a16="http://schemas.microsoft.com/office/drawing/2014/main" id="{D1EC0431-80FF-42F0-9F4A-821286608A59}"/>
              </a:ext>
            </a:extLst>
          </p:cNvPr>
          <p:cNvCxnSpPr>
            <a:stCxn id="6" idx="1"/>
            <a:endCxn id="104" idx="3"/>
          </p:cNvCxnSpPr>
          <p:nvPr/>
        </p:nvCxnSpPr>
        <p:spPr>
          <a:xfrm flipH="1">
            <a:off x="8952950" y="2401798"/>
            <a:ext cx="838570" cy="1"/>
          </a:xfrm>
          <a:prstGeom prst="line">
            <a:avLst/>
          </a:prstGeom>
          <a:ln w="38100">
            <a:solidFill>
              <a:srgbClr val="B48687"/>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A021A448-38D5-4106-9F12-76EE4D60C290}"/>
              </a:ext>
            </a:extLst>
          </p:cNvPr>
          <p:cNvCxnSpPr/>
          <p:nvPr/>
        </p:nvCxnSpPr>
        <p:spPr>
          <a:xfrm flipH="1">
            <a:off x="6022933" y="2401202"/>
            <a:ext cx="838570" cy="1"/>
          </a:xfrm>
          <a:prstGeom prst="line">
            <a:avLst/>
          </a:prstGeom>
          <a:ln w="38100">
            <a:solidFill>
              <a:srgbClr val="B48687"/>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584183AA-BCA0-4E33-8E1F-F1811BA21F20}"/>
              </a:ext>
            </a:extLst>
          </p:cNvPr>
          <p:cNvCxnSpPr/>
          <p:nvPr/>
        </p:nvCxnSpPr>
        <p:spPr>
          <a:xfrm flipH="1">
            <a:off x="3076090" y="2369023"/>
            <a:ext cx="838570" cy="1"/>
          </a:xfrm>
          <a:prstGeom prst="line">
            <a:avLst/>
          </a:prstGeom>
          <a:ln w="38100">
            <a:solidFill>
              <a:srgbClr val="B48687"/>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65C7B437-DE0A-4D43-903A-FCBCC1895ABA}"/>
              </a:ext>
            </a:extLst>
          </p:cNvPr>
          <p:cNvCxnSpPr/>
          <p:nvPr/>
        </p:nvCxnSpPr>
        <p:spPr>
          <a:xfrm flipH="1">
            <a:off x="6013390" y="4225028"/>
            <a:ext cx="838570" cy="1"/>
          </a:xfrm>
          <a:prstGeom prst="line">
            <a:avLst/>
          </a:prstGeom>
          <a:ln w="38100">
            <a:solidFill>
              <a:srgbClr val="B48687"/>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D95526AE-C349-482B-BF50-553C098A56CD}"/>
              </a:ext>
            </a:extLst>
          </p:cNvPr>
          <p:cNvCxnSpPr/>
          <p:nvPr/>
        </p:nvCxnSpPr>
        <p:spPr>
          <a:xfrm flipH="1">
            <a:off x="8969392" y="4261983"/>
            <a:ext cx="838570" cy="1"/>
          </a:xfrm>
          <a:prstGeom prst="line">
            <a:avLst/>
          </a:prstGeom>
          <a:ln w="38100">
            <a:solidFill>
              <a:srgbClr val="B48687"/>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E587A086-E5EF-4A78-B30E-FEF2AD2A2CBB}"/>
              </a:ext>
            </a:extLst>
          </p:cNvPr>
          <p:cNvCxnSpPr/>
          <p:nvPr/>
        </p:nvCxnSpPr>
        <p:spPr>
          <a:xfrm flipH="1">
            <a:off x="3102459" y="4232798"/>
            <a:ext cx="838570" cy="1"/>
          </a:xfrm>
          <a:prstGeom prst="line">
            <a:avLst/>
          </a:prstGeom>
          <a:ln w="38100">
            <a:solidFill>
              <a:srgbClr val="B48687"/>
            </a:solidFill>
          </a:ln>
        </p:spPr>
        <p:style>
          <a:lnRef idx="1">
            <a:schemeClr val="accent1"/>
          </a:lnRef>
          <a:fillRef idx="0">
            <a:schemeClr val="accent1"/>
          </a:fillRef>
          <a:effectRef idx="0">
            <a:schemeClr val="accent1"/>
          </a:effectRef>
          <a:fontRef idx="minor">
            <a:schemeClr val="tx1"/>
          </a:fontRef>
        </p:style>
      </p:cxnSp>
      <p:cxnSp>
        <p:nvCxnSpPr>
          <p:cNvPr id="12" name="Connector: Elbow 11">
            <a:extLst>
              <a:ext uri="{FF2B5EF4-FFF2-40B4-BE49-F238E27FC236}">
                <a16:creationId xmlns:a16="http://schemas.microsoft.com/office/drawing/2014/main" id="{6C315B7D-5209-442D-B996-AEA9CC95CA40}"/>
              </a:ext>
            </a:extLst>
          </p:cNvPr>
          <p:cNvCxnSpPr>
            <a:cxnSpLocks/>
            <a:stCxn id="106" idx="1"/>
          </p:cNvCxnSpPr>
          <p:nvPr/>
        </p:nvCxnSpPr>
        <p:spPr>
          <a:xfrm rot="10800000" flipV="1">
            <a:off x="668379" y="2359776"/>
            <a:ext cx="333090" cy="884620"/>
          </a:xfrm>
          <a:prstGeom prst="bentConnector2">
            <a:avLst/>
          </a:prstGeom>
          <a:ln w="38100">
            <a:solidFill>
              <a:srgbClr val="B48687"/>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156625D9-C571-478E-82AE-1F97D23B2429}"/>
              </a:ext>
            </a:extLst>
          </p:cNvPr>
          <p:cNvCxnSpPr>
            <a:cxnSpLocks/>
          </p:cNvCxnSpPr>
          <p:nvPr/>
        </p:nvCxnSpPr>
        <p:spPr>
          <a:xfrm>
            <a:off x="668379" y="3264516"/>
            <a:ext cx="10201748" cy="0"/>
          </a:xfrm>
          <a:prstGeom prst="line">
            <a:avLst/>
          </a:prstGeom>
          <a:ln w="38100">
            <a:solidFill>
              <a:srgbClr val="B48687"/>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52A9309-368A-4E17-9DA4-12059EEFB137}"/>
              </a:ext>
            </a:extLst>
          </p:cNvPr>
          <p:cNvCxnSpPr>
            <a:cxnSpLocks/>
            <a:endCxn id="107" idx="0"/>
          </p:cNvCxnSpPr>
          <p:nvPr/>
        </p:nvCxnSpPr>
        <p:spPr>
          <a:xfrm>
            <a:off x="10870127" y="3244396"/>
            <a:ext cx="1" cy="498083"/>
          </a:xfrm>
          <a:prstGeom prst="line">
            <a:avLst/>
          </a:prstGeom>
          <a:ln w="38100">
            <a:solidFill>
              <a:srgbClr val="B4868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890270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4"/>
                                        </p:tgtEl>
                                        <p:attrNameLst>
                                          <p:attrName>style.visibility</p:attrName>
                                        </p:attrNameLst>
                                      </p:cBhvr>
                                      <p:to>
                                        <p:strVal val="visible"/>
                                      </p:to>
                                    </p:set>
                                    <p:animEffect transition="in" filter="fade">
                                      <p:cBhvr>
                                        <p:cTn id="10" dur="500"/>
                                        <p:tgtEl>
                                          <p:spTgt spid="104"/>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1"/>
                                        </p:tgtEl>
                                        <p:attrNameLst>
                                          <p:attrName>style.visibility</p:attrName>
                                        </p:attrNameLst>
                                      </p:cBhvr>
                                      <p:to>
                                        <p:strVal val="visible"/>
                                      </p:to>
                                    </p:set>
                                  </p:childTnLst>
                                </p:cTn>
                              </p:par>
                              <p:par>
                                <p:cTn id="15" presetID="10" presetClass="entr" presetSubtype="0" fill="hold" grpId="0" nodeType="withEffect">
                                  <p:stCondLst>
                                    <p:cond delay="0"/>
                                  </p:stCondLst>
                                  <p:childTnLst>
                                    <p:set>
                                      <p:cBhvr>
                                        <p:cTn id="16" dur="1" fill="hold">
                                          <p:stCondLst>
                                            <p:cond delay="0"/>
                                          </p:stCondLst>
                                        </p:cTn>
                                        <p:tgtEl>
                                          <p:spTgt spid="105"/>
                                        </p:tgtEl>
                                        <p:attrNameLst>
                                          <p:attrName>style.visibility</p:attrName>
                                        </p:attrNameLst>
                                      </p:cBhvr>
                                      <p:to>
                                        <p:strVal val="visible"/>
                                      </p:to>
                                    </p:set>
                                    <p:animEffect transition="in" filter="fade">
                                      <p:cBhvr>
                                        <p:cTn id="17" dur="500"/>
                                        <p:tgtEl>
                                          <p:spTgt spid="105"/>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112"/>
                                        </p:tgtEl>
                                        <p:attrNameLst>
                                          <p:attrName>style.visibility</p:attrName>
                                        </p:attrNameLst>
                                      </p:cBhvr>
                                      <p:to>
                                        <p:strVal val="visible"/>
                                      </p:to>
                                    </p:set>
                                  </p:childTnLst>
                                </p:cTn>
                              </p:par>
                              <p:par>
                                <p:cTn id="22" presetID="10" presetClass="entr" presetSubtype="0" fill="hold" grpId="0" nodeType="withEffect">
                                  <p:stCondLst>
                                    <p:cond delay="0"/>
                                  </p:stCondLst>
                                  <p:childTnLst>
                                    <p:set>
                                      <p:cBhvr>
                                        <p:cTn id="23" dur="1" fill="hold">
                                          <p:stCondLst>
                                            <p:cond delay="0"/>
                                          </p:stCondLst>
                                        </p:cTn>
                                        <p:tgtEl>
                                          <p:spTgt spid="106"/>
                                        </p:tgtEl>
                                        <p:attrNameLst>
                                          <p:attrName>style.visibility</p:attrName>
                                        </p:attrNameLst>
                                      </p:cBhvr>
                                      <p:to>
                                        <p:strVal val="visible"/>
                                      </p:to>
                                    </p:set>
                                    <p:animEffect transition="in" filter="fade">
                                      <p:cBhvr>
                                        <p:cTn id="24" dur="500"/>
                                        <p:tgtEl>
                                          <p:spTgt spid="106"/>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9"/>
                                        </p:tgtEl>
                                        <p:attrNameLst>
                                          <p:attrName>style.visibility</p:attrName>
                                        </p:attrNameLst>
                                      </p:cBhvr>
                                      <p:to>
                                        <p:strVal val="visible"/>
                                      </p:to>
                                    </p:set>
                                    <p:animEffect transition="in" filter="fade">
                                      <p:cBhvr>
                                        <p:cTn id="29" dur="500"/>
                                        <p:tgtEl>
                                          <p:spTgt spid="19"/>
                                        </p:tgtEl>
                                      </p:cBhvr>
                                    </p:animEffect>
                                  </p:childTnLst>
                                </p:cTn>
                              </p:par>
                              <p:par>
                                <p:cTn id="30" presetID="10" presetClass="entr" presetSubtype="0" fill="hold" nodeType="with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par>
                                <p:cTn id="33" presetID="10" presetClass="entr" presetSubtype="0" fill="hold" nodeType="with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fade">
                                      <p:cBhvr>
                                        <p:cTn id="35" dur="500"/>
                                        <p:tgtEl>
                                          <p:spTgt spid="14"/>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07"/>
                                        </p:tgtEl>
                                        <p:attrNameLst>
                                          <p:attrName>style.visibility</p:attrName>
                                        </p:attrNameLst>
                                      </p:cBhvr>
                                      <p:to>
                                        <p:strVal val="visible"/>
                                      </p:to>
                                    </p:set>
                                    <p:animEffect transition="in" filter="fade">
                                      <p:cBhvr>
                                        <p:cTn id="38" dur="500"/>
                                        <p:tgtEl>
                                          <p:spTgt spid="107"/>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108"/>
                                        </p:tgtEl>
                                        <p:attrNameLst>
                                          <p:attrName>style.visibility</p:attrName>
                                        </p:attrNameLst>
                                      </p:cBhvr>
                                      <p:to>
                                        <p:strVal val="visible"/>
                                      </p:to>
                                    </p:set>
                                    <p:animEffect transition="in" filter="fade">
                                      <p:cBhvr>
                                        <p:cTn id="43" dur="500"/>
                                        <p:tgtEl>
                                          <p:spTgt spid="108"/>
                                        </p:tgtEl>
                                      </p:cBhvr>
                                    </p:animEffect>
                                  </p:childTnLst>
                                </p:cTn>
                              </p:par>
                              <p:par>
                                <p:cTn id="44" presetID="10" presetClass="entr" presetSubtype="0" fill="hold" nodeType="withEffect">
                                  <p:stCondLst>
                                    <p:cond delay="0"/>
                                  </p:stCondLst>
                                  <p:childTnLst>
                                    <p:set>
                                      <p:cBhvr>
                                        <p:cTn id="45" dur="1" fill="hold">
                                          <p:stCondLst>
                                            <p:cond delay="0"/>
                                          </p:stCondLst>
                                        </p:cTn>
                                        <p:tgtEl>
                                          <p:spTgt spid="114"/>
                                        </p:tgtEl>
                                        <p:attrNameLst>
                                          <p:attrName>style.visibility</p:attrName>
                                        </p:attrNameLst>
                                      </p:cBhvr>
                                      <p:to>
                                        <p:strVal val="visible"/>
                                      </p:to>
                                    </p:set>
                                    <p:animEffect transition="in" filter="fade">
                                      <p:cBhvr>
                                        <p:cTn id="46" dur="500"/>
                                        <p:tgtEl>
                                          <p:spTgt spid="114"/>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109"/>
                                        </p:tgtEl>
                                        <p:attrNameLst>
                                          <p:attrName>style.visibility</p:attrName>
                                        </p:attrNameLst>
                                      </p:cBhvr>
                                      <p:to>
                                        <p:strVal val="visible"/>
                                      </p:to>
                                    </p:set>
                                    <p:animEffect transition="in" filter="fade">
                                      <p:cBhvr>
                                        <p:cTn id="51" dur="500"/>
                                        <p:tgtEl>
                                          <p:spTgt spid="109"/>
                                        </p:tgtEl>
                                      </p:cBhvr>
                                    </p:animEffect>
                                  </p:childTnLst>
                                </p:cTn>
                              </p:par>
                              <p:par>
                                <p:cTn id="52" presetID="10" presetClass="entr" presetSubtype="0" fill="hold" nodeType="withEffect">
                                  <p:stCondLst>
                                    <p:cond delay="0"/>
                                  </p:stCondLst>
                                  <p:childTnLst>
                                    <p:set>
                                      <p:cBhvr>
                                        <p:cTn id="53" dur="1" fill="hold">
                                          <p:stCondLst>
                                            <p:cond delay="0"/>
                                          </p:stCondLst>
                                        </p:cTn>
                                        <p:tgtEl>
                                          <p:spTgt spid="113"/>
                                        </p:tgtEl>
                                        <p:attrNameLst>
                                          <p:attrName>style.visibility</p:attrName>
                                        </p:attrNameLst>
                                      </p:cBhvr>
                                      <p:to>
                                        <p:strVal val="visible"/>
                                      </p:to>
                                    </p:set>
                                    <p:animEffect transition="in" filter="fade">
                                      <p:cBhvr>
                                        <p:cTn id="54" dur="500"/>
                                        <p:tgtEl>
                                          <p:spTgt spid="113"/>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115"/>
                                        </p:tgtEl>
                                        <p:attrNameLst>
                                          <p:attrName>style.visibility</p:attrName>
                                        </p:attrNameLst>
                                      </p:cBhvr>
                                      <p:to>
                                        <p:strVal val="visible"/>
                                      </p:to>
                                    </p:set>
                                    <p:animEffect transition="in" filter="fade">
                                      <p:cBhvr>
                                        <p:cTn id="59" dur="500"/>
                                        <p:tgtEl>
                                          <p:spTgt spid="115"/>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7"/>
                                        </p:tgtEl>
                                        <p:attrNameLst>
                                          <p:attrName>style.visibility</p:attrName>
                                        </p:attrNameLst>
                                      </p:cBhvr>
                                      <p:to>
                                        <p:strVal val="visible"/>
                                      </p:to>
                                    </p:set>
                                    <p:animEffect transition="in" filter="fade">
                                      <p:cBhvr>
                                        <p:cTn id="62" dur="500"/>
                                        <p:tgtEl>
                                          <p:spTgt spid="7"/>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110"/>
                                        </p:tgtEl>
                                        <p:attrNameLst>
                                          <p:attrName>style.visibility</p:attrName>
                                        </p:attrNameLst>
                                      </p:cBhvr>
                                      <p:to>
                                        <p:strVal val="visible"/>
                                      </p:to>
                                    </p:set>
                                    <p:animEffect transition="in" filter="fade">
                                      <p:cBhvr>
                                        <p:cTn id="65" dur="500"/>
                                        <p:tgtEl>
                                          <p:spTgt spid="1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 grpId="0" animBg="1"/>
      <p:bldP spid="105" grpId="0" animBg="1"/>
      <p:bldP spid="106" grpId="0" animBg="1"/>
      <p:bldP spid="107" grpId="0" animBg="1"/>
      <p:bldP spid="108" grpId="0" animBg="1"/>
      <p:bldP spid="109" grpId="0" animBg="1"/>
      <p:bldP spid="110" grpId="0" animBg="1"/>
      <p:bldP spid="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ight Triangle 7"/>
          <p:cNvSpPr/>
          <p:nvPr/>
        </p:nvSpPr>
        <p:spPr>
          <a:xfrm>
            <a:off x="2407918" y="190245"/>
            <a:ext cx="721362" cy="869451"/>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cs typeface="B Nazanin" panose="00000400000000000000" pitchFamily="2" charset="-78"/>
            </a:endParaRPr>
          </a:p>
        </p:txBody>
      </p:sp>
      <p:sp>
        <p:nvSpPr>
          <p:cNvPr id="78" name="Parallelogram 77"/>
          <p:cNvSpPr/>
          <p:nvPr/>
        </p:nvSpPr>
        <p:spPr>
          <a:xfrm>
            <a:off x="-345440" y="6350000"/>
            <a:ext cx="1432560" cy="508000"/>
          </a:xfrm>
          <a:prstGeom prst="parallelogram">
            <a:avLst>
              <a:gd name="adj" fmla="val 47000"/>
            </a:avLst>
          </a:prstGeom>
          <a:solidFill>
            <a:srgbClr val="FFEDE1"/>
          </a:solidFill>
          <a:ln>
            <a:solidFill>
              <a:srgbClr val="FFED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B Nazanin" panose="00000400000000000000" pitchFamily="2" charset="-78"/>
            </a:endParaRPr>
          </a:p>
        </p:txBody>
      </p:sp>
      <p:sp>
        <p:nvSpPr>
          <p:cNvPr id="79" name="Parallelogram 78"/>
          <p:cNvSpPr/>
          <p:nvPr/>
        </p:nvSpPr>
        <p:spPr>
          <a:xfrm>
            <a:off x="-254000" y="6451600"/>
            <a:ext cx="1539240" cy="264160"/>
          </a:xfrm>
          <a:prstGeom prst="parallelogram">
            <a:avLst/>
          </a:prstGeom>
          <a:solidFill>
            <a:srgbClr val="B5838D"/>
          </a:solidFill>
          <a:ln>
            <a:solidFill>
              <a:srgbClr val="B583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a-IR" dirty="0">
                <a:solidFill>
                  <a:schemeClr val="tx1"/>
                </a:solidFill>
                <a:cs typeface="B Nazanin" panose="00000400000000000000" pitchFamily="2" charset="-78"/>
              </a:rPr>
              <a:t>3/31</a:t>
            </a:r>
            <a:endParaRPr lang="en-US" dirty="0">
              <a:solidFill>
                <a:schemeClr val="tx1"/>
              </a:solidFill>
              <a:cs typeface="B Nazanin" panose="00000400000000000000" pitchFamily="2" charset="-78"/>
            </a:endParaRPr>
          </a:p>
        </p:txBody>
      </p:sp>
      <p:sp>
        <p:nvSpPr>
          <p:cNvPr id="34" name="Flowchart: Manual Input 33"/>
          <p:cNvSpPr/>
          <p:nvPr/>
        </p:nvSpPr>
        <p:spPr>
          <a:xfrm rot="16200000">
            <a:off x="7097565" y="-4065142"/>
            <a:ext cx="1055033" cy="9133841"/>
          </a:xfrm>
          <a:prstGeom prst="flowChartManualInput">
            <a:avLst/>
          </a:prstGeom>
          <a:solidFill>
            <a:srgbClr val="828F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B Nazanin" panose="00000400000000000000" pitchFamily="2" charset="-78"/>
            </a:endParaRPr>
          </a:p>
        </p:txBody>
      </p:sp>
      <p:sp>
        <p:nvSpPr>
          <p:cNvPr id="38" name="Rectangle 37"/>
          <p:cNvSpPr/>
          <p:nvPr/>
        </p:nvSpPr>
        <p:spPr>
          <a:xfrm>
            <a:off x="2407920" y="154662"/>
            <a:ext cx="9784080" cy="685643"/>
          </a:xfrm>
          <a:prstGeom prst="rect">
            <a:avLst/>
          </a:prstGeom>
          <a:solidFill>
            <a:srgbClr val="FFED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rtl="1"/>
            <a:r>
              <a:rPr lang="fa-IR" sz="4000" dirty="0">
                <a:solidFill>
                  <a:schemeClr val="tx1"/>
                </a:solidFill>
                <a:cs typeface="B Nazanin" panose="00000400000000000000" pitchFamily="2" charset="-78"/>
              </a:rPr>
              <a:t>	تعریف مسئله</a:t>
            </a:r>
            <a:endParaRPr lang="en-US" sz="4000" dirty="0">
              <a:solidFill>
                <a:schemeClr val="tx1"/>
              </a:solidFill>
              <a:cs typeface="B Nazanin" panose="00000400000000000000" pitchFamily="2" charset="-78"/>
            </a:endParaRPr>
          </a:p>
        </p:txBody>
      </p:sp>
      <p:sp>
        <p:nvSpPr>
          <p:cNvPr id="15" name="Speech Bubble: Oval 14">
            <a:extLst>
              <a:ext uri="{FF2B5EF4-FFF2-40B4-BE49-F238E27FC236}">
                <a16:creationId xmlns:a16="http://schemas.microsoft.com/office/drawing/2014/main" id="{1FC259A9-1530-46E0-B33F-B35764033DB7}"/>
              </a:ext>
            </a:extLst>
          </p:cNvPr>
          <p:cNvSpPr/>
          <p:nvPr/>
        </p:nvSpPr>
        <p:spPr>
          <a:xfrm>
            <a:off x="10437607" y="1180278"/>
            <a:ext cx="1088955" cy="919694"/>
          </a:xfrm>
          <a:prstGeom prst="wedgeEllipseCallout">
            <a:avLst>
              <a:gd name="adj1" fmla="val -68688"/>
              <a:gd name="adj2" fmla="val 19006"/>
            </a:avLst>
          </a:prstGeom>
          <a:solidFill>
            <a:srgbClr val="FFF8F3"/>
          </a:solidFill>
          <a:ln w="19050">
            <a:solidFill>
              <a:srgbClr val="B5838D"/>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fa-IR" sz="1700" dirty="0">
                <a:solidFill>
                  <a:schemeClr val="tx1"/>
                </a:solidFill>
                <a:cs typeface="B Nazanin" panose="00000400000000000000" pitchFamily="2" charset="-78"/>
              </a:rPr>
              <a:t>سازمان بهداشت جهانی</a:t>
            </a:r>
            <a:endParaRPr lang="fa-IR" sz="1700" dirty="0">
              <a:solidFill>
                <a:schemeClr val="tx1"/>
              </a:solidFill>
            </a:endParaRPr>
          </a:p>
        </p:txBody>
      </p:sp>
      <p:sp>
        <p:nvSpPr>
          <p:cNvPr id="50" name="Speech Bubble: Oval 49">
            <a:extLst>
              <a:ext uri="{FF2B5EF4-FFF2-40B4-BE49-F238E27FC236}">
                <a16:creationId xmlns:a16="http://schemas.microsoft.com/office/drawing/2014/main" id="{347EBD15-23F4-4F67-A6F9-7DF39E24C99B}"/>
              </a:ext>
            </a:extLst>
          </p:cNvPr>
          <p:cNvSpPr/>
          <p:nvPr/>
        </p:nvSpPr>
        <p:spPr>
          <a:xfrm>
            <a:off x="10437607" y="2241636"/>
            <a:ext cx="1088955" cy="919694"/>
          </a:xfrm>
          <a:prstGeom prst="wedgeEllipseCallout">
            <a:avLst>
              <a:gd name="adj1" fmla="val -67864"/>
              <a:gd name="adj2" fmla="val 18032"/>
            </a:avLst>
          </a:prstGeom>
          <a:solidFill>
            <a:srgbClr val="FFF8F3"/>
          </a:solidFill>
          <a:ln w="19050">
            <a:solidFill>
              <a:srgbClr val="B5838D"/>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sz="1700" dirty="0">
              <a:solidFill>
                <a:schemeClr val="tx1"/>
              </a:solidFill>
            </a:endParaRPr>
          </a:p>
        </p:txBody>
      </p:sp>
      <p:sp>
        <p:nvSpPr>
          <p:cNvPr id="51" name="Speech Bubble: Oval 50">
            <a:extLst>
              <a:ext uri="{FF2B5EF4-FFF2-40B4-BE49-F238E27FC236}">
                <a16:creationId xmlns:a16="http://schemas.microsoft.com/office/drawing/2014/main" id="{1857CC25-3904-4968-89DE-59452B30E119}"/>
              </a:ext>
            </a:extLst>
          </p:cNvPr>
          <p:cNvSpPr/>
          <p:nvPr/>
        </p:nvSpPr>
        <p:spPr>
          <a:xfrm>
            <a:off x="10437607" y="3295207"/>
            <a:ext cx="1088955" cy="919694"/>
          </a:xfrm>
          <a:prstGeom prst="wedgeEllipseCallout">
            <a:avLst>
              <a:gd name="adj1" fmla="val -71981"/>
              <a:gd name="adj2" fmla="val 17057"/>
            </a:avLst>
          </a:prstGeom>
          <a:solidFill>
            <a:srgbClr val="FFF8F3"/>
          </a:solidFill>
          <a:ln w="19050">
            <a:solidFill>
              <a:srgbClr val="B5838D"/>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fa-IR" sz="1600" dirty="0">
                <a:solidFill>
                  <a:schemeClr val="tx1"/>
                </a:solidFill>
                <a:cs typeface="B Nazanin" panose="00000400000000000000" pitchFamily="2" charset="-78"/>
              </a:rPr>
              <a:t>شورای ایمنی راه آلمان</a:t>
            </a:r>
            <a:endParaRPr lang="fa-IR" sz="1700" dirty="0">
              <a:solidFill>
                <a:schemeClr val="tx1"/>
              </a:solidFill>
            </a:endParaRPr>
          </a:p>
        </p:txBody>
      </p:sp>
      <p:sp>
        <p:nvSpPr>
          <p:cNvPr id="52" name="Speech Bubble: Oval 51">
            <a:extLst>
              <a:ext uri="{FF2B5EF4-FFF2-40B4-BE49-F238E27FC236}">
                <a16:creationId xmlns:a16="http://schemas.microsoft.com/office/drawing/2014/main" id="{4CE3EA6A-72EA-4629-9B7E-B61DED3276BB}"/>
              </a:ext>
            </a:extLst>
          </p:cNvPr>
          <p:cNvSpPr/>
          <p:nvPr/>
        </p:nvSpPr>
        <p:spPr>
          <a:xfrm>
            <a:off x="10437607" y="4394594"/>
            <a:ext cx="1088955" cy="919694"/>
          </a:xfrm>
          <a:prstGeom prst="wedgeEllipseCallout">
            <a:avLst>
              <a:gd name="adj1" fmla="val -69511"/>
              <a:gd name="adj2" fmla="val 16082"/>
            </a:avLst>
          </a:prstGeom>
          <a:solidFill>
            <a:srgbClr val="FFF8F3"/>
          </a:solidFill>
          <a:ln w="19050">
            <a:solidFill>
              <a:srgbClr val="B5838D"/>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sz="1700" dirty="0">
              <a:solidFill>
                <a:schemeClr val="tx1"/>
              </a:solidFill>
            </a:endParaRPr>
          </a:p>
        </p:txBody>
      </p:sp>
      <p:sp>
        <p:nvSpPr>
          <p:cNvPr id="16" name="TextBox 15">
            <a:extLst>
              <a:ext uri="{FF2B5EF4-FFF2-40B4-BE49-F238E27FC236}">
                <a16:creationId xmlns:a16="http://schemas.microsoft.com/office/drawing/2014/main" id="{6AA89255-F155-4F0B-9AB0-5F677AAF0AED}"/>
              </a:ext>
            </a:extLst>
          </p:cNvPr>
          <p:cNvSpPr txBox="1"/>
          <p:nvPr/>
        </p:nvSpPr>
        <p:spPr>
          <a:xfrm>
            <a:off x="10368962" y="2262804"/>
            <a:ext cx="1207866" cy="833697"/>
          </a:xfrm>
          <a:prstGeom prst="rect">
            <a:avLst/>
          </a:prstGeom>
          <a:noFill/>
        </p:spPr>
        <p:txBody>
          <a:bodyPr wrap="square" rtlCol="1">
            <a:spAutoFit/>
          </a:bodyPr>
          <a:lstStyle/>
          <a:p>
            <a:pPr algn="ctr" rtl="1"/>
            <a:r>
              <a:rPr lang="fa-IR" sz="1600" dirty="0">
                <a:solidFill>
                  <a:schemeClr val="tx1"/>
                </a:solidFill>
                <a:cs typeface="B Nazanin" panose="00000400000000000000" pitchFamily="2" charset="-78"/>
              </a:rPr>
              <a:t>اداره ایمنی  بزرگراه‌های ایالت متحده</a:t>
            </a:r>
          </a:p>
        </p:txBody>
      </p:sp>
      <p:sp>
        <p:nvSpPr>
          <p:cNvPr id="18" name="TextBox 17">
            <a:extLst>
              <a:ext uri="{FF2B5EF4-FFF2-40B4-BE49-F238E27FC236}">
                <a16:creationId xmlns:a16="http://schemas.microsoft.com/office/drawing/2014/main" id="{03C07BB1-044A-477F-8A72-0B9D2D77C07B}"/>
              </a:ext>
            </a:extLst>
          </p:cNvPr>
          <p:cNvSpPr txBox="1"/>
          <p:nvPr/>
        </p:nvSpPr>
        <p:spPr>
          <a:xfrm>
            <a:off x="10437607" y="4373256"/>
            <a:ext cx="1088955" cy="830997"/>
          </a:xfrm>
          <a:prstGeom prst="rect">
            <a:avLst/>
          </a:prstGeom>
          <a:noFill/>
        </p:spPr>
        <p:txBody>
          <a:bodyPr wrap="square" rtlCol="1">
            <a:spAutoFit/>
          </a:bodyPr>
          <a:lstStyle/>
          <a:p>
            <a:pPr algn="ctr" rtl="1"/>
            <a:r>
              <a:rPr lang="fa-IR" sz="1600" dirty="0">
                <a:solidFill>
                  <a:schemeClr val="tx1"/>
                </a:solidFill>
                <a:cs typeface="B Nazanin" panose="00000400000000000000" pitchFamily="2" charset="-78"/>
              </a:rPr>
              <a:t>پلیس راهنمایی و رانندگی ایران</a:t>
            </a:r>
            <a:endParaRPr lang="fa-IR" dirty="0">
              <a:solidFill>
                <a:schemeClr val="tx1"/>
              </a:solidFill>
            </a:endParaRPr>
          </a:p>
        </p:txBody>
      </p:sp>
      <p:sp>
        <p:nvSpPr>
          <p:cNvPr id="19" name="TextBox 18">
            <a:extLst>
              <a:ext uri="{FF2B5EF4-FFF2-40B4-BE49-F238E27FC236}">
                <a16:creationId xmlns:a16="http://schemas.microsoft.com/office/drawing/2014/main" id="{1D36AE76-468E-407E-AD3E-59E0D11C5F68}"/>
              </a:ext>
            </a:extLst>
          </p:cNvPr>
          <p:cNvSpPr txBox="1"/>
          <p:nvPr/>
        </p:nvSpPr>
        <p:spPr>
          <a:xfrm>
            <a:off x="3952269" y="1690274"/>
            <a:ext cx="6005032" cy="646331"/>
          </a:xfrm>
          <a:prstGeom prst="rect">
            <a:avLst/>
          </a:prstGeom>
          <a:noFill/>
        </p:spPr>
        <p:txBody>
          <a:bodyPr wrap="square" rtlCol="1">
            <a:spAutoFit/>
          </a:bodyPr>
          <a:lstStyle/>
          <a:p>
            <a:pPr algn="r" rtl="1"/>
            <a:r>
              <a:rPr lang="fa-IR" sz="1800" dirty="0">
                <a:cs typeface="B Nazanin" panose="00000400000000000000" pitchFamily="2" charset="-78"/>
              </a:rPr>
              <a:t>حوادث جاده‌ای یکی از 10 مورد برتر است که منجر به مرگ در جهان می‌شود.</a:t>
            </a:r>
          </a:p>
          <a:p>
            <a:pPr algn="r" rtl="1"/>
            <a:endParaRPr lang="fa-IR" sz="1800" dirty="0">
              <a:cs typeface="B Nazanin" panose="00000400000000000000" pitchFamily="2" charset="-78"/>
            </a:endParaRPr>
          </a:p>
        </p:txBody>
      </p:sp>
      <p:sp>
        <p:nvSpPr>
          <p:cNvPr id="56" name="TextBox 55">
            <a:extLst>
              <a:ext uri="{FF2B5EF4-FFF2-40B4-BE49-F238E27FC236}">
                <a16:creationId xmlns:a16="http://schemas.microsoft.com/office/drawing/2014/main" id="{3A60DC39-2693-4AA3-864C-4F46C420CE28}"/>
              </a:ext>
            </a:extLst>
          </p:cNvPr>
          <p:cNvSpPr txBox="1"/>
          <p:nvPr/>
        </p:nvSpPr>
        <p:spPr>
          <a:xfrm>
            <a:off x="3138127" y="2679652"/>
            <a:ext cx="6828021" cy="369332"/>
          </a:xfrm>
          <a:prstGeom prst="rect">
            <a:avLst/>
          </a:prstGeom>
          <a:noFill/>
        </p:spPr>
        <p:txBody>
          <a:bodyPr wrap="square">
            <a:spAutoFit/>
          </a:bodyPr>
          <a:lstStyle/>
          <a:p>
            <a:pPr algn="r" rtl="1"/>
            <a:r>
              <a:rPr lang="fa-IR" sz="1800" dirty="0">
                <a:cs typeface="B Nazanin" panose="00000400000000000000" pitchFamily="2" charset="-78"/>
              </a:rPr>
              <a:t>سالانه 100هزار تصادف رانندگی رخ می‌دهد که خواب‌آلودگی یکی از عوامل اصلی آن است.</a:t>
            </a:r>
            <a:endParaRPr lang="fa-IR" dirty="0"/>
          </a:p>
        </p:txBody>
      </p:sp>
      <p:sp>
        <p:nvSpPr>
          <p:cNvPr id="58" name="TextBox 57">
            <a:extLst>
              <a:ext uri="{FF2B5EF4-FFF2-40B4-BE49-F238E27FC236}">
                <a16:creationId xmlns:a16="http://schemas.microsoft.com/office/drawing/2014/main" id="{B9A2B034-C8AC-474E-B1C6-2E03431FDE92}"/>
              </a:ext>
            </a:extLst>
          </p:cNvPr>
          <p:cNvSpPr txBox="1"/>
          <p:nvPr/>
        </p:nvSpPr>
        <p:spPr>
          <a:xfrm>
            <a:off x="2895751" y="3719160"/>
            <a:ext cx="7070396" cy="369332"/>
          </a:xfrm>
          <a:prstGeom prst="rect">
            <a:avLst/>
          </a:prstGeom>
          <a:noFill/>
        </p:spPr>
        <p:txBody>
          <a:bodyPr wrap="square">
            <a:spAutoFit/>
          </a:bodyPr>
          <a:lstStyle/>
          <a:p>
            <a:pPr algn="r" rtl="1"/>
            <a:r>
              <a:rPr lang="fa-IR" sz="1800" dirty="0">
                <a:cs typeface="B Nazanin" panose="00000400000000000000" pitchFamily="2" charset="-78"/>
                <a:sym typeface="Wingdings" panose="05000000000000000000" pitchFamily="2" charset="2"/>
              </a:rPr>
              <a:t>25% تصادفات رانندگی مرگبار در ترافیک بزرگراه‌ها به دلیل خواب‌آلودگی لحظه‌ای است.</a:t>
            </a:r>
          </a:p>
        </p:txBody>
      </p:sp>
      <p:sp>
        <p:nvSpPr>
          <p:cNvPr id="60" name="TextBox 59">
            <a:extLst>
              <a:ext uri="{FF2B5EF4-FFF2-40B4-BE49-F238E27FC236}">
                <a16:creationId xmlns:a16="http://schemas.microsoft.com/office/drawing/2014/main" id="{3F3D4C36-829E-4F06-8380-C49B76C8FC26}"/>
              </a:ext>
            </a:extLst>
          </p:cNvPr>
          <p:cNvSpPr txBox="1"/>
          <p:nvPr/>
        </p:nvSpPr>
        <p:spPr>
          <a:xfrm>
            <a:off x="3682007" y="4750009"/>
            <a:ext cx="6275294" cy="369332"/>
          </a:xfrm>
          <a:prstGeom prst="rect">
            <a:avLst/>
          </a:prstGeom>
          <a:noFill/>
        </p:spPr>
        <p:txBody>
          <a:bodyPr wrap="square">
            <a:spAutoFit/>
          </a:bodyPr>
          <a:lstStyle/>
          <a:p>
            <a:pPr algn="r" rtl="1"/>
            <a:r>
              <a:rPr lang="fa-IR" sz="1800" dirty="0">
                <a:cs typeface="B Nazanin" panose="00000400000000000000" pitchFamily="2" charset="-78"/>
                <a:sym typeface="Wingdings" panose="05000000000000000000" pitchFamily="2" charset="2"/>
              </a:rPr>
              <a:t>23% از تلفات رانندگی در ایران به دلیل خواب‌آلودگی و خستگی راننده است.</a:t>
            </a:r>
            <a:endParaRPr lang="fa-IR" dirty="0"/>
          </a:p>
        </p:txBody>
      </p:sp>
      <p:sp>
        <p:nvSpPr>
          <p:cNvPr id="67" name="Flowchart: Connector 66">
            <a:extLst>
              <a:ext uri="{FF2B5EF4-FFF2-40B4-BE49-F238E27FC236}">
                <a16:creationId xmlns:a16="http://schemas.microsoft.com/office/drawing/2014/main" id="{C1485247-40CA-48BA-93D8-26D463513183}"/>
              </a:ext>
            </a:extLst>
          </p:cNvPr>
          <p:cNvSpPr/>
          <p:nvPr/>
        </p:nvSpPr>
        <p:spPr>
          <a:xfrm>
            <a:off x="4516063" y="6134406"/>
            <a:ext cx="269946" cy="284979"/>
          </a:xfrm>
          <a:prstGeom prst="flowChartConnector">
            <a:avLst/>
          </a:prstGeom>
          <a:solidFill>
            <a:srgbClr val="828F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cs typeface="B Nazanin" panose="00000400000000000000" pitchFamily="2" charset="-78"/>
            </a:endParaRPr>
          </a:p>
        </p:txBody>
      </p:sp>
      <p:cxnSp>
        <p:nvCxnSpPr>
          <p:cNvPr id="68" name="Straight Connector 67">
            <a:extLst>
              <a:ext uri="{FF2B5EF4-FFF2-40B4-BE49-F238E27FC236}">
                <a16:creationId xmlns:a16="http://schemas.microsoft.com/office/drawing/2014/main" id="{13CAD96B-A264-4081-AD90-420945BA37E0}"/>
              </a:ext>
            </a:extLst>
          </p:cNvPr>
          <p:cNvCxnSpPr>
            <a:stCxn id="67" idx="6"/>
          </p:cNvCxnSpPr>
          <p:nvPr/>
        </p:nvCxnSpPr>
        <p:spPr>
          <a:xfrm flipV="1">
            <a:off x="4786009" y="6269297"/>
            <a:ext cx="6976940" cy="7599"/>
          </a:xfrm>
          <a:prstGeom prst="line">
            <a:avLst/>
          </a:prstGeom>
          <a:ln w="57150">
            <a:solidFill>
              <a:srgbClr val="828FA6"/>
            </a:solidFill>
          </a:ln>
        </p:spPr>
        <p:style>
          <a:lnRef idx="1">
            <a:schemeClr val="accent1"/>
          </a:lnRef>
          <a:fillRef idx="0">
            <a:schemeClr val="accent1"/>
          </a:fillRef>
          <a:effectRef idx="0">
            <a:schemeClr val="accent1"/>
          </a:effectRef>
          <a:fontRef idx="minor">
            <a:schemeClr val="tx1"/>
          </a:fontRef>
        </p:style>
      </p:cxnSp>
      <p:sp>
        <p:nvSpPr>
          <p:cNvPr id="73" name="Flowchart: Connector 72">
            <a:extLst>
              <a:ext uri="{FF2B5EF4-FFF2-40B4-BE49-F238E27FC236}">
                <a16:creationId xmlns:a16="http://schemas.microsoft.com/office/drawing/2014/main" id="{DA463E86-99F4-4736-A28D-A9499888A936}"/>
              </a:ext>
            </a:extLst>
          </p:cNvPr>
          <p:cNvSpPr/>
          <p:nvPr/>
        </p:nvSpPr>
        <p:spPr>
          <a:xfrm>
            <a:off x="10673994" y="5801852"/>
            <a:ext cx="993916" cy="934890"/>
          </a:xfrm>
          <a:prstGeom prst="flowChartConnector">
            <a:avLst/>
          </a:prstGeom>
          <a:solidFill>
            <a:srgbClr val="FFFFFF"/>
          </a:solidFill>
          <a:ln w="28575">
            <a:solidFill>
              <a:srgbClr val="E8C2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a-IR" sz="1400" dirty="0">
                <a:solidFill>
                  <a:srgbClr val="212121"/>
                </a:solidFill>
                <a:cs typeface="B Nazanin" panose="00000400000000000000" pitchFamily="2" charset="-78"/>
              </a:rPr>
              <a:t>مقدمه</a:t>
            </a:r>
            <a:endParaRPr lang="en-US" sz="1400" dirty="0">
              <a:solidFill>
                <a:srgbClr val="212121"/>
              </a:solidFill>
              <a:cs typeface="B Nazanin" panose="00000400000000000000" pitchFamily="2" charset="-78"/>
            </a:endParaRPr>
          </a:p>
        </p:txBody>
      </p:sp>
      <p:sp>
        <p:nvSpPr>
          <p:cNvPr id="74" name="Flowchart: Connector 73">
            <a:extLst>
              <a:ext uri="{FF2B5EF4-FFF2-40B4-BE49-F238E27FC236}">
                <a16:creationId xmlns:a16="http://schemas.microsoft.com/office/drawing/2014/main" id="{B7F21192-5071-43F6-A0CD-F787F2D63C6B}"/>
              </a:ext>
            </a:extLst>
          </p:cNvPr>
          <p:cNvSpPr/>
          <p:nvPr/>
        </p:nvSpPr>
        <p:spPr>
          <a:xfrm>
            <a:off x="9546898" y="5809451"/>
            <a:ext cx="993916" cy="934890"/>
          </a:xfrm>
          <a:prstGeom prst="flowChartConnector">
            <a:avLst/>
          </a:prstGeom>
          <a:solidFill>
            <a:srgbClr val="FFFFFF"/>
          </a:solidFill>
          <a:ln w="28575">
            <a:solidFill>
              <a:srgbClr val="E8C2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212121"/>
              </a:solidFill>
              <a:cs typeface="B Nazanin" panose="00000400000000000000" pitchFamily="2" charset="-78"/>
            </a:endParaRPr>
          </a:p>
        </p:txBody>
      </p:sp>
      <p:sp>
        <p:nvSpPr>
          <p:cNvPr id="75" name="Flowchart: Connector 74">
            <a:extLst>
              <a:ext uri="{FF2B5EF4-FFF2-40B4-BE49-F238E27FC236}">
                <a16:creationId xmlns:a16="http://schemas.microsoft.com/office/drawing/2014/main" id="{B8CBF787-340E-4BA0-8ACB-24A5D0930C9D}"/>
              </a:ext>
            </a:extLst>
          </p:cNvPr>
          <p:cNvSpPr/>
          <p:nvPr/>
        </p:nvSpPr>
        <p:spPr>
          <a:xfrm>
            <a:off x="8400556" y="5801851"/>
            <a:ext cx="993916" cy="934890"/>
          </a:xfrm>
          <a:prstGeom prst="flowChartConnector">
            <a:avLst/>
          </a:prstGeom>
          <a:solidFill>
            <a:srgbClr val="FFFFFF"/>
          </a:solidFill>
          <a:ln w="28575">
            <a:solidFill>
              <a:srgbClr val="E8C2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a-IR" sz="1200" dirty="0">
              <a:solidFill>
                <a:srgbClr val="212121"/>
              </a:solidFill>
              <a:cs typeface="B Nazanin" panose="00000400000000000000" pitchFamily="2" charset="-78"/>
            </a:endParaRPr>
          </a:p>
        </p:txBody>
      </p:sp>
      <p:sp>
        <p:nvSpPr>
          <p:cNvPr id="76" name="Flowchart: Connector 75">
            <a:extLst>
              <a:ext uri="{FF2B5EF4-FFF2-40B4-BE49-F238E27FC236}">
                <a16:creationId xmlns:a16="http://schemas.microsoft.com/office/drawing/2014/main" id="{042F49E4-A249-4523-B9BA-8ABDDB99FB07}"/>
              </a:ext>
            </a:extLst>
          </p:cNvPr>
          <p:cNvSpPr/>
          <p:nvPr/>
        </p:nvSpPr>
        <p:spPr>
          <a:xfrm>
            <a:off x="7248278" y="5801851"/>
            <a:ext cx="993916" cy="934890"/>
          </a:xfrm>
          <a:prstGeom prst="flowChartConnector">
            <a:avLst/>
          </a:prstGeom>
          <a:solidFill>
            <a:srgbClr val="FFFFFF"/>
          </a:solidFill>
          <a:ln w="28575">
            <a:solidFill>
              <a:srgbClr val="E8C2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endParaRPr lang="en-US" sz="1400" dirty="0">
              <a:solidFill>
                <a:srgbClr val="212121"/>
              </a:solidFill>
              <a:cs typeface="B Nazanin" panose="00000400000000000000" pitchFamily="2" charset="-78"/>
            </a:endParaRPr>
          </a:p>
        </p:txBody>
      </p:sp>
      <p:sp>
        <p:nvSpPr>
          <p:cNvPr id="77" name="Flowchart: Connector 76">
            <a:extLst>
              <a:ext uri="{FF2B5EF4-FFF2-40B4-BE49-F238E27FC236}">
                <a16:creationId xmlns:a16="http://schemas.microsoft.com/office/drawing/2014/main" id="{ECA9DD41-E51E-4870-AABA-8223A3D42C5B}"/>
              </a:ext>
            </a:extLst>
          </p:cNvPr>
          <p:cNvSpPr/>
          <p:nvPr/>
        </p:nvSpPr>
        <p:spPr>
          <a:xfrm>
            <a:off x="6096000" y="5812314"/>
            <a:ext cx="993916" cy="934890"/>
          </a:xfrm>
          <a:prstGeom prst="flowChartConnector">
            <a:avLst/>
          </a:prstGeom>
          <a:solidFill>
            <a:srgbClr val="FFFFFF"/>
          </a:solidFill>
          <a:ln w="28575">
            <a:solidFill>
              <a:srgbClr val="E8C2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212121"/>
              </a:solidFill>
              <a:cs typeface="B Nazanin" panose="00000400000000000000" pitchFamily="2" charset="-78"/>
            </a:endParaRPr>
          </a:p>
        </p:txBody>
      </p:sp>
      <p:sp>
        <p:nvSpPr>
          <p:cNvPr id="80" name="Flowchart: Connector 79">
            <a:extLst>
              <a:ext uri="{FF2B5EF4-FFF2-40B4-BE49-F238E27FC236}">
                <a16:creationId xmlns:a16="http://schemas.microsoft.com/office/drawing/2014/main" id="{54A288DB-A7FE-482B-BE05-C5ADC75D665C}"/>
              </a:ext>
            </a:extLst>
          </p:cNvPr>
          <p:cNvSpPr/>
          <p:nvPr/>
        </p:nvSpPr>
        <p:spPr>
          <a:xfrm>
            <a:off x="4959281" y="5813679"/>
            <a:ext cx="993916" cy="934890"/>
          </a:xfrm>
          <a:prstGeom prst="flowChartConnector">
            <a:avLst/>
          </a:prstGeom>
          <a:solidFill>
            <a:srgbClr val="FFFFFF"/>
          </a:solidFill>
          <a:ln w="28575">
            <a:solidFill>
              <a:srgbClr val="E8C2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a-IR" sz="1400" dirty="0">
              <a:solidFill>
                <a:srgbClr val="212121"/>
              </a:solidFill>
              <a:cs typeface="B Nazanin" panose="00000400000000000000" pitchFamily="2" charset="-78"/>
            </a:endParaRPr>
          </a:p>
        </p:txBody>
      </p:sp>
      <p:sp>
        <p:nvSpPr>
          <p:cNvPr id="81" name="TextBox 80">
            <a:extLst>
              <a:ext uri="{FF2B5EF4-FFF2-40B4-BE49-F238E27FC236}">
                <a16:creationId xmlns:a16="http://schemas.microsoft.com/office/drawing/2014/main" id="{07773912-708F-4B17-9A7B-257C531C71D1}"/>
              </a:ext>
            </a:extLst>
          </p:cNvPr>
          <p:cNvSpPr txBox="1"/>
          <p:nvPr/>
        </p:nvSpPr>
        <p:spPr>
          <a:xfrm>
            <a:off x="9610493" y="6007686"/>
            <a:ext cx="857314" cy="523220"/>
          </a:xfrm>
          <a:prstGeom prst="rect">
            <a:avLst/>
          </a:prstGeom>
          <a:noFill/>
        </p:spPr>
        <p:txBody>
          <a:bodyPr wrap="square" rtlCol="1">
            <a:spAutoFit/>
          </a:bodyPr>
          <a:lstStyle/>
          <a:p>
            <a:pPr algn="ctr" rtl="1"/>
            <a:r>
              <a:rPr lang="fa-IR" sz="1400" dirty="0">
                <a:solidFill>
                  <a:srgbClr val="212121"/>
                </a:solidFill>
                <a:cs typeface="B Nazanin" panose="00000400000000000000" pitchFamily="2" charset="-78"/>
              </a:rPr>
              <a:t>روش‌ها و الگوریتم‌ها</a:t>
            </a:r>
            <a:endParaRPr lang="en-US" sz="1400" dirty="0">
              <a:solidFill>
                <a:srgbClr val="212121"/>
              </a:solidFill>
              <a:cs typeface="B Nazanin" panose="00000400000000000000" pitchFamily="2" charset="-78"/>
            </a:endParaRPr>
          </a:p>
        </p:txBody>
      </p:sp>
      <p:sp>
        <p:nvSpPr>
          <p:cNvPr id="82" name="TextBox 81">
            <a:extLst>
              <a:ext uri="{FF2B5EF4-FFF2-40B4-BE49-F238E27FC236}">
                <a16:creationId xmlns:a16="http://schemas.microsoft.com/office/drawing/2014/main" id="{FD14AA80-A06A-4B55-BD46-815A45324C66}"/>
              </a:ext>
            </a:extLst>
          </p:cNvPr>
          <p:cNvSpPr txBox="1"/>
          <p:nvPr/>
        </p:nvSpPr>
        <p:spPr>
          <a:xfrm>
            <a:off x="7359747" y="5998216"/>
            <a:ext cx="768157" cy="523220"/>
          </a:xfrm>
          <a:prstGeom prst="rect">
            <a:avLst/>
          </a:prstGeom>
          <a:noFill/>
        </p:spPr>
        <p:txBody>
          <a:bodyPr wrap="square" rtlCol="1">
            <a:spAutoFit/>
          </a:bodyPr>
          <a:lstStyle/>
          <a:p>
            <a:pPr algn="ctr" rtl="1"/>
            <a:r>
              <a:rPr lang="fa-IR" sz="1400" dirty="0">
                <a:solidFill>
                  <a:srgbClr val="212121"/>
                </a:solidFill>
                <a:cs typeface="B Nazanin" panose="00000400000000000000" pitchFamily="2" charset="-78"/>
              </a:rPr>
              <a:t>مدل شبکه عصبی</a:t>
            </a:r>
            <a:endParaRPr lang="en-US" sz="1400" dirty="0">
              <a:solidFill>
                <a:srgbClr val="212121"/>
              </a:solidFill>
              <a:cs typeface="B Nazanin" panose="00000400000000000000" pitchFamily="2" charset="-78"/>
            </a:endParaRPr>
          </a:p>
        </p:txBody>
      </p:sp>
      <p:sp>
        <p:nvSpPr>
          <p:cNvPr id="83" name="TextBox 82">
            <a:extLst>
              <a:ext uri="{FF2B5EF4-FFF2-40B4-BE49-F238E27FC236}">
                <a16:creationId xmlns:a16="http://schemas.microsoft.com/office/drawing/2014/main" id="{398F0C37-B6A4-465D-BE5B-E27F1F15AD0F}"/>
              </a:ext>
            </a:extLst>
          </p:cNvPr>
          <p:cNvSpPr txBox="1"/>
          <p:nvPr/>
        </p:nvSpPr>
        <p:spPr>
          <a:xfrm>
            <a:off x="6081090" y="5895160"/>
            <a:ext cx="1052410" cy="738664"/>
          </a:xfrm>
          <a:prstGeom prst="rect">
            <a:avLst/>
          </a:prstGeom>
          <a:noFill/>
        </p:spPr>
        <p:txBody>
          <a:bodyPr wrap="square" rtlCol="1">
            <a:spAutoFit/>
          </a:bodyPr>
          <a:lstStyle/>
          <a:p>
            <a:pPr algn="ctr" rtl="1"/>
            <a:r>
              <a:rPr lang="fa-IR" sz="1400" dirty="0">
                <a:solidFill>
                  <a:srgbClr val="212121"/>
                </a:solidFill>
                <a:cs typeface="B Nazanin" panose="00000400000000000000" pitchFamily="2" charset="-78"/>
              </a:rPr>
              <a:t>سیستم تشخیص خواب‌آلودگی</a:t>
            </a:r>
            <a:endParaRPr lang="en-US" sz="1400" dirty="0">
              <a:solidFill>
                <a:srgbClr val="212121"/>
              </a:solidFill>
              <a:cs typeface="B Nazanin" panose="00000400000000000000" pitchFamily="2" charset="-78"/>
            </a:endParaRPr>
          </a:p>
        </p:txBody>
      </p:sp>
      <p:sp>
        <p:nvSpPr>
          <p:cNvPr id="84" name="TextBox 83">
            <a:extLst>
              <a:ext uri="{FF2B5EF4-FFF2-40B4-BE49-F238E27FC236}">
                <a16:creationId xmlns:a16="http://schemas.microsoft.com/office/drawing/2014/main" id="{D95F65F1-FB2F-4150-AD0F-F81AFDFEA81D}"/>
              </a:ext>
            </a:extLst>
          </p:cNvPr>
          <p:cNvSpPr txBox="1"/>
          <p:nvPr/>
        </p:nvSpPr>
        <p:spPr>
          <a:xfrm>
            <a:off x="5070079" y="5890494"/>
            <a:ext cx="800328" cy="738664"/>
          </a:xfrm>
          <a:prstGeom prst="rect">
            <a:avLst/>
          </a:prstGeom>
          <a:noFill/>
        </p:spPr>
        <p:txBody>
          <a:bodyPr wrap="square" rtlCol="1">
            <a:spAutoFit/>
          </a:bodyPr>
          <a:lstStyle/>
          <a:p>
            <a:pPr algn="ctr"/>
            <a:r>
              <a:rPr lang="fa-IR" sz="1400" dirty="0">
                <a:solidFill>
                  <a:srgbClr val="212121"/>
                </a:solidFill>
                <a:cs typeface="B Nazanin" panose="00000400000000000000" pitchFamily="2" charset="-78"/>
              </a:rPr>
              <a:t>نتیجه‌گیری و پیشنهادات</a:t>
            </a:r>
          </a:p>
        </p:txBody>
      </p:sp>
      <p:sp>
        <p:nvSpPr>
          <p:cNvPr id="85" name="TextBox 84">
            <a:extLst>
              <a:ext uri="{FF2B5EF4-FFF2-40B4-BE49-F238E27FC236}">
                <a16:creationId xmlns:a16="http://schemas.microsoft.com/office/drawing/2014/main" id="{52510FF5-8D39-4F5C-A785-9C352AC24377}"/>
              </a:ext>
            </a:extLst>
          </p:cNvPr>
          <p:cNvSpPr txBox="1"/>
          <p:nvPr/>
        </p:nvSpPr>
        <p:spPr>
          <a:xfrm>
            <a:off x="8487205" y="5907563"/>
            <a:ext cx="797754" cy="738664"/>
          </a:xfrm>
          <a:prstGeom prst="rect">
            <a:avLst/>
          </a:prstGeom>
          <a:noFill/>
        </p:spPr>
        <p:txBody>
          <a:bodyPr wrap="square" rtlCol="1">
            <a:spAutoFit/>
          </a:bodyPr>
          <a:lstStyle/>
          <a:p>
            <a:pPr algn="ctr" rtl="1"/>
            <a:r>
              <a:rPr lang="fa-IR" sz="1400" dirty="0">
                <a:solidFill>
                  <a:srgbClr val="212121"/>
                </a:solidFill>
                <a:cs typeface="B Nazanin" panose="00000400000000000000" pitchFamily="2" charset="-78"/>
              </a:rPr>
              <a:t>ابزارها و مجموعه داده</a:t>
            </a:r>
          </a:p>
        </p:txBody>
      </p:sp>
      <p:sp>
        <p:nvSpPr>
          <p:cNvPr id="86" name="Flowchart: Connector 85">
            <a:extLst>
              <a:ext uri="{FF2B5EF4-FFF2-40B4-BE49-F238E27FC236}">
                <a16:creationId xmlns:a16="http://schemas.microsoft.com/office/drawing/2014/main" id="{AC18D942-E9B7-4353-B1D6-07B7BFF5A17B}"/>
              </a:ext>
            </a:extLst>
          </p:cNvPr>
          <p:cNvSpPr/>
          <p:nvPr/>
        </p:nvSpPr>
        <p:spPr>
          <a:xfrm>
            <a:off x="4516063" y="6134406"/>
            <a:ext cx="269946" cy="284979"/>
          </a:xfrm>
          <a:prstGeom prst="flowChartConnector">
            <a:avLst/>
          </a:prstGeom>
          <a:solidFill>
            <a:srgbClr val="828F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cs typeface="B Nazanin" panose="00000400000000000000" pitchFamily="2" charset="-78"/>
            </a:endParaRPr>
          </a:p>
        </p:txBody>
      </p:sp>
      <p:cxnSp>
        <p:nvCxnSpPr>
          <p:cNvPr id="87" name="Straight Connector 86">
            <a:extLst>
              <a:ext uri="{FF2B5EF4-FFF2-40B4-BE49-F238E27FC236}">
                <a16:creationId xmlns:a16="http://schemas.microsoft.com/office/drawing/2014/main" id="{66CC3443-C371-49AF-97EC-F356A1563AC1}"/>
              </a:ext>
            </a:extLst>
          </p:cNvPr>
          <p:cNvCxnSpPr>
            <a:stCxn id="86" idx="6"/>
          </p:cNvCxnSpPr>
          <p:nvPr/>
        </p:nvCxnSpPr>
        <p:spPr>
          <a:xfrm flipV="1">
            <a:off x="4786009" y="6269297"/>
            <a:ext cx="6976940" cy="7599"/>
          </a:xfrm>
          <a:prstGeom prst="line">
            <a:avLst/>
          </a:prstGeom>
          <a:ln w="57150">
            <a:solidFill>
              <a:srgbClr val="828FA6"/>
            </a:solidFill>
          </a:ln>
        </p:spPr>
        <p:style>
          <a:lnRef idx="1">
            <a:schemeClr val="accent1"/>
          </a:lnRef>
          <a:fillRef idx="0">
            <a:schemeClr val="accent1"/>
          </a:fillRef>
          <a:effectRef idx="0">
            <a:schemeClr val="accent1"/>
          </a:effectRef>
          <a:fontRef idx="minor">
            <a:schemeClr val="tx1"/>
          </a:fontRef>
        </p:style>
      </p:cxnSp>
      <p:sp>
        <p:nvSpPr>
          <p:cNvPr id="88" name="Flowchart: Connector 87">
            <a:extLst>
              <a:ext uri="{FF2B5EF4-FFF2-40B4-BE49-F238E27FC236}">
                <a16:creationId xmlns:a16="http://schemas.microsoft.com/office/drawing/2014/main" id="{324240BD-AD91-4618-87A2-373943BFD905}"/>
              </a:ext>
            </a:extLst>
          </p:cNvPr>
          <p:cNvSpPr/>
          <p:nvPr/>
        </p:nvSpPr>
        <p:spPr>
          <a:xfrm>
            <a:off x="10673994" y="5801852"/>
            <a:ext cx="993916" cy="934890"/>
          </a:xfrm>
          <a:prstGeom prst="flowChartConnector">
            <a:avLst/>
          </a:prstGeom>
          <a:solidFill>
            <a:srgbClr val="E8C2CA"/>
          </a:solidFill>
          <a:ln w="28575">
            <a:solidFill>
              <a:srgbClr val="E8C2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a-IR" sz="1400" dirty="0">
                <a:solidFill>
                  <a:srgbClr val="212121"/>
                </a:solidFill>
                <a:cs typeface="B Nazanin" panose="00000400000000000000" pitchFamily="2" charset="-78"/>
              </a:rPr>
              <a:t>مقدمه</a:t>
            </a:r>
            <a:endParaRPr lang="en-US" sz="1400" dirty="0">
              <a:solidFill>
                <a:srgbClr val="212121"/>
              </a:solidFill>
              <a:cs typeface="B Nazanin" panose="00000400000000000000" pitchFamily="2" charset="-78"/>
            </a:endParaRPr>
          </a:p>
        </p:txBody>
      </p:sp>
      <p:sp>
        <p:nvSpPr>
          <p:cNvPr id="89" name="Flowchart: Connector 88">
            <a:extLst>
              <a:ext uri="{FF2B5EF4-FFF2-40B4-BE49-F238E27FC236}">
                <a16:creationId xmlns:a16="http://schemas.microsoft.com/office/drawing/2014/main" id="{03C051DD-A531-4D1A-B30A-4AEC60CCD67E}"/>
              </a:ext>
            </a:extLst>
          </p:cNvPr>
          <p:cNvSpPr/>
          <p:nvPr/>
        </p:nvSpPr>
        <p:spPr>
          <a:xfrm>
            <a:off x="9546898" y="5809451"/>
            <a:ext cx="993916" cy="934890"/>
          </a:xfrm>
          <a:prstGeom prst="flowChartConnector">
            <a:avLst/>
          </a:prstGeom>
          <a:solidFill>
            <a:srgbClr val="FFFFFF"/>
          </a:solidFill>
          <a:ln w="28575">
            <a:solidFill>
              <a:srgbClr val="E8C2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212121"/>
              </a:solidFill>
              <a:cs typeface="B Nazanin" panose="00000400000000000000" pitchFamily="2" charset="-78"/>
            </a:endParaRPr>
          </a:p>
        </p:txBody>
      </p:sp>
      <p:sp>
        <p:nvSpPr>
          <p:cNvPr id="90" name="Flowchart: Connector 89">
            <a:extLst>
              <a:ext uri="{FF2B5EF4-FFF2-40B4-BE49-F238E27FC236}">
                <a16:creationId xmlns:a16="http://schemas.microsoft.com/office/drawing/2014/main" id="{063D5DA4-5530-417A-836E-23DA02930CA2}"/>
              </a:ext>
            </a:extLst>
          </p:cNvPr>
          <p:cNvSpPr/>
          <p:nvPr/>
        </p:nvSpPr>
        <p:spPr>
          <a:xfrm>
            <a:off x="8400556" y="5801851"/>
            <a:ext cx="993916" cy="934890"/>
          </a:xfrm>
          <a:prstGeom prst="flowChartConnector">
            <a:avLst/>
          </a:prstGeom>
          <a:solidFill>
            <a:srgbClr val="FFFFFF"/>
          </a:solidFill>
          <a:ln w="28575">
            <a:solidFill>
              <a:srgbClr val="E8C2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a-IR" sz="1200" dirty="0">
              <a:solidFill>
                <a:srgbClr val="212121"/>
              </a:solidFill>
              <a:cs typeface="B Nazanin" panose="00000400000000000000" pitchFamily="2" charset="-78"/>
            </a:endParaRPr>
          </a:p>
        </p:txBody>
      </p:sp>
      <p:sp>
        <p:nvSpPr>
          <p:cNvPr id="91" name="Flowchart: Connector 90">
            <a:extLst>
              <a:ext uri="{FF2B5EF4-FFF2-40B4-BE49-F238E27FC236}">
                <a16:creationId xmlns:a16="http://schemas.microsoft.com/office/drawing/2014/main" id="{ED0AB841-0BE5-4CDC-8845-5E276B36173B}"/>
              </a:ext>
            </a:extLst>
          </p:cNvPr>
          <p:cNvSpPr/>
          <p:nvPr/>
        </p:nvSpPr>
        <p:spPr>
          <a:xfrm>
            <a:off x="7248278" y="5801851"/>
            <a:ext cx="993916" cy="934890"/>
          </a:xfrm>
          <a:prstGeom prst="flowChartConnector">
            <a:avLst/>
          </a:prstGeom>
          <a:solidFill>
            <a:srgbClr val="FFFFFF"/>
          </a:solidFill>
          <a:ln w="28575">
            <a:solidFill>
              <a:srgbClr val="E8C2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endParaRPr lang="en-US" sz="1400" dirty="0">
              <a:solidFill>
                <a:srgbClr val="212121"/>
              </a:solidFill>
              <a:cs typeface="B Nazanin" panose="00000400000000000000" pitchFamily="2" charset="-78"/>
            </a:endParaRPr>
          </a:p>
        </p:txBody>
      </p:sp>
      <p:sp>
        <p:nvSpPr>
          <p:cNvPr id="92" name="Flowchart: Connector 91">
            <a:extLst>
              <a:ext uri="{FF2B5EF4-FFF2-40B4-BE49-F238E27FC236}">
                <a16:creationId xmlns:a16="http://schemas.microsoft.com/office/drawing/2014/main" id="{D34E22DC-BEDA-45CB-A5C0-B5B933A50E1A}"/>
              </a:ext>
            </a:extLst>
          </p:cNvPr>
          <p:cNvSpPr/>
          <p:nvPr/>
        </p:nvSpPr>
        <p:spPr>
          <a:xfrm>
            <a:off x="6096000" y="5812314"/>
            <a:ext cx="993916" cy="934890"/>
          </a:xfrm>
          <a:prstGeom prst="flowChartConnector">
            <a:avLst/>
          </a:prstGeom>
          <a:solidFill>
            <a:srgbClr val="FFFFFF"/>
          </a:solidFill>
          <a:ln w="28575">
            <a:solidFill>
              <a:srgbClr val="E8C2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212121"/>
              </a:solidFill>
              <a:cs typeface="B Nazanin" panose="00000400000000000000" pitchFamily="2" charset="-78"/>
            </a:endParaRPr>
          </a:p>
        </p:txBody>
      </p:sp>
      <p:sp>
        <p:nvSpPr>
          <p:cNvPr id="93" name="Flowchart: Connector 92">
            <a:extLst>
              <a:ext uri="{FF2B5EF4-FFF2-40B4-BE49-F238E27FC236}">
                <a16:creationId xmlns:a16="http://schemas.microsoft.com/office/drawing/2014/main" id="{830B07B8-4E74-4C67-BFF4-F00B5BF1BAE0}"/>
              </a:ext>
            </a:extLst>
          </p:cNvPr>
          <p:cNvSpPr/>
          <p:nvPr/>
        </p:nvSpPr>
        <p:spPr>
          <a:xfrm>
            <a:off x="4959281" y="5813679"/>
            <a:ext cx="993916" cy="934890"/>
          </a:xfrm>
          <a:prstGeom prst="flowChartConnector">
            <a:avLst/>
          </a:prstGeom>
          <a:solidFill>
            <a:srgbClr val="FFFFFF"/>
          </a:solidFill>
          <a:ln w="28575">
            <a:solidFill>
              <a:srgbClr val="E8C2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a-IR" sz="1400" dirty="0">
              <a:solidFill>
                <a:srgbClr val="212121"/>
              </a:solidFill>
              <a:cs typeface="B Nazanin" panose="00000400000000000000" pitchFamily="2" charset="-78"/>
            </a:endParaRPr>
          </a:p>
        </p:txBody>
      </p:sp>
      <p:sp>
        <p:nvSpPr>
          <p:cNvPr id="94" name="TextBox 93">
            <a:extLst>
              <a:ext uri="{FF2B5EF4-FFF2-40B4-BE49-F238E27FC236}">
                <a16:creationId xmlns:a16="http://schemas.microsoft.com/office/drawing/2014/main" id="{4BEFD90B-33A9-4779-BAC2-911574CA274C}"/>
              </a:ext>
            </a:extLst>
          </p:cNvPr>
          <p:cNvSpPr txBox="1"/>
          <p:nvPr/>
        </p:nvSpPr>
        <p:spPr>
          <a:xfrm>
            <a:off x="9610493" y="6007686"/>
            <a:ext cx="857314" cy="523220"/>
          </a:xfrm>
          <a:prstGeom prst="rect">
            <a:avLst/>
          </a:prstGeom>
          <a:noFill/>
        </p:spPr>
        <p:txBody>
          <a:bodyPr wrap="square" rtlCol="1">
            <a:spAutoFit/>
          </a:bodyPr>
          <a:lstStyle/>
          <a:p>
            <a:pPr algn="ctr" rtl="1"/>
            <a:r>
              <a:rPr lang="fa-IR" sz="1400" dirty="0">
                <a:solidFill>
                  <a:srgbClr val="212121"/>
                </a:solidFill>
                <a:cs typeface="B Nazanin" panose="00000400000000000000" pitchFamily="2" charset="-78"/>
              </a:rPr>
              <a:t>روش‌ها و الگوریتم‌ها</a:t>
            </a:r>
            <a:endParaRPr lang="en-US" sz="1400" dirty="0">
              <a:solidFill>
                <a:srgbClr val="212121"/>
              </a:solidFill>
              <a:cs typeface="B Nazanin" panose="00000400000000000000" pitchFamily="2" charset="-78"/>
            </a:endParaRPr>
          </a:p>
        </p:txBody>
      </p:sp>
      <p:sp>
        <p:nvSpPr>
          <p:cNvPr id="95" name="TextBox 94">
            <a:extLst>
              <a:ext uri="{FF2B5EF4-FFF2-40B4-BE49-F238E27FC236}">
                <a16:creationId xmlns:a16="http://schemas.microsoft.com/office/drawing/2014/main" id="{813C3095-1C0B-4303-BBC0-EBE517792932}"/>
              </a:ext>
            </a:extLst>
          </p:cNvPr>
          <p:cNvSpPr txBox="1"/>
          <p:nvPr/>
        </p:nvSpPr>
        <p:spPr>
          <a:xfrm>
            <a:off x="7359747" y="5998216"/>
            <a:ext cx="768157" cy="523220"/>
          </a:xfrm>
          <a:prstGeom prst="rect">
            <a:avLst/>
          </a:prstGeom>
          <a:noFill/>
        </p:spPr>
        <p:txBody>
          <a:bodyPr wrap="square" rtlCol="1">
            <a:spAutoFit/>
          </a:bodyPr>
          <a:lstStyle/>
          <a:p>
            <a:pPr algn="ctr" rtl="1"/>
            <a:r>
              <a:rPr lang="fa-IR" sz="1400" dirty="0">
                <a:solidFill>
                  <a:srgbClr val="212121"/>
                </a:solidFill>
                <a:cs typeface="B Nazanin" panose="00000400000000000000" pitchFamily="2" charset="-78"/>
              </a:rPr>
              <a:t>مدل شبکه عصبی</a:t>
            </a:r>
            <a:endParaRPr lang="en-US" sz="1400" dirty="0">
              <a:solidFill>
                <a:srgbClr val="212121"/>
              </a:solidFill>
              <a:cs typeface="B Nazanin" panose="00000400000000000000" pitchFamily="2" charset="-78"/>
            </a:endParaRPr>
          </a:p>
        </p:txBody>
      </p:sp>
      <p:sp>
        <p:nvSpPr>
          <p:cNvPr id="96" name="TextBox 95">
            <a:extLst>
              <a:ext uri="{FF2B5EF4-FFF2-40B4-BE49-F238E27FC236}">
                <a16:creationId xmlns:a16="http://schemas.microsoft.com/office/drawing/2014/main" id="{80399C19-AA10-4901-9244-4AB32F70B73A}"/>
              </a:ext>
            </a:extLst>
          </p:cNvPr>
          <p:cNvSpPr txBox="1"/>
          <p:nvPr/>
        </p:nvSpPr>
        <p:spPr>
          <a:xfrm>
            <a:off x="6081090" y="5895160"/>
            <a:ext cx="1052410" cy="738664"/>
          </a:xfrm>
          <a:prstGeom prst="rect">
            <a:avLst/>
          </a:prstGeom>
          <a:noFill/>
        </p:spPr>
        <p:txBody>
          <a:bodyPr wrap="square" rtlCol="1">
            <a:spAutoFit/>
          </a:bodyPr>
          <a:lstStyle/>
          <a:p>
            <a:pPr algn="ctr" rtl="1"/>
            <a:r>
              <a:rPr lang="fa-IR" sz="1400" dirty="0">
                <a:solidFill>
                  <a:srgbClr val="212121"/>
                </a:solidFill>
                <a:cs typeface="B Nazanin" panose="00000400000000000000" pitchFamily="2" charset="-78"/>
              </a:rPr>
              <a:t>سیستم تشخیص خواب‌آلودگی</a:t>
            </a:r>
            <a:endParaRPr lang="en-US" sz="1400" dirty="0">
              <a:solidFill>
                <a:srgbClr val="212121"/>
              </a:solidFill>
              <a:cs typeface="B Nazanin" panose="00000400000000000000" pitchFamily="2" charset="-78"/>
            </a:endParaRPr>
          </a:p>
        </p:txBody>
      </p:sp>
      <p:sp>
        <p:nvSpPr>
          <p:cNvPr id="97" name="TextBox 96">
            <a:extLst>
              <a:ext uri="{FF2B5EF4-FFF2-40B4-BE49-F238E27FC236}">
                <a16:creationId xmlns:a16="http://schemas.microsoft.com/office/drawing/2014/main" id="{FECFC0A2-7664-483E-98B0-5BBD9D124B39}"/>
              </a:ext>
            </a:extLst>
          </p:cNvPr>
          <p:cNvSpPr txBox="1"/>
          <p:nvPr/>
        </p:nvSpPr>
        <p:spPr>
          <a:xfrm>
            <a:off x="5070079" y="5890494"/>
            <a:ext cx="800328" cy="738664"/>
          </a:xfrm>
          <a:prstGeom prst="rect">
            <a:avLst/>
          </a:prstGeom>
          <a:noFill/>
        </p:spPr>
        <p:txBody>
          <a:bodyPr wrap="square" rtlCol="1">
            <a:spAutoFit/>
          </a:bodyPr>
          <a:lstStyle/>
          <a:p>
            <a:pPr algn="ctr"/>
            <a:r>
              <a:rPr lang="fa-IR" sz="1400" dirty="0">
                <a:solidFill>
                  <a:srgbClr val="212121"/>
                </a:solidFill>
                <a:cs typeface="B Nazanin" panose="00000400000000000000" pitchFamily="2" charset="-78"/>
              </a:rPr>
              <a:t>نتیجه‌گیری و پیشنهادات</a:t>
            </a:r>
          </a:p>
        </p:txBody>
      </p:sp>
      <p:sp>
        <p:nvSpPr>
          <p:cNvPr id="98" name="TextBox 97">
            <a:extLst>
              <a:ext uri="{FF2B5EF4-FFF2-40B4-BE49-F238E27FC236}">
                <a16:creationId xmlns:a16="http://schemas.microsoft.com/office/drawing/2014/main" id="{2F87D7E9-E640-4EF5-824D-851BD68019B6}"/>
              </a:ext>
            </a:extLst>
          </p:cNvPr>
          <p:cNvSpPr txBox="1"/>
          <p:nvPr/>
        </p:nvSpPr>
        <p:spPr>
          <a:xfrm>
            <a:off x="8384997" y="5964105"/>
            <a:ext cx="975315" cy="523220"/>
          </a:xfrm>
          <a:prstGeom prst="rect">
            <a:avLst/>
          </a:prstGeom>
          <a:noFill/>
        </p:spPr>
        <p:txBody>
          <a:bodyPr wrap="square" rtlCol="1">
            <a:spAutoFit/>
          </a:bodyPr>
          <a:lstStyle/>
          <a:p>
            <a:pPr algn="ctr" rtl="1"/>
            <a:r>
              <a:rPr lang="fa-IR" sz="1400" dirty="0">
                <a:solidFill>
                  <a:srgbClr val="212121"/>
                </a:solidFill>
                <a:cs typeface="B Nazanin" panose="00000400000000000000" pitchFamily="2" charset="-78"/>
              </a:rPr>
              <a:t>ابزارها و مجموعه داده</a:t>
            </a:r>
          </a:p>
        </p:txBody>
      </p:sp>
      <p:sp>
        <p:nvSpPr>
          <p:cNvPr id="99" name="Flowchart: Connector 98">
            <a:extLst>
              <a:ext uri="{FF2B5EF4-FFF2-40B4-BE49-F238E27FC236}">
                <a16:creationId xmlns:a16="http://schemas.microsoft.com/office/drawing/2014/main" id="{4FA4884D-3FC2-46D4-82A9-8A33ECD4FBF3}"/>
              </a:ext>
            </a:extLst>
          </p:cNvPr>
          <p:cNvSpPr/>
          <p:nvPr/>
        </p:nvSpPr>
        <p:spPr>
          <a:xfrm>
            <a:off x="11762949" y="6126807"/>
            <a:ext cx="269946" cy="284979"/>
          </a:xfrm>
          <a:prstGeom prst="flowChartConnector">
            <a:avLst/>
          </a:prstGeom>
          <a:solidFill>
            <a:srgbClr val="828F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cs typeface="B Nazanin" panose="00000400000000000000" pitchFamily="2" charset="-78"/>
            </a:endParaRPr>
          </a:p>
        </p:txBody>
      </p:sp>
    </p:spTree>
    <p:extLst>
      <p:ext uri="{BB962C8B-B14F-4D97-AF65-F5344CB8AC3E}">
        <p14:creationId xmlns:p14="http://schemas.microsoft.com/office/powerpoint/2010/main" val="418015504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edge">
                                      <p:cBhvr>
                                        <p:cTn id="7" dur="1000"/>
                                        <p:tgtEl>
                                          <p:spTgt spid="16"/>
                                        </p:tgtEl>
                                      </p:cBhvr>
                                    </p:animEffect>
                                  </p:childTnLst>
                                </p:cTn>
                              </p:par>
                              <p:par>
                                <p:cTn id="8" presetID="20" presetClass="entr" presetSubtype="0" fill="hold" grpId="0" nodeType="withEffect">
                                  <p:stCondLst>
                                    <p:cond delay="0"/>
                                  </p:stCondLst>
                                  <p:childTnLst>
                                    <p:set>
                                      <p:cBhvr>
                                        <p:cTn id="9" dur="1" fill="hold">
                                          <p:stCondLst>
                                            <p:cond delay="0"/>
                                          </p:stCondLst>
                                        </p:cTn>
                                        <p:tgtEl>
                                          <p:spTgt spid="56"/>
                                        </p:tgtEl>
                                        <p:attrNameLst>
                                          <p:attrName>style.visibility</p:attrName>
                                        </p:attrNameLst>
                                      </p:cBhvr>
                                      <p:to>
                                        <p:strVal val="visible"/>
                                      </p:to>
                                    </p:set>
                                    <p:animEffect transition="in" filter="wedge">
                                      <p:cBhvr>
                                        <p:cTn id="10" dur="1000"/>
                                        <p:tgtEl>
                                          <p:spTgt spid="56"/>
                                        </p:tgtEl>
                                      </p:cBhvr>
                                    </p:animEffect>
                                  </p:childTnLst>
                                </p:cTn>
                              </p:par>
                              <p:par>
                                <p:cTn id="11" presetID="20" presetClass="entr" presetSubtype="0" fill="hold" grpId="0" nodeType="withEffect">
                                  <p:stCondLst>
                                    <p:cond delay="0"/>
                                  </p:stCondLst>
                                  <p:childTnLst>
                                    <p:set>
                                      <p:cBhvr>
                                        <p:cTn id="12" dur="1" fill="hold">
                                          <p:stCondLst>
                                            <p:cond delay="0"/>
                                          </p:stCondLst>
                                        </p:cTn>
                                        <p:tgtEl>
                                          <p:spTgt spid="50"/>
                                        </p:tgtEl>
                                        <p:attrNameLst>
                                          <p:attrName>style.visibility</p:attrName>
                                        </p:attrNameLst>
                                      </p:cBhvr>
                                      <p:to>
                                        <p:strVal val="visible"/>
                                      </p:to>
                                    </p:set>
                                    <p:animEffect transition="in" filter="wedge">
                                      <p:cBhvr>
                                        <p:cTn id="13" dur="1000"/>
                                        <p:tgtEl>
                                          <p:spTgt spid="50"/>
                                        </p:tgtEl>
                                      </p:cBhvr>
                                    </p:animEffect>
                                  </p:childTnLst>
                                </p:cTn>
                              </p:par>
                            </p:childTnLst>
                          </p:cTn>
                        </p:par>
                      </p:childTnLst>
                    </p:cTn>
                  </p:par>
                  <p:par>
                    <p:cTn id="14" fill="hold">
                      <p:stCondLst>
                        <p:cond delay="indefinite"/>
                      </p:stCondLst>
                      <p:childTnLst>
                        <p:par>
                          <p:cTn id="15" fill="hold">
                            <p:stCondLst>
                              <p:cond delay="0"/>
                            </p:stCondLst>
                            <p:childTnLst>
                              <p:par>
                                <p:cTn id="16" presetID="20" presetClass="entr" presetSubtype="0" fill="hold" grpId="0" nodeType="clickEffect">
                                  <p:stCondLst>
                                    <p:cond delay="0"/>
                                  </p:stCondLst>
                                  <p:childTnLst>
                                    <p:set>
                                      <p:cBhvr>
                                        <p:cTn id="17" dur="1" fill="hold">
                                          <p:stCondLst>
                                            <p:cond delay="0"/>
                                          </p:stCondLst>
                                        </p:cTn>
                                        <p:tgtEl>
                                          <p:spTgt spid="51"/>
                                        </p:tgtEl>
                                        <p:attrNameLst>
                                          <p:attrName>style.visibility</p:attrName>
                                        </p:attrNameLst>
                                      </p:cBhvr>
                                      <p:to>
                                        <p:strVal val="visible"/>
                                      </p:to>
                                    </p:set>
                                    <p:animEffect transition="in" filter="wedge">
                                      <p:cBhvr>
                                        <p:cTn id="18" dur="1000"/>
                                        <p:tgtEl>
                                          <p:spTgt spid="51"/>
                                        </p:tgtEl>
                                      </p:cBhvr>
                                    </p:animEffect>
                                  </p:childTnLst>
                                </p:cTn>
                              </p:par>
                              <p:par>
                                <p:cTn id="19" presetID="20" presetClass="entr" presetSubtype="0" fill="hold" grpId="0" nodeType="withEffect">
                                  <p:stCondLst>
                                    <p:cond delay="0"/>
                                  </p:stCondLst>
                                  <p:childTnLst>
                                    <p:set>
                                      <p:cBhvr>
                                        <p:cTn id="20" dur="1" fill="hold">
                                          <p:stCondLst>
                                            <p:cond delay="0"/>
                                          </p:stCondLst>
                                        </p:cTn>
                                        <p:tgtEl>
                                          <p:spTgt spid="58"/>
                                        </p:tgtEl>
                                        <p:attrNameLst>
                                          <p:attrName>style.visibility</p:attrName>
                                        </p:attrNameLst>
                                      </p:cBhvr>
                                      <p:to>
                                        <p:strVal val="visible"/>
                                      </p:to>
                                    </p:set>
                                    <p:animEffect transition="in" filter="wedge">
                                      <p:cBhvr>
                                        <p:cTn id="21" dur="1000"/>
                                        <p:tgtEl>
                                          <p:spTgt spid="58"/>
                                        </p:tgtEl>
                                      </p:cBhvr>
                                    </p:animEffect>
                                  </p:childTnLst>
                                </p:cTn>
                              </p:par>
                            </p:childTnLst>
                          </p:cTn>
                        </p:par>
                      </p:childTnLst>
                    </p:cTn>
                  </p:par>
                  <p:par>
                    <p:cTn id="22" fill="hold">
                      <p:stCondLst>
                        <p:cond delay="indefinite"/>
                      </p:stCondLst>
                      <p:childTnLst>
                        <p:par>
                          <p:cTn id="23" fill="hold">
                            <p:stCondLst>
                              <p:cond delay="0"/>
                            </p:stCondLst>
                            <p:childTnLst>
                              <p:par>
                                <p:cTn id="24" presetID="20" presetClass="entr" presetSubtype="0" fill="hold" grpId="0" nodeType="click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wedge">
                                      <p:cBhvr>
                                        <p:cTn id="26" dur="1000"/>
                                        <p:tgtEl>
                                          <p:spTgt spid="18"/>
                                        </p:tgtEl>
                                      </p:cBhvr>
                                    </p:animEffect>
                                  </p:childTnLst>
                                </p:cTn>
                              </p:par>
                              <p:par>
                                <p:cTn id="27" presetID="20" presetClass="entr" presetSubtype="0" fill="hold" grpId="0" nodeType="withEffect">
                                  <p:stCondLst>
                                    <p:cond delay="0"/>
                                  </p:stCondLst>
                                  <p:childTnLst>
                                    <p:set>
                                      <p:cBhvr>
                                        <p:cTn id="28" dur="1" fill="hold">
                                          <p:stCondLst>
                                            <p:cond delay="0"/>
                                          </p:stCondLst>
                                        </p:cTn>
                                        <p:tgtEl>
                                          <p:spTgt spid="52"/>
                                        </p:tgtEl>
                                        <p:attrNameLst>
                                          <p:attrName>style.visibility</p:attrName>
                                        </p:attrNameLst>
                                      </p:cBhvr>
                                      <p:to>
                                        <p:strVal val="visible"/>
                                      </p:to>
                                    </p:set>
                                    <p:animEffect transition="in" filter="wedge">
                                      <p:cBhvr>
                                        <p:cTn id="29" dur="1000"/>
                                        <p:tgtEl>
                                          <p:spTgt spid="52"/>
                                        </p:tgtEl>
                                      </p:cBhvr>
                                    </p:animEffect>
                                  </p:childTnLst>
                                </p:cTn>
                              </p:par>
                              <p:par>
                                <p:cTn id="30" presetID="20" presetClass="entr" presetSubtype="0" fill="hold" grpId="0" nodeType="withEffect">
                                  <p:stCondLst>
                                    <p:cond delay="0"/>
                                  </p:stCondLst>
                                  <p:childTnLst>
                                    <p:set>
                                      <p:cBhvr>
                                        <p:cTn id="31" dur="1" fill="hold">
                                          <p:stCondLst>
                                            <p:cond delay="0"/>
                                          </p:stCondLst>
                                        </p:cTn>
                                        <p:tgtEl>
                                          <p:spTgt spid="60"/>
                                        </p:tgtEl>
                                        <p:attrNameLst>
                                          <p:attrName>style.visibility</p:attrName>
                                        </p:attrNameLst>
                                      </p:cBhvr>
                                      <p:to>
                                        <p:strVal val="visible"/>
                                      </p:to>
                                    </p:set>
                                    <p:animEffect transition="in" filter="wedge">
                                      <p:cBhvr>
                                        <p:cTn id="32" dur="10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1" grpId="0" animBg="1"/>
      <p:bldP spid="52" grpId="0" animBg="1"/>
      <p:bldP spid="16" grpId="0"/>
      <p:bldP spid="18" grpId="0"/>
      <p:bldP spid="56" grpId="0"/>
      <p:bldP spid="58" grpId="0"/>
      <p:bldP spid="60"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ight Triangle 7"/>
          <p:cNvSpPr/>
          <p:nvPr/>
        </p:nvSpPr>
        <p:spPr>
          <a:xfrm>
            <a:off x="2407918" y="190245"/>
            <a:ext cx="721362" cy="869451"/>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cs typeface="B Nazanin" panose="00000400000000000000" pitchFamily="2" charset="-78"/>
            </a:endParaRPr>
          </a:p>
        </p:txBody>
      </p:sp>
      <p:sp>
        <p:nvSpPr>
          <p:cNvPr id="78" name="Parallelogram 77"/>
          <p:cNvSpPr/>
          <p:nvPr/>
        </p:nvSpPr>
        <p:spPr>
          <a:xfrm>
            <a:off x="-345440" y="6350000"/>
            <a:ext cx="1432560" cy="508000"/>
          </a:xfrm>
          <a:prstGeom prst="parallelogram">
            <a:avLst>
              <a:gd name="adj" fmla="val 47000"/>
            </a:avLst>
          </a:prstGeom>
          <a:solidFill>
            <a:srgbClr val="FFEDE1"/>
          </a:solidFill>
          <a:ln>
            <a:solidFill>
              <a:srgbClr val="FFED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B Nazanin" panose="00000400000000000000" pitchFamily="2" charset="-78"/>
            </a:endParaRPr>
          </a:p>
        </p:txBody>
      </p:sp>
      <p:sp>
        <p:nvSpPr>
          <p:cNvPr id="79" name="Parallelogram 78"/>
          <p:cNvSpPr/>
          <p:nvPr/>
        </p:nvSpPr>
        <p:spPr>
          <a:xfrm>
            <a:off x="-254000" y="6451600"/>
            <a:ext cx="1539240" cy="264160"/>
          </a:xfrm>
          <a:prstGeom prst="parallelogram">
            <a:avLst/>
          </a:prstGeom>
          <a:solidFill>
            <a:srgbClr val="B5838D"/>
          </a:solidFill>
          <a:ln>
            <a:solidFill>
              <a:srgbClr val="B583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a-IR" dirty="0">
                <a:solidFill>
                  <a:schemeClr val="tx1"/>
                </a:solidFill>
                <a:cs typeface="B Nazanin" panose="00000400000000000000" pitchFamily="2" charset="-78"/>
              </a:rPr>
              <a:t>23/31</a:t>
            </a:r>
            <a:endParaRPr lang="en-US" dirty="0">
              <a:solidFill>
                <a:schemeClr val="tx1"/>
              </a:solidFill>
              <a:cs typeface="B Nazanin" panose="00000400000000000000" pitchFamily="2" charset="-78"/>
            </a:endParaRPr>
          </a:p>
        </p:txBody>
      </p:sp>
      <p:sp>
        <p:nvSpPr>
          <p:cNvPr id="34" name="Flowchart: Manual Input 33"/>
          <p:cNvSpPr/>
          <p:nvPr/>
        </p:nvSpPr>
        <p:spPr>
          <a:xfrm rot="16200000">
            <a:off x="7097565" y="-4084597"/>
            <a:ext cx="1055033" cy="9133841"/>
          </a:xfrm>
          <a:prstGeom prst="flowChartManualInput">
            <a:avLst/>
          </a:prstGeom>
          <a:solidFill>
            <a:srgbClr val="828F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B Nazanin" panose="00000400000000000000" pitchFamily="2" charset="-78"/>
            </a:endParaRPr>
          </a:p>
        </p:txBody>
      </p:sp>
      <p:sp>
        <p:nvSpPr>
          <p:cNvPr id="38" name="Rectangle 37"/>
          <p:cNvSpPr/>
          <p:nvPr/>
        </p:nvSpPr>
        <p:spPr>
          <a:xfrm>
            <a:off x="2407920" y="154662"/>
            <a:ext cx="9784080" cy="685643"/>
          </a:xfrm>
          <a:prstGeom prst="rect">
            <a:avLst/>
          </a:prstGeom>
          <a:solidFill>
            <a:srgbClr val="FFED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rtl="1"/>
            <a:r>
              <a:rPr lang="fa-IR" sz="4000" dirty="0">
                <a:solidFill>
                  <a:schemeClr val="tx1"/>
                </a:solidFill>
                <a:cs typeface="B Nazanin" panose="00000400000000000000" pitchFamily="2" charset="-78"/>
              </a:rPr>
              <a:t>	رابط کاربری گرافیکی</a:t>
            </a:r>
            <a:endParaRPr lang="en-US" sz="4000" dirty="0">
              <a:solidFill>
                <a:schemeClr val="tx1"/>
              </a:solidFill>
              <a:cs typeface="B Nazanin" panose="00000400000000000000" pitchFamily="2" charset="-78"/>
            </a:endParaRPr>
          </a:p>
        </p:txBody>
      </p:sp>
      <p:sp>
        <p:nvSpPr>
          <p:cNvPr id="54" name="Flowchart: Connector 53">
            <a:extLst>
              <a:ext uri="{FF2B5EF4-FFF2-40B4-BE49-F238E27FC236}">
                <a16:creationId xmlns:a16="http://schemas.microsoft.com/office/drawing/2014/main" id="{3B048D29-D07E-4377-AF2B-2752562EC6B4}"/>
              </a:ext>
            </a:extLst>
          </p:cNvPr>
          <p:cNvSpPr/>
          <p:nvPr/>
        </p:nvSpPr>
        <p:spPr>
          <a:xfrm>
            <a:off x="4516063" y="6134406"/>
            <a:ext cx="269946" cy="284979"/>
          </a:xfrm>
          <a:prstGeom prst="flowChartConnector">
            <a:avLst/>
          </a:prstGeom>
          <a:solidFill>
            <a:srgbClr val="828F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cs typeface="B Nazanin" panose="00000400000000000000" pitchFamily="2" charset="-78"/>
            </a:endParaRPr>
          </a:p>
        </p:txBody>
      </p:sp>
      <p:sp>
        <p:nvSpPr>
          <p:cNvPr id="55" name="Flowchart: Connector 54">
            <a:extLst>
              <a:ext uri="{FF2B5EF4-FFF2-40B4-BE49-F238E27FC236}">
                <a16:creationId xmlns:a16="http://schemas.microsoft.com/office/drawing/2014/main" id="{CD85DB92-8BC2-4271-9BA7-9DBEF30E3A84}"/>
              </a:ext>
            </a:extLst>
          </p:cNvPr>
          <p:cNvSpPr/>
          <p:nvPr/>
        </p:nvSpPr>
        <p:spPr>
          <a:xfrm>
            <a:off x="11762949" y="6126807"/>
            <a:ext cx="269946" cy="284979"/>
          </a:xfrm>
          <a:prstGeom prst="flowChartConnector">
            <a:avLst/>
          </a:prstGeom>
          <a:solidFill>
            <a:srgbClr val="828F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cs typeface="B Nazanin" panose="00000400000000000000" pitchFamily="2" charset="-78"/>
            </a:endParaRPr>
          </a:p>
        </p:txBody>
      </p:sp>
      <p:cxnSp>
        <p:nvCxnSpPr>
          <p:cNvPr id="56" name="Straight Connector 55">
            <a:extLst>
              <a:ext uri="{FF2B5EF4-FFF2-40B4-BE49-F238E27FC236}">
                <a16:creationId xmlns:a16="http://schemas.microsoft.com/office/drawing/2014/main" id="{59067910-03E3-48B4-8415-91504B3E1430}"/>
              </a:ext>
            </a:extLst>
          </p:cNvPr>
          <p:cNvCxnSpPr>
            <a:stCxn id="54" idx="6"/>
            <a:endCxn id="55" idx="2"/>
          </p:cNvCxnSpPr>
          <p:nvPr/>
        </p:nvCxnSpPr>
        <p:spPr>
          <a:xfrm flipV="1">
            <a:off x="4786009" y="6269297"/>
            <a:ext cx="6976940" cy="7599"/>
          </a:xfrm>
          <a:prstGeom prst="line">
            <a:avLst/>
          </a:prstGeom>
          <a:ln w="57150">
            <a:solidFill>
              <a:srgbClr val="828FA6"/>
            </a:solidFill>
          </a:ln>
        </p:spPr>
        <p:style>
          <a:lnRef idx="1">
            <a:schemeClr val="accent1"/>
          </a:lnRef>
          <a:fillRef idx="0">
            <a:schemeClr val="accent1"/>
          </a:fillRef>
          <a:effectRef idx="0">
            <a:schemeClr val="accent1"/>
          </a:effectRef>
          <a:fontRef idx="minor">
            <a:schemeClr val="tx1"/>
          </a:fontRef>
        </p:style>
      </p:cxnSp>
      <p:sp>
        <p:nvSpPr>
          <p:cNvPr id="57" name="Flowchart: Connector 56">
            <a:extLst>
              <a:ext uri="{FF2B5EF4-FFF2-40B4-BE49-F238E27FC236}">
                <a16:creationId xmlns:a16="http://schemas.microsoft.com/office/drawing/2014/main" id="{C710D54B-04E1-4C82-9324-AF8DEE4730EE}"/>
              </a:ext>
            </a:extLst>
          </p:cNvPr>
          <p:cNvSpPr/>
          <p:nvPr/>
        </p:nvSpPr>
        <p:spPr>
          <a:xfrm>
            <a:off x="10673994" y="5801852"/>
            <a:ext cx="993916" cy="934890"/>
          </a:xfrm>
          <a:prstGeom prst="flowChartConnector">
            <a:avLst/>
          </a:prstGeom>
          <a:solidFill>
            <a:srgbClr val="FFFFFF"/>
          </a:solidFill>
          <a:ln w="28575">
            <a:solidFill>
              <a:srgbClr val="E8C2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a-IR" sz="1400" dirty="0">
                <a:solidFill>
                  <a:srgbClr val="212121"/>
                </a:solidFill>
                <a:cs typeface="B Nazanin" panose="00000400000000000000" pitchFamily="2" charset="-78"/>
              </a:rPr>
              <a:t>مقدمه</a:t>
            </a:r>
            <a:endParaRPr lang="en-US" sz="1400" dirty="0">
              <a:solidFill>
                <a:srgbClr val="212121"/>
              </a:solidFill>
              <a:cs typeface="B Nazanin" panose="00000400000000000000" pitchFamily="2" charset="-78"/>
            </a:endParaRPr>
          </a:p>
        </p:txBody>
      </p:sp>
      <p:sp>
        <p:nvSpPr>
          <p:cNvPr id="58" name="Flowchart: Connector 57">
            <a:extLst>
              <a:ext uri="{FF2B5EF4-FFF2-40B4-BE49-F238E27FC236}">
                <a16:creationId xmlns:a16="http://schemas.microsoft.com/office/drawing/2014/main" id="{605A9779-11A5-4F9F-ACCB-AEE46AE9BAF7}"/>
              </a:ext>
            </a:extLst>
          </p:cNvPr>
          <p:cNvSpPr/>
          <p:nvPr/>
        </p:nvSpPr>
        <p:spPr>
          <a:xfrm>
            <a:off x="9546898" y="5809451"/>
            <a:ext cx="993916" cy="934890"/>
          </a:xfrm>
          <a:prstGeom prst="flowChartConnector">
            <a:avLst/>
          </a:prstGeom>
          <a:solidFill>
            <a:srgbClr val="FFFFFF"/>
          </a:solidFill>
          <a:ln w="28575">
            <a:solidFill>
              <a:srgbClr val="E8C2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212121"/>
              </a:solidFill>
              <a:cs typeface="B Nazanin" panose="00000400000000000000" pitchFamily="2" charset="-78"/>
            </a:endParaRPr>
          </a:p>
        </p:txBody>
      </p:sp>
      <p:sp>
        <p:nvSpPr>
          <p:cNvPr id="59" name="Flowchart: Connector 58">
            <a:extLst>
              <a:ext uri="{FF2B5EF4-FFF2-40B4-BE49-F238E27FC236}">
                <a16:creationId xmlns:a16="http://schemas.microsoft.com/office/drawing/2014/main" id="{698F8C42-C52F-41D1-9306-30420182BFF1}"/>
              </a:ext>
            </a:extLst>
          </p:cNvPr>
          <p:cNvSpPr/>
          <p:nvPr/>
        </p:nvSpPr>
        <p:spPr>
          <a:xfrm>
            <a:off x="8400556" y="5801851"/>
            <a:ext cx="993916" cy="934890"/>
          </a:xfrm>
          <a:prstGeom prst="flowChartConnector">
            <a:avLst/>
          </a:prstGeom>
          <a:solidFill>
            <a:srgbClr val="FFFFFF"/>
          </a:solidFill>
          <a:ln w="28575">
            <a:solidFill>
              <a:srgbClr val="E8C2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a-IR" sz="1200" dirty="0">
              <a:solidFill>
                <a:srgbClr val="212121"/>
              </a:solidFill>
              <a:cs typeface="B Nazanin" panose="00000400000000000000" pitchFamily="2" charset="-78"/>
            </a:endParaRPr>
          </a:p>
        </p:txBody>
      </p:sp>
      <p:sp>
        <p:nvSpPr>
          <p:cNvPr id="60" name="Flowchart: Connector 59">
            <a:extLst>
              <a:ext uri="{FF2B5EF4-FFF2-40B4-BE49-F238E27FC236}">
                <a16:creationId xmlns:a16="http://schemas.microsoft.com/office/drawing/2014/main" id="{59CF8786-D8F6-4EEA-8DEB-4BE6BFBBB571}"/>
              </a:ext>
            </a:extLst>
          </p:cNvPr>
          <p:cNvSpPr/>
          <p:nvPr/>
        </p:nvSpPr>
        <p:spPr>
          <a:xfrm>
            <a:off x="7248278" y="5801851"/>
            <a:ext cx="993916" cy="934890"/>
          </a:xfrm>
          <a:prstGeom prst="flowChartConnector">
            <a:avLst/>
          </a:prstGeom>
          <a:solidFill>
            <a:srgbClr val="FFFFFF"/>
          </a:solidFill>
          <a:ln w="28575">
            <a:solidFill>
              <a:srgbClr val="E8C2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endParaRPr lang="en-US" sz="1400" dirty="0">
              <a:solidFill>
                <a:srgbClr val="212121"/>
              </a:solidFill>
              <a:cs typeface="B Nazanin" panose="00000400000000000000" pitchFamily="2" charset="-78"/>
            </a:endParaRPr>
          </a:p>
        </p:txBody>
      </p:sp>
      <p:sp>
        <p:nvSpPr>
          <p:cNvPr id="61" name="Flowchart: Connector 60">
            <a:extLst>
              <a:ext uri="{FF2B5EF4-FFF2-40B4-BE49-F238E27FC236}">
                <a16:creationId xmlns:a16="http://schemas.microsoft.com/office/drawing/2014/main" id="{53AA1A91-3EEC-4348-8DBE-A2BB7E880B7A}"/>
              </a:ext>
            </a:extLst>
          </p:cNvPr>
          <p:cNvSpPr/>
          <p:nvPr/>
        </p:nvSpPr>
        <p:spPr>
          <a:xfrm>
            <a:off x="6096000" y="5812314"/>
            <a:ext cx="993916" cy="934890"/>
          </a:xfrm>
          <a:prstGeom prst="flowChartConnector">
            <a:avLst/>
          </a:prstGeom>
          <a:solidFill>
            <a:srgbClr val="FFFFFF"/>
          </a:solidFill>
          <a:ln w="28575">
            <a:solidFill>
              <a:srgbClr val="E8C2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212121"/>
              </a:solidFill>
              <a:cs typeface="B Nazanin" panose="00000400000000000000" pitchFamily="2" charset="-78"/>
            </a:endParaRPr>
          </a:p>
        </p:txBody>
      </p:sp>
      <p:sp>
        <p:nvSpPr>
          <p:cNvPr id="62" name="Flowchart: Connector 61">
            <a:extLst>
              <a:ext uri="{FF2B5EF4-FFF2-40B4-BE49-F238E27FC236}">
                <a16:creationId xmlns:a16="http://schemas.microsoft.com/office/drawing/2014/main" id="{46783FF3-3C76-40BF-A07B-F447C92CD5C6}"/>
              </a:ext>
            </a:extLst>
          </p:cNvPr>
          <p:cNvSpPr/>
          <p:nvPr/>
        </p:nvSpPr>
        <p:spPr>
          <a:xfrm>
            <a:off x="4959281" y="5813679"/>
            <a:ext cx="993916" cy="934890"/>
          </a:xfrm>
          <a:prstGeom prst="flowChartConnector">
            <a:avLst/>
          </a:prstGeom>
          <a:solidFill>
            <a:srgbClr val="FFFFFF"/>
          </a:solidFill>
          <a:ln w="28575">
            <a:solidFill>
              <a:srgbClr val="E8C2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a-IR" sz="1400" dirty="0">
              <a:solidFill>
                <a:srgbClr val="212121"/>
              </a:solidFill>
              <a:cs typeface="B Nazanin" panose="00000400000000000000" pitchFamily="2" charset="-78"/>
            </a:endParaRPr>
          </a:p>
        </p:txBody>
      </p:sp>
      <p:sp>
        <p:nvSpPr>
          <p:cNvPr id="63" name="TextBox 62">
            <a:extLst>
              <a:ext uri="{FF2B5EF4-FFF2-40B4-BE49-F238E27FC236}">
                <a16:creationId xmlns:a16="http://schemas.microsoft.com/office/drawing/2014/main" id="{0761316B-14F9-45AA-B8CA-CA013F6996FB}"/>
              </a:ext>
            </a:extLst>
          </p:cNvPr>
          <p:cNvSpPr txBox="1"/>
          <p:nvPr/>
        </p:nvSpPr>
        <p:spPr>
          <a:xfrm>
            <a:off x="9610493" y="6007686"/>
            <a:ext cx="857314" cy="523220"/>
          </a:xfrm>
          <a:prstGeom prst="rect">
            <a:avLst/>
          </a:prstGeom>
          <a:noFill/>
        </p:spPr>
        <p:txBody>
          <a:bodyPr wrap="square" rtlCol="1">
            <a:spAutoFit/>
          </a:bodyPr>
          <a:lstStyle/>
          <a:p>
            <a:pPr algn="ctr" rtl="1"/>
            <a:r>
              <a:rPr lang="fa-IR" sz="1400" dirty="0">
                <a:solidFill>
                  <a:srgbClr val="212121"/>
                </a:solidFill>
                <a:cs typeface="B Nazanin" panose="00000400000000000000" pitchFamily="2" charset="-78"/>
              </a:rPr>
              <a:t>روش‌ها و الگوریتم‌ها</a:t>
            </a:r>
            <a:endParaRPr lang="en-US" sz="1400" dirty="0">
              <a:solidFill>
                <a:srgbClr val="212121"/>
              </a:solidFill>
              <a:cs typeface="B Nazanin" panose="00000400000000000000" pitchFamily="2" charset="-78"/>
            </a:endParaRPr>
          </a:p>
        </p:txBody>
      </p:sp>
      <p:sp>
        <p:nvSpPr>
          <p:cNvPr id="64" name="TextBox 63">
            <a:extLst>
              <a:ext uri="{FF2B5EF4-FFF2-40B4-BE49-F238E27FC236}">
                <a16:creationId xmlns:a16="http://schemas.microsoft.com/office/drawing/2014/main" id="{E11EAF5F-0919-4D36-8859-C7EB02300C17}"/>
              </a:ext>
            </a:extLst>
          </p:cNvPr>
          <p:cNvSpPr txBox="1"/>
          <p:nvPr/>
        </p:nvSpPr>
        <p:spPr>
          <a:xfrm>
            <a:off x="7359747" y="5998216"/>
            <a:ext cx="768157" cy="523220"/>
          </a:xfrm>
          <a:prstGeom prst="rect">
            <a:avLst/>
          </a:prstGeom>
          <a:noFill/>
        </p:spPr>
        <p:txBody>
          <a:bodyPr wrap="square" rtlCol="1">
            <a:spAutoFit/>
          </a:bodyPr>
          <a:lstStyle/>
          <a:p>
            <a:pPr algn="ctr" rtl="1"/>
            <a:r>
              <a:rPr lang="fa-IR" sz="1400" dirty="0">
                <a:solidFill>
                  <a:srgbClr val="212121"/>
                </a:solidFill>
                <a:cs typeface="B Nazanin" panose="00000400000000000000" pitchFamily="2" charset="-78"/>
              </a:rPr>
              <a:t>مدل شبکه عصبی</a:t>
            </a:r>
            <a:endParaRPr lang="en-US" sz="1400" dirty="0">
              <a:solidFill>
                <a:srgbClr val="212121"/>
              </a:solidFill>
              <a:cs typeface="B Nazanin" panose="00000400000000000000" pitchFamily="2" charset="-78"/>
            </a:endParaRPr>
          </a:p>
        </p:txBody>
      </p:sp>
      <p:sp>
        <p:nvSpPr>
          <p:cNvPr id="65" name="TextBox 64">
            <a:extLst>
              <a:ext uri="{FF2B5EF4-FFF2-40B4-BE49-F238E27FC236}">
                <a16:creationId xmlns:a16="http://schemas.microsoft.com/office/drawing/2014/main" id="{AC22EB03-1E7E-4E86-A81E-D5FB40546502}"/>
              </a:ext>
            </a:extLst>
          </p:cNvPr>
          <p:cNvSpPr txBox="1"/>
          <p:nvPr/>
        </p:nvSpPr>
        <p:spPr>
          <a:xfrm>
            <a:off x="6081090" y="5895160"/>
            <a:ext cx="1052410" cy="738664"/>
          </a:xfrm>
          <a:prstGeom prst="rect">
            <a:avLst/>
          </a:prstGeom>
          <a:noFill/>
        </p:spPr>
        <p:txBody>
          <a:bodyPr wrap="square" rtlCol="1">
            <a:spAutoFit/>
          </a:bodyPr>
          <a:lstStyle/>
          <a:p>
            <a:pPr algn="ctr" rtl="1"/>
            <a:r>
              <a:rPr lang="fa-IR" sz="1400" dirty="0">
                <a:solidFill>
                  <a:srgbClr val="212121"/>
                </a:solidFill>
                <a:cs typeface="B Nazanin" panose="00000400000000000000" pitchFamily="2" charset="-78"/>
              </a:rPr>
              <a:t>سیستم تشخیص خواب‌آلودگی</a:t>
            </a:r>
            <a:endParaRPr lang="en-US" sz="1400" dirty="0">
              <a:solidFill>
                <a:srgbClr val="212121"/>
              </a:solidFill>
              <a:cs typeface="B Nazanin" panose="00000400000000000000" pitchFamily="2" charset="-78"/>
            </a:endParaRPr>
          </a:p>
        </p:txBody>
      </p:sp>
      <p:sp>
        <p:nvSpPr>
          <p:cNvPr id="66" name="TextBox 65">
            <a:extLst>
              <a:ext uri="{FF2B5EF4-FFF2-40B4-BE49-F238E27FC236}">
                <a16:creationId xmlns:a16="http://schemas.microsoft.com/office/drawing/2014/main" id="{DA000F32-4758-4311-8228-AB53CC5EF7F8}"/>
              </a:ext>
            </a:extLst>
          </p:cNvPr>
          <p:cNvSpPr txBox="1"/>
          <p:nvPr/>
        </p:nvSpPr>
        <p:spPr>
          <a:xfrm>
            <a:off x="5070079" y="5890494"/>
            <a:ext cx="800328" cy="738664"/>
          </a:xfrm>
          <a:prstGeom prst="rect">
            <a:avLst/>
          </a:prstGeom>
          <a:noFill/>
        </p:spPr>
        <p:txBody>
          <a:bodyPr wrap="square" rtlCol="1">
            <a:spAutoFit/>
          </a:bodyPr>
          <a:lstStyle/>
          <a:p>
            <a:pPr algn="ctr"/>
            <a:r>
              <a:rPr lang="fa-IR" sz="1400" dirty="0">
                <a:solidFill>
                  <a:srgbClr val="212121"/>
                </a:solidFill>
                <a:cs typeface="B Nazanin" panose="00000400000000000000" pitchFamily="2" charset="-78"/>
              </a:rPr>
              <a:t>نتیجه‌گیری و پیشنهادات</a:t>
            </a:r>
          </a:p>
        </p:txBody>
      </p:sp>
      <p:sp>
        <p:nvSpPr>
          <p:cNvPr id="67" name="TextBox 66">
            <a:extLst>
              <a:ext uri="{FF2B5EF4-FFF2-40B4-BE49-F238E27FC236}">
                <a16:creationId xmlns:a16="http://schemas.microsoft.com/office/drawing/2014/main" id="{88CFD4E5-6853-4747-A4B3-8C54D418F259}"/>
              </a:ext>
            </a:extLst>
          </p:cNvPr>
          <p:cNvSpPr txBox="1"/>
          <p:nvPr/>
        </p:nvSpPr>
        <p:spPr>
          <a:xfrm>
            <a:off x="8487205" y="5907563"/>
            <a:ext cx="797754" cy="738664"/>
          </a:xfrm>
          <a:prstGeom prst="rect">
            <a:avLst/>
          </a:prstGeom>
          <a:noFill/>
        </p:spPr>
        <p:txBody>
          <a:bodyPr wrap="square" rtlCol="1">
            <a:spAutoFit/>
          </a:bodyPr>
          <a:lstStyle/>
          <a:p>
            <a:pPr algn="ctr" rtl="1"/>
            <a:r>
              <a:rPr lang="fa-IR" sz="1400" dirty="0">
                <a:solidFill>
                  <a:srgbClr val="212121"/>
                </a:solidFill>
                <a:cs typeface="B Nazanin" panose="00000400000000000000" pitchFamily="2" charset="-78"/>
              </a:rPr>
              <a:t>ابزارها و مجموعه داده</a:t>
            </a:r>
          </a:p>
        </p:txBody>
      </p:sp>
      <p:sp>
        <p:nvSpPr>
          <p:cNvPr id="68" name="Flowchart: Connector 67">
            <a:extLst>
              <a:ext uri="{FF2B5EF4-FFF2-40B4-BE49-F238E27FC236}">
                <a16:creationId xmlns:a16="http://schemas.microsoft.com/office/drawing/2014/main" id="{1BE7DF81-8BEF-40ED-91EE-CF6ABFE57A1E}"/>
              </a:ext>
            </a:extLst>
          </p:cNvPr>
          <p:cNvSpPr/>
          <p:nvPr/>
        </p:nvSpPr>
        <p:spPr>
          <a:xfrm>
            <a:off x="4516063" y="6134406"/>
            <a:ext cx="269946" cy="284979"/>
          </a:xfrm>
          <a:prstGeom prst="flowChartConnector">
            <a:avLst/>
          </a:prstGeom>
          <a:solidFill>
            <a:srgbClr val="828F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cs typeface="B Nazanin" panose="00000400000000000000" pitchFamily="2" charset="-78"/>
            </a:endParaRPr>
          </a:p>
        </p:txBody>
      </p:sp>
      <p:sp>
        <p:nvSpPr>
          <p:cNvPr id="73" name="Flowchart: Connector 72">
            <a:extLst>
              <a:ext uri="{FF2B5EF4-FFF2-40B4-BE49-F238E27FC236}">
                <a16:creationId xmlns:a16="http://schemas.microsoft.com/office/drawing/2014/main" id="{EF01D7B4-0077-4876-BFF0-76A67825848E}"/>
              </a:ext>
            </a:extLst>
          </p:cNvPr>
          <p:cNvSpPr/>
          <p:nvPr/>
        </p:nvSpPr>
        <p:spPr>
          <a:xfrm>
            <a:off x="11762949" y="6126807"/>
            <a:ext cx="269946" cy="284979"/>
          </a:xfrm>
          <a:prstGeom prst="flowChartConnector">
            <a:avLst/>
          </a:prstGeom>
          <a:solidFill>
            <a:srgbClr val="828F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cs typeface="B Nazanin" panose="00000400000000000000" pitchFamily="2" charset="-78"/>
            </a:endParaRPr>
          </a:p>
        </p:txBody>
      </p:sp>
      <p:cxnSp>
        <p:nvCxnSpPr>
          <p:cNvPr id="74" name="Straight Connector 73">
            <a:extLst>
              <a:ext uri="{FF2B5EF4-FFF2-40B4-BE49-F238E27FC236}">
                <a16:creationId xmlns:a16="http://schemas.microsoft.com/office/drawing/2014/main" id="{81DA0DC9-B8FE-4D3A-9BB0-BA4823B03343}"/>
              </a:ext>
            </a:extLst>
          </p:cNvPr>
          <p:cNvCxnSpPr>
            <a:stCxn id="68" idx="6"/>
            <a:endCxn id="73" idx="2"/>
          </p:cNvCxnSpPr>
          <p:nvPr/>
        </p:nvCxnSpPr>
        <p:spPr>
          <a:xfrm flipV="1">
            <a:off x="4786009" y="6269297"/>
            <a:ext cx="6976940" cy="7599"/>
          </a:xfrm>
          <a:prstGeom prst="line">
            <a:avLst/>
          </a:prstGeom>
          <a:ln w="57150">
            <a:solidFill>
              <a:srgbClr val="828FA6"/>
            </a:solidFill>
          </a:ln>
        </p:spPr>
        <p:style>
          <a:lnRef idx="1">
            <a:schemeClr val="accent1"/>
          </a:lnRef>
          <a:fillRef idx="0">
            <a:schemeClr val="accent1"/>
          </a:fillRef>
          <a:effectRef idx="0">
            <a:schemeClr val="accent1"/>
          </a:effectRef>
          <a:fontRef idx="minor">
            <a:schemeClr val="tx1"/>
          </a:fontRef>
        </p:style>
      </p:cxnSp>
      <p:sp>
        <p:nvSpPr>
          <p:cNvPr id="75" name="Flowchart: Connector 74">
            <a:extLst>
              <a:ext uri="{FF2B5EF4-FFF2-40B4-BE49-F238E27FC236}">
                <a16:creationId xmlns:a16="http://schemas.microsoft.com/office/drawing/2014/main" id="{89BDBB10-E3C2-42A5-83F6-0C3AE2166FAF}"/>
              </a:ext>
            </a:extLst>
          </p:cNvPr>
          <p:cNvSpPr/>
          <p:nvPr/>
        </p:nvSpPr>
        <p:spPr>
          <a:xfrm>
            <a:off x="10673994" y="5801852"/>
            <a:ext cx="993916" cy="934890"/>
          </a:xfrm>
          <a:prstGeom prst="flowChartConnector">
            <a:avLst/>
          </a:prstGeom>
          <a:solidFill>
            <a:srgbClr val="FFFFFF"/>
          </a:solidFill>
          <a:ln w="28575">
            <a:solidFill>
              <a:srgbClr val="E8C2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a-IR" sz="1400" dirty="0">
                <a:solidFill>
                  <a:srgbClr val="212121"/>
                </a:solidFill>
                <a:cs typeface="B Nazanin" panose="00000400000000000000" pitchFamily="2" charset="-78"/>
              </a:rPr>
              <a:t>مقدمه</a:t>
            </a:r>
            <a:endParaRPr lang="en-US" sz="1400" dirty="0">
              <a:solidFill>
                <a:srgbClr val="212121"/>
              </a:solidFill>
              <a:cs typeface="B Nazanin" panose="00000400000000000000" pitchFamily="2" charset="-78"/>
            </a:endParaRPr>
          </a:p>
        </p:txBody>
      </p:sp>
      <p:sp>
        <p:nvSpPr>
          <p:cNvPr id="76" name="Flowchart: Connector 75">
            <a:extLst>
              <a:ext uri="{FF2B5EF4-FFF2-40B4-BE49-F238E27FC236}">
                <a16:creationId xmlns:a16="http://schemas.microsoft.com/office/drawing/2014/main" id="{C235E524-E416-4416-9D2C-18D18BBFC4E4}"/>
              </a:ext>
            </a:extLst>
          </p:cNvPr>
          <p:cNvSpPr/>
          <p:nvPr/>
        </p:nvSpPr>
        <p:spPr>
          <a:xfrm>
            <a:off x="9546898" y="5809451"/>
            <a:ext cx="993916" cy="934890"/>
          </a:xfrm>
          <a:prstGeom prst="flowChartConnector">
            <a:avLst/>
          </a:prstGeom>
          <a:solidFill>
            <a:srgbClr val="FFFFFF"/>
          </a:solidFill>
          <a:ln w="28575">
            <a:solidFill>
              <a:srgbClr val="E8C2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212121"/>
              </a:solidFill>
              <a:cs typeface="B Nazanin" panose="00000400000000000000" pitchFamily="2" charset="-78"/>
            </a:endParaRPr>
          </a:p>
        </p:txBody>
      </p:sp>
      <p:sp>
        <p:nvSpPr>
          <p:cNvPr id="77" name="Flowchart: Connector 76">
            <a:extLst>
              <a:ext uri="{FF2B5EF4-FFF2-40B4-BE49-F238E27FC236}">
                <a16:creationId xmlns:a16="http://schemas.microsoft.com/office/drawing/2014/main" id="{66E91D58-6B72-479D-A8D7-33FDD1CB2EB8}"/>
              </a:ext>
            </a:extLst>
          </p:cNvPr>
          <p:cNvSpPr/>
          <p:nvPr/>
        </p:nvSpPr>
        <p:spPr>
          <a:xfrm>
            <a:off x="8400556" y="5801851"/>
            <a:ext cx="993916" cy="934890"/>
          </a:xfrm>
          <a:prstGeom prst="flowChartConnector">
            <a:avLst/>
          </a:prstGeom>
          <a:solidFill>
            <a:schemeClr val="bg1"/>
          </a:solidFill>
          <a:ln w="28575">
            <a:solidFill>
              <a:srgbClr val="E8C2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a-IR" sz="1200" dirty="0">
              <a:solidFill>
                <a:srgbClr val="212121"/>
              </a:solidFill>
              <a:cs typeface="B Nazanin" panose="00000400000000000000" pitchFamily="2" charset="-78"/>
            </a:endParaRPr>
          </a:p>
        </p:txBody>
      </p:sp>
      <p:sp>
        <p:nvSpPr>
          <p:cNvPr id="80" name="Flowchart: Connector 79">
            <a:extLst>
              <a:ext uri="{FF2B5EF4-FFF2-40B4-BE49-F238E27FC236}">
                <a16:creationId xmlns:a16="http://schemas.microsoft.com/office/drawing/2014/main" id="{EF45EB47-FC65-499A-9959-03B97D1D154D}"/>
              </a:ext>
            </a:extLst>
          </p:cNvPr>
          <p:cNvSpPr/>
          <p:nvPr/>
        </p:nvSpPr>
        <p:spPr>
          <a:xfrm>
            <a:off x="7248278" y="5801851"/>
            <a:ext cx="993916" cy="934890"/>
          </a:xfrm>
          <a:prstGeom prst="flowChartConnector">
            <a:avLst/>
          </a:prstGeom>
          <a:solidFill>
            <a:schemeClr val="bg1"/>
          </a:solidFill>
          <a:ln w="28575">
            <a:solidFill>
              <a:srgbClr val="E8C2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endParaRPr lang="en-US" sz="1400" dirty="0">
              <a:solidFill>
                <a:srgbClr val="212121"/>
              </a:solidFill>
              <a:cs typeface="B Nazanin" panose="00000400000000000000" pitchFamily="2" charset="-78"/>
            </a:endParaRPr>
          </a:p>
        </p:txBody>
      </p:sp>
      <p:sp>
        <p:nvSpPr>
          <p:cNvPr id="81" name="Flowchart: Connector 80">
            <a:extLst>
              <a:ext uri="{FF2B5EF4-FFF2-40B4-BE49-F238E27FC236}">
                <a16:creationId xmlns:a16="http://schemas.microsoft.com/office/drawing/2014/main" id="{8BA8EA07-BBA4-4C3D-953D-01BDAC319E5C}"/>
              </a:ext>
            </a:extLst>
          </p:cNvPr>
          <p:cNvSpPr/>
          <p:nvPr/>
        </p:nvSpPr>
        <p:spPr>
          <a:xfrm>
            <a:off x="6096000" y="5812314"/>
            <a:ext cx="993916" cy="934890"/>
          </a:xfrm>
          <a:prstGeom prst="flowChartConnector">
            <a:avLst/>
          </a:prstGeom>
          <a:solidFill>
            <a:srgbClr val="E8C2CA"/>
          </a:solidFill>
          <a:ln w="28575">
            <a:solidFill>
              <a:srgbClr val="E8C2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212121"/>
              </a:solidFill>
              <a:cs typeface="B Nazanin" panose="00000400000000000000" pitchFamily="2" charset="-78"/>
            </a:endParaRPr>
          </a:p>
        </p:txBody>
      </p:sp>
      <p:sp>
        <p:nvSpPr>
          <p:cNvPr id="82" name="Flowchart: Connector 81">
            <a:extLst>
              <a:ext uri="{FF2B5EF4-FFF2-40B4-BE49-F238E27FC236}">
                <a16:creationId xmlns:a16="http://schemas.microsoft.com/office/drawing/2014/main" id="{028B650D-39D4-4012-90CF-F57BE01B9139}"/>
              </a:ext>
            </a:extLst>
          </p:cNvPr>
          <p:cNvSpPr/>
          <p:nvPr/>
        </p:nvSpPr>
        <p:spPr>
          <a:xfrm>
            <a:off x="4959281" y="5813679"/>
            <a:ext cx="993916" cy="934890"/>
          </a:xfrm>
          <a:prstGeom prst="flowChartConnector">
            <a:avLst/>
          </a:prstGeom>
          <a:solidFill>
            <a:srgbClr val="FFFFFF"/>
          </a:solidFill>
          <a:ln w="28575">
            <a:solidFill>
              <a:srgbClr val="E8C2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a-IR" sz="1400" dirty="0">
              <a:solidFill>
                <a:srgbClr val="212121"/>
              </a:solidFill>
              <a:cs typeface="B Nazanin" panose="00000400000000000000" pitchFamily="2" charset="-78"/>
            </a:endParaRPr>
          </a:p>
        </p:txBody>
      </p:sp>
      <p:sp>
        <p:nvSpPr>
          <p:cNvPr id="83" name="TextBox 82">
            <a:extLst>
              <a:ext uri="{FF2B5EF4-FFF2-40B4-BE49-F238E27FC236}">
                <a16:creationId xmlns:a16="http://schemas.microsoft.com/office/drawing/2014/main" id="{EF8D852E-E646-432A-AE46-77A59F13409E}"/>
              </a:ext>
            </a:extLst>
          </p:cNvPr>
          <p:cNvSpPr txBox="1"/>
          <p:nvPr/>
        </p:nvSpPr>
        <p:spPr>
          <a:xfrm>
            <a:off x="9610493" y="6007686"/>
            <a:ext cx="857314" cy="523220"/>
          </a:xfrm>
          <a:prstGeom prst="rect">
            <a:avLst/>
          </a:prstGeom>
          <a:noFill/>
        </p:spPr>
        <p:txBody>
          <a:bodyPr wrap="square" rtlCol="1">
            <a:spAutoFit/>
          </a:bodyPr>
          <a:lstStyle/>
          <a:p>
            <a:pPr algn="ctr" rtl="1"/>
            <a:r>
              <a:rPr lang="fa-IR" sz="1400" dirty="0">
                <a:solidFill>
                  <a:srgbClr val="212121"/>
                </a:solidFill>
                <a:cs typeface="B Nazanin" panose="00000400000000000000" pitchFamily="2" charset="-78"/>
              </a:rPr>
              <a:t>روش‌ها و الگوریتم‌ها</a:t>
            </a:r>
            <a:endParaRPr lang="en-US" sz="1400" dirty="0">
              <a:solidFill>
                <a:srgbClr val="212121"/>
              </a:solidFill>
              <a:cs typeface="B Nazanin" panose="00000400000000000000" pitchFamily="2" charset="-78"/>
            </a:endParaRPr>
          </a:p>
        </p:txBody>
      </p:sp>
      <p:sp>
        <p:nvSpPr>
          <p:cNvPr id="84" name="TextBox 83">
            <a:extLst>
              <a:ext uri="{FF2B5EF4-FFF2-40B4-BE49-F238E27FC236}">
                <a16:creationId xmlns:a16="http://schemas.microsoft.com/office/drawing/2014/main" id="{CDA587ED-1829-4125-8792-6DDB4D7E861A}"/>
              </a:ext>
            </a:extLst>
          </p:cNvPr>
          <p:cNvSpPr txBox="1"/>
          <p:nvPr/>
        </p:nvSpPr>
        <p:spPr>
          <a:xfrm>
            <a:off x="7359747" y="5998216"/>
            <a:ext cx="768157" cy="523220"/>
          </a:xfrm>
          <a:prstGeom prst="rect">
            <a:avLst/>
          </a:prstGeom>
          <a:noFill/>
        </p:spPr>
        <p:txBody>
          <a:bodyPr wrap="square" rtlCol="1">
            <a:spAutoFit/>
          </a:bodyPr>
          <a:lstStyle/>
          <a:p>
            <a:pPr algn="ctr" rtl="1"/>
            <a:r>
              <a:rPr lang="fa-IR" sz="1400" dirty="0">
                <a:solidFill>
                  <a:srgbClr val="212121"/>
                </a:solidFill>
                <a:cs typeface="B Nazanin" panose="00000400000000000000" pitchFamily="2" charset="-78"/>
              </a:rPr>
              <a:t>مدل شبکه عصبی</a:t>
            </a:r>
            <a:endParaRPr lang="en-US" sz="1400" dirty="0">
              <a:solidFill>
                <a:srgbClr val="212121"/>
              </a:solidFill>
              <a:cs typeface="B Nazanin" panose="00000400000000000000" pitchFamily="2" charset="-78"/>
            </a:endParaRPr>
          </a:p>
        </p:txBody>
      </p:sp>
      <p:sp>
        <p:nvSpPr>
          <p:cNvPr id="85" name="TextBox 84">
            <a:extLst>
              <a:ext uri="{FF2B5EF4-FFF2-40B4-BE49-F238E27FC236}">
                <a16:creationId xmlns:a16="http://schemas.microsoft.com/office/drawing/2014/main" id="{7A86BB72-9726-410A-AFAC-F1D79410F866}"/>
              </a:ext>
            </a:extLst>
          </p:cNvPr>
          <p:cNvSpPr txBox="1"/>
          <p:nvPr/>
        </p:nvSpPr>
        <p:spPr>
          <a:xfrm>
            <a:off x="6081090" y="5895160"/>
            <a:ext cx="1052410" cy="738664"/>
          </a:xfrm>
          <a:prstGeom prst="rect">
            <a:avLst/>
          </a:prstGeom>
          <a:noFill/>
        </p:spPr>
        <p:txBody>
          <a:bodyPr wrap="square" rtlCol="1">
            <a:spAutoFit/>
          </a:bodyPr>
          <a:lstStyle/>
          <a:p>
            <a:pPr algn="ctr" rtl="1"/>
            <a:r>
              <a:rPr lang="fa-IR" sz="1400" dirty="0">
                <a:solidFill>
                  <a:srgbClr val="212121"/>
                </a:solidFill>
                <a:cs typeface="B Nazanin" panose="00000400000000000000" pitchFamily="2" charset="-78"/>
              </a:rPr>
              <a:t>سیستم تشخیص خواب‌آلودگی</a:t>
            </a:r>
            <a:endParaRPr lang="en-US" sz="1400" dirty="0">
              <a:solidFill>
                <a:srgbClr val="212121"/>
              </a:solidFill>
              <a:cs typeface="B Nazanin" panose="00000400000000000000" pitchFamily="2" charset="-78"/>
            </a:endParaRPr>
          </a:p>
        </p:txBody>
      </p:sp>
      <p:sp>
        <p:nvSpPr>
          <p:cNvPr id="86" name="TextBox 85">
            <a:extLst>
              <a:ext uri="{FF2B5EF4-FFF2-40B4-BE49-F238E27FC236}">
                <a16:creationId xmlns:a16="http://schemas.microsoft.com/office/drawing/2014/main" id="{F13A61F5-14A1-4CF9-94AF-45BD9A40C4B7}"/>
              </a:ext>
            </a:extLst>
          </p:cNvPr>
          <p:cNvSpPr txBox="1"/>
          <p:nvPr/>
        </p:nvSpPr>
        <p:spPr>
          <a:xfrm>
            <a:off x="5070079" y="5890494"/>
            <a:ext cx="800328" cy="738664"/>
          </a:xfrm>
          <a:prstGeom prst="rect">
            <a:avLst/>
          </a:prstGeom>
          <a:noFill/>
        </p:spPr>
        <p:txBody>
          <a:bodyPr wrap="square" rtlCol="1">
            <a:spAutoFit/>
          </a:bodyPr>
          <a:lstStyle/>
          <a:p>
            <a:pPr algn="ctr"/>
            <a:r>
              <a:rPr lang="fa-IR" sz="1400" dirty="0">
                <a:solidFill>
                  <a:srgbClr val="212121"/>
                </a:solidFill>
                <a:cs typeface="B Nazanin" panose="00000400000000000000" pitchFamily="2" charset="-78"/>
              </a:rPr>
              <a:t>نتیجه‌گیری و پیشنهادات</a:t>
            </a:r>
          </a:p>
        </p:txBody>
      </p:sp>
      <p:sp>
        <p:nvSpPr>
          <p:cNvPr id="87" name="TextBox 86">
            <a:extLst>
              <a:ext uri="{FF2B5EF4-FFF2-40B4-BE49-F238E27FC236}">
                <a16:creationId xmlns:a16="http://schemas.microsoft.com/office/drawing/2014/main" id="{E7771BE8-903F-4430-87DE-796C3A003164}"/>
              </a:ext>
            </a:extLst>
          </p:cNvPr>
          <p:cNvSpPr txBox="1"/>
          <p:nvPr/>
        </p:nvSpPr>
        <p:spPr>
          <a:xfrm>
            <a:off x="8384997" y="5983155"/>
            <a:ext cx="975315" cy="523220"/>
          </a:xfrm>
          <a:prstGeom prst="rect">
            <a:avLst/>
          </a:prstGeom>
          <a:noFill/>
        </p:spPr>
        <p:txBody>
          <a:bodyPr wrap="square" rtlCol="1">
            <a:spAutoFit/>
          </a:bodyPr>
          <a:lstStyle/>
          <a:p>
            <a:pPr algn="ctr" rtl="1"/>
            <a:r>
              <a:rPr lang="fa-IR" sz="1400" dirty="0">
                <a:solidFill>
                  <a:srgbClr val="212121"/>
                </a:solidFill>
                <a:cs typeface="B Nazanin" panose="00000400000000000000" pitchFamily="2" charset="-78"/>
              </a:rPr>
              <a:t>ابزارها و مجموعه داده</a:t>
            </a:r>
          </a:p>
        </p:txBody>
      </p:sp>
      <p:pic>
        <p:nvPicPr>
          <p:cNvPr id="69" name="Picture 68">
            <a:extLst>
              <a:ext uri="{FF2B5EF4-FFF2-40B4-BE49-F238E27FC236}">
                <a16:creationId xmlns:a16="http://schemas.microsoft.com/office/drawing/2014/main" id="{0BB8A15A-B045-44C3-9084-7809E868D598}"/>
              </a:ext>
            </a:extLst>
          </p:cNvPr>
          <p:cNvPicPr>
            <a:picLocks noChangeAspect="1"/>
          </p:cNvPicPr>
          <p:nvPr/>
        </p:nvPicPr>
        <p:blipFill>
          <a:blip r:embed="rId3"/>
          <a:stretch>
            <a:fillRect/>
          </a:stretch>
        </p:blipFill>
        <p:spPr>
          <a:xfrm>
            <a:off x="2869011" y="1242515"/>
            <a:ext cx="6932300" cy="3540259"/>
          </a:xfrm>
          <a:prstGeom prst="rect">
            <a:avLst/>
          </a:prstGeom>
        </p:spPr>
      </p:pic>
      <p:cxnSp>
        <p:nvCxnSpPr>
          <p:cNvPr id="11" name="Straight Arrow Connector 10">
            <a:extLst>
              <a:ext uri="{FF2B5EF4-FFF2-40B4-BE49-F238E27FC236}">
                <a16:creationId xmlns:a16="http://schemas.microsoft.com/office/drawing/2014/main" id="{3B686A95-8F91-4618-8FE9-6E0E8EA70498}"/>
              </a:ext>
            </a:extLst>
          </p:cNvPr>
          <p:cNvCxnSpPr>
            <a:cxnSpLocks/>
          </p:cNvCxnSpPr>
          <p:nvPr/>
        </p:nvCxnSpPr>
        <p:spPr>
          <a:xfrm flipV="1">
            <a:off x="9340144" y="2480401"/>
            <a:ext cx="376201" cy="301737"/>
          </a:xfrm>
          <a:prstGeom prst="straightConnector1">
            <a:avLst/>
          </a:prstGeom>
          <a:ln w="38100">
            <a:solidFill>
              <a:srgbClr val="828FA6"/>
            </a:solidFill>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E4E8A74D-CEDB-45F4-9304-3393CFE65C0C}"/>
              </a:ext>
            </a:extLst>
          </p:cNvPr>
          <p:cNvCxnSpPr>
            <a:cxnSpLocks/>
          </p:cNvCxnSpPr>
          <p:nvPr/>
        </p:nvCxnSpPr>
        <p:spPr>
          <a:xfrm flipH="1">
            <a:off x="2768599" y="3342415"/>
            <a:ext cx="360682" cy="283673"/>
          </a:xfrm>
          <a:prstGeom prst="straightConnector1">
            <a:avLst/>
          </a:prstGeom>
          <a:ln w="38100">
            <a:solidFill>
              <a:srgbClr val="828FA6"/>
            </a:solidFill>
            <a:tailEnd type="triangle"/>
          </a:ln>
        </p:spPr>
        <p:style>
          <a:lnRef idx="1">
            <a:schemeClr val="accent1"/>
          </a:lnRef>
          <a:fillRef idx="0">
            <a:schemeClr val="accent1"/>
          </a:fillRef>
          <a:effectRef idx="0">
            <a:schemeClr val="accent1"/>
          </a:effectRef>
          <a:fontRef idx="minor">
            <a:schemeClr val="tx1"/>
          </a:fontRef>
        </p:style>
      </p:cxnSp>
      <p:pic>
        <p:nvPicPr>
          <p:cNvPr id="94" name="Picture 93">
            <a:extLst>
              <a:ext uri="{FF2B5EF4-FFF2-40B4-BE49-F238E27FC236}">
                <a16:creationId xmlns:a16="http://schemas.microsoft.com/office/drawing/2014/main" id="{DF87BAF4-78A4-4497-BEF5-A64B2406F12F}"/>
              </a:ext>
            </a:extLst>
          </p:cNvPr>
          <p:cNvPicPr/>
          <p:nvPr/>
        </p:nvPicPr>
        <p:blipFill rotWithShape="1">
          <a:blip r:embed="rId4"/>
          <a:srcRect b="25754"/>
          <a:stretch/>
        </p:blipFill>
        <p:spPr>
          <a:xfrm>
            <a:off x="8752281" y="1191145"/>
            <a:ext cx="3278934" cy="1185669"/>
          </a:xfrm>
          <a:prstGeom prst="rect">
            <a:avLst/>
          </a:prstGeom>
        </p:spPr>
      </p:pic>
      <p:pic>
        <p:nvPicPr>
          <p:cNvPr id="95" name="Picture 94">
            <a:extLst>
              <a:ext uri="{FF2B5EF4-FFF2-40B4-BE49-F238E27FC236}">
                <a16:creationId xmlns:a16="http://schemas.microsoft.com/office/drawing/2014/main" id="{2F5D2532-4492-4E21-B6B2-8FFE1C872FCF}"/>
              </a:ext>
            </a:extLst>
          </p:cNvPr>
          <p:cNvPicPr/>
          <p:nvPr/>
        </p:nvPicPr>
        <p:blipFill>
          <a:blip r:embed="rId5"/>
          <a:stretch>
            <a:fillRect/>
          </a:stretch>
        </p:blipFill>
        <p:spPr>
          <a:xfrm>
            <a:off x="398929" y="3689939"/>
            <a:ext cx="4182035" cy="2388870"/>
          </a:xfrm>
          <a:prstGeom prst="rect">
            <a:avLst/>
          </a:prstGeom>
        </p:spPr>
      </p:pic>
      <p:pic>
        <p:nvPicPr>
          <p:cNvPr id="96" name="Picture 95">
            <a:extLst>
              <a:ext uri="{FF2B5EF4-FFF2-40B4-BE49-F238E27FC236}">
                <a16:creationId xmlns:a16="http://schemas.microsoft.com/office/drawing/2014/main" id="{345E5FBD-AC42-40C7-AD69-A20A918194F3}"/>
              </a:ext>
            </a:extLst>
          </p:cNvPr>
          <p:cNvPicPr/>
          <p:nvPr/>
        </p:nvPicPr>
        <p:blipFill>
          <a:blip r:embed="rId6"/>
          <a:stretch>
            <a:fillRect/>
          </a:stretch>
        </p:blipFill>
        <p:spPr>
          <a:xfrm>
            <a:off x="8003822" y="4252020"/>
            <a:ext cx="2781300" cy="990600"/>
          </a:xfrm>
          <a:prstGeom prst="rect">
            <a:avLst/>
          </a:prstGeom>
        </p:spPr>
      </p:pic>
      <p:cxnSp>
        <p:nvCxnSpPr>
          <p:cNvPr id="97" name="Straight Arrow Connector 96">
            <a:extLst>
              <a:ext uri="{FF2B5EF4-FFF2-40B4-BE49-F238E27FC236}">
                <a16:creationId xmlns:a16="http://schemas.microsoft.com/office/drawing/2014/main" id="{B04871DD-B1D2-450B-B6F3-D2F34935F681}"/>
              </a:ext>
            </a:extLst>
          </p:cNvPr>
          <p:cNvCxnSpPr>
            <a:cxnSpLocks/>
          </p:cNvCxnSpPr>
          <p:nvPr/>
        </p:nvCxnSpPr>
        <p:spPr>
          <a:xfrm>
            <a:off x="7020011" y="4607859"/>
            <a:ext cx="895824" cy="124929"/>
          </a:xfrm>
          <a:prstGeom prst="straightConnector1">
            <a:avLst/>
          </a:prstGeom>
          <a:ln w="38100">
            <a:solidFill>
              <a:srgbClr val="828FA6"/>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6697586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94"/>
                                        </p:tgtEl>
                                        <p:attrNameLst>
                                          <p:attrName>style.visibility</p:attrName>
                                        </p:attrNameLst>
                                      </p:cBhvr>
                                      <p:to>
                                        <p:strVal val="visible"/>
                                      </p:to>
                                    </p:set>
                                    <p:animEffect transition="in" filter="fade">
                                      <p:cBhvr>
                                        <p:cTn id="10" dur="500"/>
                                        <p:tgtEl>
                                          <p:spTgt spid="9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97"/>
                                        </p:tgtEl>
                                        <p:attrNameLst>
                                          <p:attrName>style.visibility</p:attrName>
                                        </p:attrNameLst>
                                      </p:cBhvr>
                                      <p:to>
                                        <p:strVal val="visible"/>
                                      </p:to>
                                    </p:set>
                                    <p:animEffect transition="in" filter="fade">
                                      <p:cBhvr>
                                        <p:cTn id="15" dur="500"/>
                                        <p:tgtEl>
                                          <p:spTgt spid="97"/>
                                        </p:tgtEl>
                                      </p:cBhvr>
                                    </p:animEffect>
                                  </p:childTnLst>
                                </p:cTn>
                              </p:par>
                              <p:par>
                                <p:cTn id="16" presetID="10" presetClass="entr" presetSubtype="0" fill="hold" nodeType="withEffect">
                                  <p:stCondLst>
                                    <p:cond delay="0"/>
                                  </p:stCondLst>
                                  <p:childTnLst>
                                    <p:set>
                                      <p:cBhvr>
                                        <p:cTn id="17" dur="1" fill="hold">
                                          <p:stCondLst>
                                            <p:cond delay="0"/>
                                          </p:stCondLst>
                                        </p:cTn>
                                        <p:tgtEl>
                                          <p:spTgt spid="96"/>
                                        </p:tgtEl>
                                        <p:attrNameLst>
                                          <p:attrName>style.visibility</p:attrName>
                                        </p:attrNameLst>
                                      </p:cBhvr>
                                      <p:to>
                                        <p:strVal val="visible"/>
                                      </p:to>
                                    </p:set>
                                    <p:animEffect transition="in" filter="fade">
                                      <p:cBhvr>
                                        <p:cTn id="18" dur="500"/>
                                        <p:tgtEl>
                                          <p:spTgt spid="9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95"/>
                                        </p:tgtEl>
                                        <p:attrNameLst>
                                          <p:attrName>style.visibility</p:attrName>
                                        </p:attrNameLst>
                                      </p:cBhvr>
                                      <p:to>
                                        <p:strVal val="visible"/>
                                      </p:to>
                                    </p:set>
                                    <p:animEffect transition="in" filter="fade">
                                      <p:cBhvr>
                                        <p:cTn id="23" dur="500"/>
                                        <p:tgtEl>
                                          <p:spTgt spid="95"/>
                                        </p:tgtEl>
                                      </p:cBhvr>
                                    </p:animEffect>
                                  </p:childTnLst>
                                </p:cTn>
                              </p:par>
                              <p:par>
                                <p:cTn id="24" presetID="10" presetClass="entr" presetSubtype="0" fill="hold" nodeType="withEffect">
                                  <p:stCondLst>
                                    <p:cond delay="0"/>
                                  </p:stCondLst>
                                  <p:childTnLst>
                                    <p:set>
                                      <p:cBhvr>
                                        <p:cTn id="25" dur="1" fill="hold">
                                          <p:stCondLst>
                                            <p:cond delay="0"/>
                                          </p:stCondLst>
                                        </p:cTn>
                                        <p:tgtEl>
                                          <p:spTgt spid="92"/>
                                        </p:tgtEl>
                                        <p:attrNameLst>
                                          <p:attrName>style.visibility</p:attrName>
                                        </p:attrNameLst>
                                      </p:cBhvr>
                                      <p:to>
                                        <p:strVal val="visible"/>
                                      </p:to>
                                    </p:set>
                                    <p:animEffect transition="in" filter="fade">
                                      <p:cBhvr>
                                        <p:cTn id="26" dur="500"/>
                                        <p:tgtEl>
                                          <p:spTgt spid="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ight Triangle 7"/>
          <p:cNvSpPr/>
          <p:nvPr/>
        </p:nvSpPr>
        <p:spPr>
          <a:xfrm>
            <a:off x="2407918" y="190245"/>
            <a:ext cx="721362" cy="869451"/>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cs typeface="B Nazanin" panose="00000400000000000000" pitchFamily="2" charset="-78"/>
            </a:endParaRPr>
          </a:p>
        </p:txBody>
      </p:sp>
      <p:sp>
        <p:nvSpPr>
          <p:cNvPr id="78" name="Parallelogram 77"/>
          <p:cNvSpPr/>
          <p:nvPr/>
        </p:nvSpPr>
        <p:spPr>
          <a:xfrm>
            <a:off x="-345440" y="6350000"/>
            <a:ext cx="1432560" cy="508000"/>
          </a:xfrm>
          <a:prstGeom prst="parallelogram">
            <a:avLst>
              <a:gd name="adj" fmla="val 47000"/>
            </a:avLst>
          </a:prstGeom>
          <a:solidFill>
            <a:srgbClr val="FFEDE1"/>
          </a:solidFill>
          <a:ln>
            <a:solidFill>
              <a:srgbClr val="FFED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B Nazanin" panose="00000400000000000000" pitchFamily="2" charset="-78"/>
            </a:endParaRPr>
          </a:p>
        </p:txBody>
      </p:sp>
      <p:sp>
        <p:nvSpPr>
          <p:cNvPr id="79" name="Parallelogram 78"/>
          <p:cNvSpPr/>
          <p:nvPr/>
        </p:nvSpPr>
        <p:spPr>
          <a:xfrm>
            <a:off x="-254000" y="6451600"/>
            <a:ext cx="1539240" cy="264160"/>
          </a:xfrm>
          <a:prstGeom prst="parallelogram">
            <a:avLst/>
          </a:prstGeom>
          <a:solidFill>
            <a:srgbClr val="B5838D"/>
          </a:solidFill>
          <a:ln>
            <a:solidFill>
              <a:srgbClr val="B583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a-IR" dirty="0">
                <a:solidFill>
                  <a:schemeClr val="tx1"/>
                </a:solidFill>
                <a:cs typeface="B Nazanin" panose="00000400000000000000" pitchFamily="2" charset="-78"/>
              </a:rPr>
              <a:t>24/31</a:t>
            </a:r>
            <a:endParaRPr lang="en-US" dirty="0">
              <a:solidFill>
                <a:schemeClr val="tx1"/>
              </a:solidFill>
              <a:cs typeface="B Nazanin" panose="00000400000000000000" pitchFamily="2" charset="-78"/>
            </a:endParaRPr>
          </a:p>
        </p:txBody>
      </p:sp>
      <p:sp>
        <p:nvSpPr>
          <p:cNvPr id="34" name="Flowchart: Manual Input 33"/>
          <p:cNvSpPr/>
          <p:nvPr/>
        </p:nvSpPr>
        <p:spPr>
          <a:xfrm rot="16200000">
            <a:off x="7097565" y="-4084597"/>
            <a:ext cx="1055033" cy="9133841"/>
          </a:xfrm>
          <a:prstGeom prst="flowChartManualInput">
            <a:avLst/>
          </a:prstGeom>
          <a:solidFill>
            <a:srgbClr val="828F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B Nazanin" panose="00000400000000000000" pitchFamily="2" charset="-78"/>
            </a:endParaRPr>
          </a:p>
        </p:txBody>
      </p:sp>
      <p:sp>
        <p:nvSpPr>
          <p:cNvPr id="38" name="Rectangle 37"/>
          <p:cNvSpPr/>
          <p:nvPr/>
        </p:nvSpPr>
        <p:spPr>
          <a:xfrm>
            <a:off x="2407920" y="154662"/>
            <a:ext cx="9784080" cy="685643"/>
          </a:xfrm>
          <a:prstGeom prst="rect">
            <a:avLst/>
          </a:prstGeom>
          <a:solidFill>
            <a:srgbClr val="FFED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rtl="1"/>
            <a:r>
              <a:rPr lang="fa-IR" sz="4000" dirty="0">
                <a:solidFill>
                  <a:schemeClr val="tx1"/>
                </a:solidFill>
                <a:cs typeface="B Nazanin" panose="00000400000000000000" pitchFamily="2" charset="-78"/>
              </a:rPr>
              <a:t>	مثال</a:t>
            </a:r>
            <a:endParaRPr lang="en-US" sz="4000" dirty="0">
              <a:solidFill>
                <a:schemeClr val="tx1"/>
              </a:solidFill>
              <a:cs typeface="B Nazanin" panose="00000400000000000000" pitchFamily="2" charset="-78"/>
            </a:endParaRPr>
          </a:p>
        </p:txBody>
      </p:sp>
      <p:sp>
        <p:nvSpPr>
          <p:cNvPr id="54" name="Flowchart: Connector 53">
            <a:extLst>
              <a:ext uri="{FF2B5EF4-FFF2-40B4-BE49-F238E27FC236}">
                <a16:creationId xmlns:a16="http://schemas.microsoft.com/office/drawing/2014/main" id="{3B048D29-D07E-4377-AF2B-2752562EC6B4}"/>
              </a:ext>
            </a:extLst>
          </p:cNvPr>
          <p:cNvSpPr/>
          <p:nvPr/>
        </p:nvSpPr>
        <p:spPr>
          <a:xfrm>
            <a:off x="4516063" y="6134406"/>
            <a:ext cx="269946" cy="284979"/>
          </a:xfrm>
          <a:prstGeom prst="flowChartConnector">
            <a:avLst/>
          </a:prstGeom>
          <a:solidFill>
            <a:srgbClr val="828F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cs typeface="B Nazanin" panose="00000400000000000000" pitchFamily="2" charset="-78"/>
            </a:endParaRPr>
          </a:p>
        </p:txBody>
      </p:sp>
      <p:sp>
        <p:nvSpPr>
          <p:cNvPr id="55" name="Flowchart: Connector 54">
            <a:extLst>
              <a:ext uri="{FF2B5EF4-FFF2-40B4-BE49-F238E27FC236}">
                <a16:creationId xmlns:a16="http://schemas.microsoft.com/office/drawing/2014/main" id="{CD85DB92-8BC2-4271-9BA7-9DBEF30E3A84}"/>
              </a:ext>
            </a:extLst>
          </p:cNvPr>
          <p:cNvSpPr/>
          <p:nvPr/>
        </p:nvSpPr>
        <p:spPr>
          <a:xfrm>
            <a:off x="11762949" y="6126807"/>
            <a:ext cx="269946" cy="284979"/>
          </a:xfrm>
          <a:prstGeom prst="flowChartConnector">
            <a:avLst/>
          </a:prstGeom>
          <a:solidFill>
            <a:srgbClr val="828F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cs typeface="B Nazanin" panose="00000400000000000000" pitchFamily="2" charset="-78"/>
            </a:endParaRPr>
          </a:p>
        </p:txBody>
      </p:sp>
      <p:cxnSp>
        <p:nvCxnSpPr>
          <p:cNvPr id="56" name="Straight Connector 55">
            <a:extLst>
              <a:ext uri="{FF2B5EF4-FFF2-40B4-BE49-F238E27FC236}">
                <a16:creationId xmlns:a16="http://schemas.microsoft.com/office/drawing/2014/main" id="{59067910-03E3-48B4-8415-91504B3E1430}"/>
              </a:ext>
            </a:extLst>
          </p:cNvPr>
          <p:cNvCxnSpPr>
            <a:stCxn id="54" idx="6"/>
            <a:endCxn id="55" idx="2"/>
          </p:cNvCxnSpPr>
          <p:nvPr/>
        </p:nvCxnSpPr>
        <p:spPr>
          <a:xfrm flipV="1">
            <a:off x="4786009" y="6269297"/>
            <a:ext cx="6976940" cy="7599"/>
          </a:xfrm>
          <a:prstGeom prst="line">
            <a:avLst/>
          </a:prstGeom>
          <a:ln w="57150">
            <a:solidFill>
              <a:srgbClr val="828FA6"/>
            </a:solidFill>
          </a:ln>
        </p:spPr>
        <p:style>
          <a:lnRef idx="1">
            <a:schemeClr val="accent1"/>
          </a:lnRef>
          <a:fillRef idx="0">
            <a:schemeClr val="accent1"/>
          </a:fillRef>
          <a:effectRef idx="0">
            <a:schemeClr val="accent1"/>
          </a:effectRef>
          <a:fontRef idx="minor">
            <a:schemeClr val="tx1"/>
          </a:fontRef>
        </p:style>
      </p:cxnSp>
      <p:sp>
        <p:nvSpPr>
          <p:cNvPr id="57" name="Flowchart: Connector 56">
            <a:extLst>
              <a:ext uri="{FF2B5EF4-FFF2-40B4-BE49-F238E27FC236}">
                <a16:creationId xmlns:a16="http://schemas.microsoft.com/office/drawing/2014/main" id="{C710D54B-04E1-4C82-9324-AF8DEE4730EE}"/>
              </a:ext>
            </a:extLst>
          </p:cNvPr>
          <p:cNvSpPr/>
          <p:nvPr/>
        </p:nvSpPr>
        <p:spPr>
          <a:xfrm>
            <a:off x="10673994" y="5801852"/>
            <a:ext cx="993916" cy="934890"/>
          </a:xfrm>
          <a:prstGeom prst="flowChartConnector">
            <a:avLst/>
          </a:prstGeom>
          <a:solidFill>
            <a:srgbClr val="FFFFFF"/>
          </a:solidFill>
          <a:ln w="28575">
            <a:solidFill>
              <a:srgbClr val="E8C2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a-IR" sz="1400" dirty="0">
                <a:solidFill>
                  <a:srgbClr val="212121"/>
                </a:solidFill>
                <a:cs typeface="B Nazanin" panose="00000400000000000000" pitchFamily="2" charset="-78"/>
              </a:rPr>
              <a:t>مقدمه</a:t>
            </a:r>
            <a:endParaRPr lang="en-US" sz="1400" dirty="0">
              <a:solidFill>
                <a:srgbClr val="212121"/>
              </a:solidFill>
              <a:cs typeface="B Nazanin" panose="00000400000000000000" pitchFamily="2" charset="-78"/>
            </a:endParaRPr>
          </a:p>
        </p:txBody>
      </p:sp>
      <p:sp>
        <p:nvSpPr>
          <p:cNvPr id="58" name="Flowchart: Connector 57">
            <a:extLst>
              <a:ext uri="{FF2B5EF4-FFF2-40B4-BE49-F238E27FC236}">
                <a16:creationId xmlns:a16="http://schemas.microsoft.com/office/drawing/2014/main" id="{605A9779-11A5-4F9F-ACCB-AEE46AE9BAF7}"/>
              </a:ext>
            </a:extLst>
          </p:cNvPr>
          <p:cNvSpPr/>
          <p:nvPr/>
        </p:nvSpPr>
        <p:spPr>
          <a:xfrm>
            <a:off x="9546898" y="5809451"/>
            <a:ext cx="993916" cy="934890"/>
          </a:xfrm>
          <a:prstGeom prst="flowChartConnector">
            <a:avLst/>
          </a:prstGeom>
          <a:solidFill>
            <a:srgbClr val="FFFFFF"/>
          </a:solidFill>
          <a:ln w="28575">
            <a:solidFill>
              <a:srgbClr val="E8C2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212121"/>
              </a:solidFill>
              <a:cs typeface="B Nazanin" panose="00000400000000000000" pitchFamily="2" charset="-78"/>
            </a:endParaRPr>
          </a:p>
        </p:txBody>
      </p:sp>
      <p:sp>
        <p:nvSpPr>
          <p:cNvPr id="59" name="Flowchart: Connector 58">
            <a:extLst>
              <a:ext uri="{FF2B5EF4-FFF2-40B4-BE49-F238E27FC236}">
                <a16:creationId xmlns:a16="http://schemas.microsoft.com/office/drawing/2014/main" id="{698F8C42-C52F-41D1-9306-30420182BFF1}"/>
              </a:ext>
            </a:extLst>
          </p:cNvPr>
          <p:cNvSpPr/>
          <p:nvPr/>
        </p:nvSpPr>
        <p:spPr>
          <a:xfrm>
            <a:off x="8400556" y="5801851"/>
            <a:ext cx="993916" cy="934890"/>
          </a:xfrm>
          <a:prstGeom prst="flowChartConnector">
            <a:avLst/>
          </a:prstGeom>
          <a:solidFill>
            <a:srgbClr val="FFFFFF"/>
          </a:solidFill>
          <a:ln w="28575">
            <a:solidFill>
              <a:srgbClr val="E8C2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a-IR" sz="1200" dirty="0">
              <a:solidFill>
                <a:srgbClr val="212121"/>
              </a:solidFill>
              <a:cs typeface="B Nazanin" panose="00000400000000000000" pitchFamily="2" charset="-78"/>
            </a:endParaRPr>
          </a:p>
        </p:txBody>
      </p:sp>
      <p:sp>
        <p:nvSpPr>
          <p:cNvPr id="60" name="Flowchart: Connector 59">
            <a:extLst>
              <a:ext uri="{FF2B5EF4-FFF2-40B4-BE49-F238E27FC236}">
                <a16:creationId xmlns:a16="http://schemas.microsoft.com/office/drawing/2014/main" id="{59CF8786-D8F6-4EEA-8DEB-4BE6BFBBB571}"/>
              </a:ext>
            </a:extLst>
          </p:cNvPr>
          <p:cNvSpPr/>
          <p:nvPr/>
        </p:nvSpPr>
        <p:spPr>
          <a:xfrm>
            <a:off x="7248278" y="5801851"/>
            <a:ext cx="993916" cy="934890"/>
          </a:xfrm>
          <a:prstGeom prst="flowChartConnector">
            <a:avLst/>
          </a:prstGeom>
          <a:solidFill>
            <a:srgbClr val="FFFFFF"/>
          </a:solidFill>
          <a:ln w="28575">
            <a:solidFill>
              <a:srgbClr val="E8C2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endParaRPr lang="en-US" sz="1400" dirty="0">
              <a:solidFill>
                <a:srgbClr val="212121"/>
              </a:solidFill>
              <a:cs typeface="B Nazanin" panose="00000400000000000000" pitchFamily="2" charset="-78"/>
            </a:endParaRPr>
          </a:p>
        </p:txBody>
      </p:sp>
      <p:sp>
        <p:nvSpPr>
          <p:cNvPr id="61" name="Flowchart: Connector 60">
            <a:extLst>
              <a:ext uri="{FF2B5EF4-FFF2-40B4-BE49-F238E27FC236}">
                <a16:creationId xmlns:a16="http://schemas.microsoft.com/office/drawing/2014/main" id="{53AA1A91-3EEC-4348-8DBE-A2BB7E880B7A}"/>
              </a:ext>
            </a:extLst>
          </p:cNvPr>
          <p:cNvSpPr/>
          <p:nvPr/>
        </p:nvSpPr>
        <p:spPr>
          <a:xfrm>
            <a:off x="6096000" y="5812314"/>
            <a:ext cx="993916" cy="934890"/>
          </a:xfrm>
          <a:prstGeom prst="flowChartConnector">
            <a:avLst/>
          </a:prstGeom>
          <a:solidFill>
            <a:srgbClr val="FFFFFF"/>
          </a:solidFill>
          <a:ln w="28575">
            <a:solidFill>
              <a:srgbClr val="E8C2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212121"/>
              </a:solidFill>
              <a:cs typeface="B Nazanin" panose="00000400000000000000" pitchFamily="2" charset="-78"/>
            </a:endParaRPr>
          </a:p>
        </p:txBody>
      </p:sp>
      <p:sp>
        <p:nvSpPr>
          <p:cNvPr id="62" name="Flowchart: Connector 61">
            <a:extLst>
              <a:ext uri="{FF2B5EF4-FFF2-40B4-BE49-F238E27FC236}">
                <a16:creationId xmlns:a16="http://schemas.microsoft.com/office/drawing/2014/main" id="{46783FF3-3C76-40BF-A07B-F447C92CD5C6}"/>
              </a:ext>
            </a:extLst>
          </p:cNvPr>
          <p:cNvSpPr/>
          <p:nvPr/>
        </p:nvSpPr>
        <p:spPr>
          <a:xfrm>
            <a:off x="4959281" y="5813679"/>
            <a:ext cx="993916" cy="934890"/>
          </a:xfrm>
          <a:prstGeom prst="flowChartConnector">
            <a:avLst/>
          </a:prstGeom>
          <a:solidFill>
            <a:srgbClr val="FFFFFF"/>
          </a:solidFill>
          <a:ln w="28575">
            <a:solidFill>
              <a:srgbClr val="E8C2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a-IR" sz="1400" dirty="0">
              <a:solidFill>
                <a:srgbClr val="212121"/>
              </a:solidFill>
              <a:cs typeface="B Nazanin" panose="00000400000000000000" pitchFamily="2" charset="-78"/>
            </a:endParaRPr>
          </a:p>
        </p:txBody>
      </p:sp>
      <p:sp>
        <p:nvSpPr>
          <p:cNvPr id="63" name="TextBox 62">
            <a:extLst>
              <a:ext uri="{FF2B5EF4-FFF2-40B4-BE49-F238E27FC236}">
                <a16:creationId xmlns:a16="http://schemas.microsoft.com/office/drawing/2014/main" id="{0761316B-14F9-45AA-B8CA-CA013F6996FB}"/>
              </a:ext>
            </a:extLst>
          </p:cNvPr>
          <p:cNvSpPr txBox="1"/>
          <p:nvPr/>
        </p:nvSpPr>
        <p:spPr>
          <a:xfrm>
            <a:off x="9610493" y="6007686"/>
            <a:ext cx="857314" cy="523220"/>
          </a:xfrm>
          <a:prstGeom prst="rect">
            <a:avLst/>
          </a:prstGeom>
          <a:noFill/>
        </p:spPr>
        <p:txBody>
          <a:bodyPr wrap="square" rtlCol="1">
            <a:spAutoFit/>
          </a:bodyPr>
          <a:lstStyle/>
          <a:p>
            <a:pPr algn="ctr" rtl="1"/>
            <a:r>
              <a:rPr lang="fa-IR" sz="1400" dirty="0">
                <a:solidFill>
                  <a:srgbClr val="212121"/>
                </a:solidFill>
                <a:cs typeface="B Nazanin" panose="00000400000000000000" pitchFamily="2" charset="-78"/>
              </a:rPr>
              <a:t>روش‌ها و الگوریتم‌ها</a:t>
            </a:r>
            <a:endParaRPr lang="en-US" sz="1400" dirty="0">
              <a:solidFill>
                <a:srgbClr val="212121"/>
              </a:solidFill>
              <a:cs typeface="B Nazanin" panose="00000400000000000000" pitchFamily="2" charset="-78"/>
            </a:endParaRPr>
          </a:p>
        </p:txBody>
      </p:sp>
      <p:sp>
        <p:nvSpPr>
          <p:cNvPr id="64" name="TextBox 63">
            <a:extLst>
              <a:ext uri="{FF2B5EF4-FFF2-40B4-BE49-F238E27FC236}">
                <a16:creationId xmlns:a16="http://schemas.microsoft.com/office/drawing/2014/main" id="{E11EAF5F-0919-4D36-8859-C7EB02300C17}"/>
              </a:ext>
            </a:extLst>
          </p:cNvPr>
          <p:cNvSpPr txBox="1"/>
          <p:nvPr/>
        </p:nvSpPr>
        <p:spPr>
          <a:xfrm>
            <a:off x="7359747" y="5998216"/>
            <a:ext cx="768157" cy="523220"/>
          </a:xfrm>
          <a:prstGeom prst="rect">
            <a:avLst/>
          </a:prstGeom>
          <a:noFill/>
        </p:spPr>
        <p:txBody>
          <a:bodyPr wrap="square" rtlCol="1">
            <a:spAutoFit/>
          </a:bodyPr>
          <a:lstStyle/>
          <a:p>
            <a:pPr algn="ctr" rtl="1"/>
            <a:r>
              <a:rPr lang="fa-IR" sz="1400" dirty="0">
                <a:solidFill>
                  <a:srgbClr val="212121"/>
                </a:solidFill>
                <a:cs typeface="B Nazanin" panose="00000400000000000000" pitchFamily="2" charset="-78"/>
              </a:rPr>
              <a:t>مدل شبکه عصبی</a:t>
            </a:r>
            <a:endParaRPr lang="en-US" sz="1400" dirty="0">
              <a:solidFill>
                <a:srgbClr val="212121"/>
              </a:solidFill>
              <a:cs typeface="B Nazanin" panose="00000400000000000000" pitchFamily="2" charset="-78"/>
            </a:endParaRPr>
          </a:p>
        </p:txBody>
      </p:sp>
      <p:sp>
        <p:nvSpPr>
          <p:cNvPr id="65" name="TextBox 64">
            <a:extLst>
              <a:ext uri="{FF2B5EF4-FFF2-40B4-BE49-F238E27FC236}">
                <a16:creationId xmlns:a16="http://schemas.microsoft.com/office/drawing/2014/main" id="{AC22EB03-1E7E-4E86-A81E-D5FB40546502}"/>
              </a:ext>
            </a:extLst>
          </p:cNvPr>
          <p:cNvSpPr txBox="1"/>
          <p:nvPr/>
        </p:nvSpPr>
        <p:spPr>
          <a:xfrm>
            <a:off x="6081090" y="5895160"/>
            <a:ext cx="1052410" cy="738664"/>
          </a:xfrm>
          <a:prstGeom prst="rect">
            <a:avLst/>
          </a:prstGeom>
          <a:noFill/>
        </p:spPr>
        <p:txBody>
          <a:bodyPr wrap="square" rtlCol="1">
            <a:spAutoFit/>
          </a:bodyPr>
          <a:lstStyle/>
          <a:p>
            <a:pPr algn="ctr" rtl="1"/>
            <a:r>
              <a:rPr lang="fa-IR" sz="1400" dirty="0">
                <a:solidFill>
                  <a:srgbClr val="212121"/>
                </a:solidFill>
                <a:cs typeface="B Nazanin" panose="00000400000000000000" pitchFamily="2" charset="-78"/>
              </a:rPr>
              <a:t>سیستم تشخیص خواب‌آلودگی</a:t>
            </a:r>
            <a:endParaRPr lang="en-US" sz="1400" dirty="0">
              <a:solidFill>
                <a:srgbClr val="212121"/>
              </a:solidFill>
              <a:cs typeface="B Nazanin" panose="00000400000000000000" pitchFamily="2" charset="-78"/>
            </a:endParaRPr>
          </a:p>
        </p:txBody>
      </p:sp>
      <p:sp>
        <p:nvSpPr>
          <p:cNvPr id="66" name="TextBox 65">
            <a:extLst>
              <a:ext uri="{FF2B5EF4-FFF2-40B4-BE49-F238E27FC236}">
                <a16:creationId xmlns:a16="http://schemas.microsoft.com/office/drawing/2014/main" id="{DA000F32-4758-4311-8228-AB53CC5EF7F8}"/>
              </a:ext>
            </a:extLst>
          </p:cNvPr>
          <p:cNvSpPr txBox="1"/>
          <p:nvPr/>
        </p:nvSpPr>
        <p:spPr>
          <a:xfrm>
            <a:off x="5070079" y="5890494"/>
            <a:ext cx="800328" cy="738664"/>
          </a:xfrm>
          <a:prstGeom prst="rect">
            <a:avLst/>
          </a:prstGeom>
          <a:noFill/>
        </p:spPr>
        <p:txBody>
          <a:bodyPr wrap="square" rtlCol="1">
            <a:spAutoFit/>
          </a:bodyPr>
          <a:lstStyle/>
          <a:p>
            <a:pPr algn="ctr"/>
            <a:r>
              <a:rPr lang="fa-IR" sz="1400" dirty="0">
                <a:solidFill>
                  <a:srgbClr val="212121"/>
                </a:solidFill>
                <a:cs typeface="B Nazanin" panose="00000400000000000000" pitchFamily="2" charset="-78"/>
              </a:rPr>
              <a:t>نتیجه‌گیری و پیشنهادات</a:t>
            </a:r>
          </a:p>
        </p:txBody>
      </p:sp>
      <p:sp>
        <p:nvSpPr>
          <p:cNvPr id="67" name="TextBox 66">
            <a:extLst>
              <a:ext uri="{FF2B5EF4-FFF2-40B4-BE49-F238E27FC236}">
                <a16:creationId xmlns:a16="http://schemas.microsoft.com/office/drawing/2014/main" id="{88CFD4E5-6853-4747-A4B3-8C54D418F259}"/>
              </a:ext>
            </a:extLst>
          </p:cNvPr>
          <p:cNvSpPr txBox="1"/>
          <p:nvPr/>
        </p:nvSpPr>
        <p:spPr>
          <a:xfrm>
            <a:off x="8487205" y="5907563"/>
            <a:ext cx="797754" cy="738664"/>
          </a:xfrm>
          <a:prstGeom prst="rect">
            <a:avLst/>
          </a:prstGeom>
          <a:noFill/>
        </p:spPr>
        <p:txBody>
          <a:bodyPr wrap="square" rtlCol="1">
            <a:spAutoFit/>
          </a:bodyPr>
          <a:lstStyle/>
          <a:p>
            <a:pPr algn="ctr" rtl="1"/>
            <a:r>
              <a:rPr lang="fa-IR" sz="1400" dirty="0">
                <a:solidFill>
                  <a:srgbClr val="212121"/>
                </a:solidFill>
                <a:cs typeface="B Nazanin" panose="00000400000000000000" pitchFamily="2" charset="-78"/>
              </a:rPr>
              <a:t>ابزارها و مجموعه داده</a:t>
            </a:r>
          </a:p>
        </p:txBody>
      </p:sp>
      <p:sp>
        <p:nvSpPr>
          <p:cNvPr id="68" name="Flowchart: Connector 67">
            <a:extLst>
              <a:ext uri="{FF2B5EF4-FFF2-40B4-BE49-F238E27FC236}">
                <a16:creationId xmlns:a16="http://schemas.microsoft.com/office/drawing/2014/main" id="{1BE7DF81-8BEF-40ED-91EE-CF6ABFE57A1E}"/>
              </a:ext>
            </a:extLst>
          </p:cNvPr>
          <p:cNvSpPr/>
          <p:nvPr/>
        </p:nvSpPr>
        <p:spPr>
          <a:xfrm>
            <a:off x="4516063" y="6134406"/>
            <a:ext cx="269946" cy="284979"/>
          </a:xfrm>
          <a:prstGeom prst="flowChartConnector">
            <a:avLst/>
          </a:prstGeom>
          <a:solidFill>
            <a:srgbClr val="828F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cs typeface="B Nazanin" panose="00000400000000000000" pitchFamily="2" charset="-78"/>
            </a:endParaRPr>
          </a:p>
        </p:txBody>
      </p:sp>
      <p:sp>
        <p:nvSpPr>
          <p:cNvPr id="73" name="Flowchart: Connector 72">
            <a:extLst>
              <a:ext uri="{FF2B5EF4-FFF2-40B4-BE49-F238E27FC236}">
                <a16:creationId xmlns:a16="http://schemas.microsoft.com/office/drawing/2014/main" id="{EF01D7B4-0077-4876-BFF0-76A67825848E}"/>
              </a:ext>
            </a:extLst>
          </p:cNvPr>
          <p:cNvSpPr/>
          <p:nvPr/>
        </p:nvSpPr>
        <p:spPr>
          <a:xfrm>
            <a:off x="11762949" y="6126807"/>
            <a:ext cx="269946" cy="284979"/>
          </a:xfrm>
          <a:prstGeom prst="flowChartConnector">
            <a:avLst/>
          </a:prstGeom>
          <a:solidFill>
            <a:srgbClr val="828F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cs typeface="B Nazanin" panose="00000400000000000000" pitchFamily="2" charset="-78"/>
            </a:endParaRPr>
          </a:p>
        </p:txBody>
      </p:sp>
      <p:cxnSp>
        <p:nvCxnSpPr>
          <p:cNvPr id="74" name="Straight Connector 73">
            <a:extLst>
              <a:ext uri="{FF2B5EF4-FFF2-40B4-BE49-F238E27FC236}">
                <a16:creationId xmlns:a16="http://schemas.microsoft.com/office/drawing/2014/main" id="{81DA0DC9-B8FE-4D3A-9BB0-BA4823B03343}"/>
              </a:ext>
            </a:extLst>
          </p:cNvPr>
          <p:cNvCxnSpPr>
            <a:stCxn id="68" idx="6"/>
            <a:endCxn id="73" idx="2"/>
          </p:cNvCxnSpPr>
          <p:nvPr/>
        </p:nvCxnSpPr>
        <p:spPr>
          <a:xfrm flipV="1">
            <a:off x="4786009" y="6269297"/>
            <a:ext cx="6976940" cy="7599"/>
          </a:xfrm>
          <a:prstGeom prst="line">
            <a:avLst/>
          </a:prstGeom>
          <a:ln w="57150">
            <a:solidFill>
              <a:srgbClr val="828FA6"/>
            </a:solidFill>
          </a:ln>
        </p:spPr>
        <p:style>
          <a:lnRef idx="1">
            <a:schemeClr val="accent1"/>
          </a:lnRef>
          <a:fillRef idx="0">
            <a:schemeClr val="accent1"/>
          </a:fillRef>
          <a:effectRef idx="0">
            <a:schemeClr val="accent1"/>
          </a:effectRef>
          <a:fontRef idx="minor">
            <a:schemeClr val="tx1"/>
          </a:fontRef>
        </p:style>
      </p:cxnSp>
      <p:sp>
        <p:nvSpPr>
          <p:cNvPr id="75" name="Flowchart: Connector 74">
            <a:extLst>
              <a:ext uri="{FF2B5EF4-FFF2-40B4-BE49-F238E27FC236}">
                <a16:creationId xmlns:a16="http://schemas.microsoft.com/office/drawing/2014/main" id="{89BDBB10-E3C2-42A5-83F6-0C3AE2166FAF}"/>
              </a:ext>
            </a:extLst>
          </p:cNvPr>
          <p:cNvSpPr/>
          <p:nvPr/>
        </p:nvSpPr>
        <p:spPr>
          <a:xfrm>
            <a:off x="10673994" y="5801852"/>
            <a:ext cx="993916" cy="934890"/>
          </a:xfrm>
          <a:prstGeom prst="flowChartConnector">
            <a:avLst/>
          </a:prstGeom>
          <a:solidFill>
            <a:srgbClr val="FFFFFF"/>
          </a:solidFill>
          <a:ln w="28575">
            <a:solidFill>
              <a:srgbClr val="E8C2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a-IR" sz="1400" dirty="0">
                <a:solidFill>
                  <a:srgbClr val="212121"/>
                </a:solidFill>
                <a:cs typeface="B Nazanin" panose="00000400000000000000" pitchFamily="2" charset="-78"/>
              </a:rPr>
              <a:t>مقدمه</a:t>
            </a:r>
            <a:endParaRPr lang="en-US" sz="1400" dirty="0">
              <a:solidFill>
                <a:srgbClr val="212121"/>
              </a:solidFill>
              <a:cs typeface="B Nazanin" panose="00000400000000000000" pitchFamily="2" charset="-78"/>
            </a:endParaRPr>
          </a:p>
        </p:txBody>
      </p:sp>
      <p:sp>
        <p:nvSpPr>
          <p:cNvPr id="76" name="Flowchart: Connector 75">
            <a:extLst>
              <a:ext uri="{FF2B5EF4-FFF2-40B4-BE49-F238E27FC236}">
                <a16:creationId xmlns:a16="http://schemas.microsoft.com/office/drawing/2014/main" id="{C235E524-E416-4416-9D2C-18D18BBFC4E4}"/>
              </a:ext>
            </a:extLst>
          </p:cNvPr>
          <p:cNvSpPr/>
          <p:nvPr/>
        </p:nvSpPr>
        <p:spPr>
          <a:xfrm>
            <a:off x="9546898" y="5809451"/>
            <a:ext cx="993916" cy="934890"/>
          </a:xfrm>
          <a:prstGeom prst="flowChartConnector">
            <a:avLst/>
          </a:prstGeom>
          <a:solidFill>
            <a:srgbClr val="FFFFFF"/>
          </a:solidFill>
          <a:ln w="28575">
            <a:solidFill>
              <a:srgbClr val="E8C2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212121"/>
              </a:solidFill>
              <a:cs typeface="B Nazanin" panose="00000400000000000000" pitchFamily="2" charset="-78"/>
            </a:endParaRPr>
          </a:p>
        </p:txBody>
      </p:sp>
      <p:sp>
        <p:nvSpPr>
          <p:cNvPr id="77" name="Flowchart: Connector 76">
            <a:extLst>
              <a:ext uri="{FF2B5EF4-FFF2-40B4-BE49-F238E27FC236}">
                <a16:creationId xmlns:a16="http://schemas.microsoft.com/office/drawing/2014/main" id="{66E91D58-6B72-479D-A8D7-33FDD1CB2EB8}"/>
              </a:ext>
            </a:extLst>
          </p:cNvPr>
          <p:cNvSpPr/>
          <p:nvPr/>
        </p:nvSpPr>
        <p:spPr>
          <a:xfrm>
            <a:off x="8400556" y="5801851"/>
            <a:ext cx="993916" cy="934890"/>
          </a:xfrm>
          <a:prstGeom prst="flowChartConnector">
            <a:avLst/>
          </a:prstGeom>
          <a:solidFill>
            <a:schemeClr val="bg1"/>
          </a:solidFill>
          <a:ln w="28575">
            <a:solidFill>
              <a:srgbClr val="E8C2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a-IR" sz="1200" dirty="0">
              <a:solidFill>
                <a:srgbClr val="212121"/>
              </a:solidFill>
              <a:cs typeface="B Nazanin" panose="00000400000000000000" pitchFamily="2" charset="-78"/>
            </a:endParaRPr>
          </a:p>
        </p:txBody>
      </p:sp>
      <p:sp>
        <p:nvSpPr>
          <p:cNvPr id="80" name="Flowchart: Connector 79">
            <a:extLst>
              <a:ext uri="{FF2B5EF4-FFF2-40B4-BE49-F238E27FC236}">
                <a16:creationId xmlns:a16="http://schemas.microsoft.com/office/drawing/2014/main" id="{EF45EB47-FC65-499A-9959-03B97D1D154D}"/>
              </a:ext>
            </a:extLst>
          </p:cNvPr>
          <p:cNvSpPr/>
          <p:nvPr/>
        </p:nvSpPr>
        <p:spPr>
          <a:xfrm>
            <a:off x="7248278" y="5801851"/>
            <a:ext cx="993916" cy="934890"/>
          </a:xfrm>
          <a:prstGeom prst="flowChartConnector">
            <a:avLst/>
          </a:prstGeom>
          <a:solidFill>
            <a:schemeClr val="bg1"/>
          </a:solidFill>
          <a:ln w="28575">
            <a:solidFill>
              <a:srgbClr val="E8C2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endParaRPr lang="en-US" sz="1400" dirty="0">
              <a:solidFill>
                <a:srgbClr val="212121"/>
              </a:solidFill>
              <a:cs typeface="B Nazanin" panose="00000400000000000000" pitchFamily="2" charset="-78"/>
            </a:endParaRPr>
          </a:p>
        </p:txBody>
      </p:sp>
      <p:sp>
        <p:nvSpPr>
          <p:cNvPr id="81" name="Flowchart: Connector 80">
            <a:extLst>
              <a:ext uri="{FF2B5EF4-FFF2-40B4-BE49-F238E27FC236}">
                <a16:creationId xmlns:a16="http://schemas.microsoft.com/office/drawing/2014/main" id="{8BA8EA07-BBA4-4C3D-953D-01BDAC319E5C}"/>
              </a:ext>
            </a:extLst>
          </p:cNvPr>
          <p:cNvSpPr/>
          <p:nvPr/>
        </p:nvSpPr>
        <p:spPr>
          <a:xfrm>
            <a:off x="6096000" y="5812314"/>
            <a:ext cx="993916" cy="934890"/>
          </a:xfrm>
          <a:prstGeom prst="flowChartConnector">
            <a:avLst/>
          </a:prstGeom>
          <a:solidFill>
            <a:srgbClr val="E8C2CA"/>
          </a:solidFill>
          <a:ln w="28575">
            <a:solidFill>
              <a:srgbClr val="E8C2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212121"/>
              </a:solidFill>
              <a:cs typeface="B Nazanin" panose="00000400000000000000" pitchFamily="2" charset="-78"/>
            </a:endParaRPr>
          </a:p>
        </p:txBody>
      </p:sp>
      <p:sp>
        <p:nvSpPr>
          <p:cNvPr id="82" name="Flowchart: Connector 81">
            <a:extLst>
              <a:ext uri="{FF2B5EF4-FFF2-40B4-BE49-F238E27FC236}">
                <a16:creationId xmlns:a16="http://schemas.microsoft.com/office/drawing/2014/main" id="{028B650D-39D4-4012-90CF-F57BE01B9139}"/>
              </a:ext>
            </a:extLst>
          </p:cNvPr>
          <p:cNvSpPr/>
          <p:nvPr/>
        </p:nvSpPr>
        <p:spPr>
          <a:xfrm>
            <a:off x="4959281" y="5813679"/>
            <a:ext cx="993916" cy="934890"/>
          </a:xfrm>
          <a:prstGeom prst="flowChartConnector">
            <a:avLst/>
          </a:prstGeom>
          <a:solidFill>
            <a:srgbClr val="FFFFFF"/>
          </a:solidFill>
          <a:ln w="28575">
            <a:solidFill>
              <a:srgbClr val="E8C2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a-IR" sz="1400" dirty="0">
              <a:solidFill>
                <a:srgbClr val="212121"/>
              </a:solidFill>
              <a:cs typeface="B Nazanin" panose="00000400000000000000" pitchFamily="2" charset="-78"/>
            </a:endParaRPr>
          </a:p>
        </p:txBody>
      </p:sp>
      <p:sp>
        <p:nvSpPr>
          <p:cNvPr id="83" name="TextBox 82">
            <a:extLst>
              <a:ext uri="{FF2B5EF4-FFF2-40B4-BE49-F238E27FC236}">
                <a16:creationId xmlns:a16="http://schemas.microsoft.com/office/drawing/2014/main" id="{EF8D852E-E646-432A-AE46-77A59F13409E}"/>
              </a:ext>
            </a:extLst>
          </p:cNvPr>
          <p:cNvSpPr txBox="1"/>
          <p:nvPr/>
        </p:nvSpPr>
        <p:spPr>
          <a:xfrm>
            <a:off x="9610493" y="6007686"/>
            <a:ext cx="857314" cy="523220"/>
          </a:xfrm>
          <a:prstGeom prst="rect">
            <a:avLst/>
          </a:prstGeom>
          <a:noFill/>
        </p:spPr>
        <p:txBody>
          <a:bodyPr wrap="square" rtlCol="1">
            <a:spAutoFit/>
          </a:bodyPr>
          <a:lstStyle/>
          <a:p>
            <a:pPr algn="ctr" rtl="1"/>
            <a:r>
              <a:rPr lang="fa-IR" sz="1400" dirty="0">
                <a:solidFill>
                  <a:srgbClr val="212121"/>
                </a:solidFill>
                <a:cs typeface="B Nazanin" panose="00000400000000000000" pitchFamily="2" charset="-78"/>
              </a:rPr>
              <a:t>روش‌ها و الگوریتم‌ها</a:t>
            </a:r>
            <a:endParaRPr lang="en-US" sz="1400" dirty="0">
              <a:solidFill>
                <a:srgbClr val="212121"/>
              </a:solidFill>
              <a:cs typeface="B Nazanin" panose="00000400000000000000" pitchFamily="2" charset="-78"/>
            </a:endParaRPr>
          </a:p>
        </p:txBody>
      </p:sp>
      <p:sp>
        <p:nvSpPr>
          <p:cNvPr id="84" name="TextBox 83">
            <a:extLst>
              <a:ext uri="{FF2B5EF4-FFF2-40B4-BE49-F238E27FC236}">
                <a16:creationId xmlns:a16="http://schemas.microsoft.com/office/drawing/2014/main" id="{CDA587ED-1829-4125-8792-6DDB4D7E861A}"/>
              </a:ext>
            </a:extLst>
          </p:cNvPr>
          <p:cNvSpPr txBox="1"/>
          <p:nvPr/>
        </p:nvSpPr>
        <p:spPr>
          <a:xfrm>
            <a:off x="7359747" y="5998216"/>
            <a:ext cx="768157" cy="523220"/>
          </a:xfrm>
          <a:prstGeom prst="rect">
            <a:avLst/>
          </a:prstGeom>
          <a:noFill/>
        </p:spPr>
        <p:txBody>
          <a:bodyPr wrap="square" rtlCol="1">
            <a:spAutoFit/>
          </a:bodyPr>
          <a:lstStyle/>
          <a:p>
            <a:pPr algn="ctr" rtl="1"/>
            <a:r>
              <a:rPr lang="fa-IR" sz="1400" dirty="0">
                <a:solidFill>
                  <a:srgbClr val="212121"/>
                </a:solidFill>
                <a:cs typeface="B Nazanin" panose="00000400000000000000" pitchFamily="2" charset="-78"/>
              </a:rPr>
              <a:t>مدل شبکه عصبی</a:t>
            </a:r>
            <a:endParaRPr lang="en-US" sz="1400" dirty="0">
              <a:solidFill>
                <a:srgbClr val="212121"/>
              </a:solidFill>
              <a:cs typeface="B Nazanin" panose="00000400000000000000" pitchFamily="2" charset="-78"/>
            </a:endParaRPr>
          </a:p>
        </p:txBody>
      </p:sp>
      <p:sp>
        <p:nvSpPr>
          <p:cNvPr id="85" name="TextBox 84">
            <a:extLst>
              <a:ext uri="{FF2B5EF4-FFF2-40B4-BE49-F238E27FC236}">
                <a16:creationId xmlns:a16="http://schemas.microsoft.com/office/drawing/2014/main" id="{7A86BB72-9726-410A-AFAC-F1D79410F866}"/>
              </a:ext>
            </a:extLst>
          </p:cNvPr>
          <p:cNvSpPr txBox="1"/>
          <p:nvPr/>
        </p:nvSpPr>
        <p:spPr>
          <a:xfrm>
            <a:off x="6081090" y="5895160"/>
            <a:ext cx="1052410" cy="738664"/>
          </a:xfrm>
          <a:prstGeom prst="rect">
            <a:avLst/>
          </a:prstGeom>
          <a:noFill/>
        </p:spPr>
        <p:txBody>
          <a:bodyPr wrap="square" rtlCol="1">
            <a:spAutoFit/>
          </a:bodyPr>
          <a:lstStyle/>
          <a:p>
            <a:pPr algn="ctr" rtl="1"/>
            <a:r>
              <a:rPr lang="fa-IR" sz="1400" dirty="0">
                <a:solidFill>
                  <a:srgbClr val="212121"/>
                </a:solidFill>
                <a:cs typeface="B Nazanin" panose="00000400000000000000" pitchFamily="2" charset="-78"/>
              </a:rPr>
              <a:t>سیستم تشخیص خواب‌آلودگی</a:t>
            </a:r>
            <a:endParaRPr lang="en-US" sz="1400" dirty="0">
              <a:solidFill>
                <a:srgbClr val="212121"/>
              </a:solidFill>
              <a:cs typeface="B Nazanin" panose="00000400000000000000" pitchFamily="2" charset="-78"/>
            </a:endParaRPr>
          </a:p>
        </p:txBody>
      </p:sp>
      <p:sp>
        <p:nvSpPr>
          <p:cNvPr id="86" name="TextBox 85">
            <a:extLst>
              <a:ext uri="{FF2B5EF4-FFF2-40B4-BE49-F238E27FC236}">
                <a16:creationId xmlns:a16="http://schemas.microsoft.com/office/drawing/2014/main" id="{F13A61F5-14A1-4CF9-94AF-45BD9A40C4B7}"/>
              </a:ext>
            </a:extLst>
          </p:cNvPr>
          <p:cNvSpPr txBox="1"/>
          <p:nvPr/>
        </p:nvSpPr>
        <p:spPr>
          <a:xfrm>
            <a:off x="5070079" y="5890494"/>
            <a:ext cx="800328" cy="738664"/>
          </a:xfrm>
          <a:prstGeom prst="rect">
            <a:avLst/>
          </a:prstGeom>
          <a:noFill/>
        </p:spPr>
        <p:txBody>
          <a:bodyPr wrap="square" rtlCol="1">
            <a:spAutoFit/>
          </a:bodyPr>
          <a:lstStyle/>
          <a:p>
            <a:pPr algn="ctr"/>
            <a:r>
              <a:rPr lang="fa-IR" sz="1400" dirty="0">
                <a:solidFill>
                  <a:srgbClr val="212121"/>
                </a:solidFill>
                <a:cs typeface="B Nazanin" panose="00000400000000000000" pitchFamily="2" charset="-78"/>
              </a:rPr>
              <a:t>نتیجه‌گیری و پیشنهادات</a:t>
            </a:r>
          </a:p>
        </p:txBody>
      </p:sp>
      <p:sp>
        <p:nvSpPr>
          <p:cNvPr id="87" name="TextBox 86">
            <a:extLst>
              <a:ext uri="{FF2B5EF4-FFF2-40B4-BE49-F238E27FC236}">
                <a16:creationId xmlns:a16="http://schemas.microsoft.com/office/drawing/2014/main" id="{E7771BE8-903F-4430-87DE-796C3A003164}"/>
              </a:ext>
            </a:extLst>
          </p:cNvPr>
          <p:cNvSpPr txBox="1"/>
          <p:nvPr/>
        </p:nvSpPr>
        <p:spPr>
          <a:xfrm>
            <a:off x="8384997" y="5983155"/>
            <a:ext cx="975315" cy="523220"/>
          </a:xfrm>
          <a:prstGeom prst="rect">
            <a:avLst/>
          </a:prstGeom>
          <a:noFill/>
        </p:spPr>
        <p:txBody>
          <a:bodyPr wrap="square" rtlCol="1">
            <a:spAutoFit/>
          </a:bodyPr>
          <a:lstStyle/>
          <a:p>
            <a:pPr algn="ctr" rtl="1"/>
            <a:r>
              <a:rPr lang="fa-IR" sz="1400" dirty="0">
                <a:solidFill>
                  <a:srgbClr val="212121"/>
                </a:solidFill>
                <a:cs typeface="B Nazanin" panose="00000400000000000000" pitchFamily="2" charset="-78"/>
              </a:rPr>
              <a:t>ابزارها و مجموعه داده</a:t>
            </a:r>
          </a:p>
        </p:txBody>
      </p:sp>
      <p:pic>
        <p:nvPicPr>
          <p:cNvPr id="2" name="Rec 0005">
            <a:hlinkClick r:id="" action="ppaction://media"/>
            <a:extLst>
              <a:ext uri="{FF2B5EF4-FFF2-40B4-BE49-F238E27FC236}">
                <a16:creationId xmlns:a16="http://schemas.microsoft.com/office/drawing/2014/main" id="{6981AC45-2491-44EF-8868-A3EFC3A3BA4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382805" y="1126447"/>
            <a:ext cx="7961561" cy="4201589"/>
          </a:xfrm>
          <a:prstGeom prst="rect">
            <a:avLst/>
          </a:prstGeom>
        </p:spPr>
      </p:pic>
    </p:spTree>
    <p:extLst>
      <p:ext uri="{BB962C8B-B14F-4D97-AF65-F5344CB8AC3E}">
        <p14:creationId xmlns:p14="http://schemas.microsoft.com/office/powerpoint/2010/main" val="35652140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956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ight Triangle 7"/>
          <p:cNvSpPr/>
          <p:nvPr/>
        </p:nvSpPr>
        <p:spPr>
          <a:xfrm>
            <a:off x="2407918" y="190245"/>
            <a:ext cx="721362" cy="869451"/>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cs typeface="B Nazanin" panose="00000400000000000000" pitchFamily="2" charset="-78"/>
            </a:endParaRPr>
          </a:p>
        </p:txBody>
      </p:sp>
      <p:sp>
        <p:nvSpPr>
          <p:cNvPr id="78" name="Parallelogram 77"/>
          <p:cNvSpPr/>
          <p:nvPr/>
        </p:nvSpPr>
        <p:spPr>
          <a:xfrm>
            <a:off x="-345440" y="6350000"/>
            <a:ext cx="1432560" cy="508000"/>
          </a:xfrm>
          <a:prstGeom prst="parallelogram">
            <a:avLst>
              <a:gd name="adj" fmla="val 47000"/>
            </a:avLst>
          </a:prstGeom>
          <a:solidFill>
            <a:srgbClr val="FFEDE1"/>
          </a:solidFill>
          <a:ln>
            <a:solidFill>
              <a:srgbClr val="FFED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B Nazanin" panose="00000400000000000000" pitchFamily="2" charset="-78"/>
            </a:endParaRPr>
          </a:p>
        </p:txBody>
      </p:sp>
      <p:sp>
        <p:nvSpPr>
          <p:cNvPr id="79" name="Parallelogram 78"/>
          <p:cNvSpPr/>
          <p:nvPr/>
        </p:nvSpPr>
        <p:spPr>
          <a:xfrm>
            <a:off x="-254000" y="6451600"/>
            <a:ext cx="1539240" cy="264160"/>
          </a:xfrm>
          <a:prstGeom prst="parallelogram">
            <a:avLst/>
          </a:prstGeom>
          <a:solidFill>
            <a:srgbClr val="B5838D"/>
          </a:solidFill>
          <a:ln>
            <a:solidFill>
              <a:srgbClr val="B583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a-IR" dirty="0">
                <a:solidFill>
                  <a:schemeClr val="tx1"/>
                </a:solidFill>
                <a:cs typeface="B Nazanin" panose="00000400000000000000" pitchFamily="2" charset="-78"/>
              </a:rPr>
              <a:t>25/31</a:t>
            </a:r>
            <a:endParaRPr lang="en-US" dirty="0">
              <a:solidFill>
                <a:schemeClr val="tx1"/>
              </a:solidFill>
              <a:cs typeface="B Nazanin" panose="00000400000000000000" pitchFamily="2" charset="-78"/>
            </a:endParaRPr>
          </a:p>
        </p:txBody>
      </p:sp>
      <p:sp>
        <p:nvSpPr>
          <p:cNvPr id="34" name="Flowchart: Manual Input 33"/>
          <p:cNvSpPr/>
          <p:nvPr/>
        </p:nvSpPr>
        <p:spPr>
          <a:xfrm rot="16200000">
            <a:off x="7097565" y="-4084597"/>
            <a:ext cx="1055033" cy="9133841"/>
          </a:xfrm>
          <a:prstGeom prst="flowChartManualInput">
            <a:avLst/>
          </a:prstGeom>
          <a:solidFill>
            <a:srgbClr val="828F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B Nazanin" panose="00000400000000000000" pitchFamily="2" charset="-78"/>
            </a:endParaRPr>
          </a:p>
        </p:txBody>
      </p:sp>
      <p:sp>
        <p:nvSpPr>
          <p:cNvPr id="38" name="Rectangle 37"/>
          <p:cNvSpPr/>
          <p:nvPr/>
        </p:nvSpPr>
        <p:spPr>
          <a:xfrm>
            <a:off x="2407920" y="154662"/>
            <a:ext cx="9784080" cy="685643"/>
          </a:xfrm>
          <a:prstGeom prst="rect">
            <a:avLst/>
          </a:prstGeom>
          <a:solidFill>
            <a:srgbClr val="FFED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rtl="1"/>
            <a:r>
              <a:rPr lang="fa-IR" sz="4000" dirty="0">
                <a:solidFill>
                  <a:schemeClr val="tx1"/>
                </a:solidFill>
                <a:cs typeface="B Nazanin" panose="00000400000000000000" pitchFamily="2" charset="-78"/>
              </a:rPr>
              <a:t>	برنامه قابل اجرا</a:t>
            </a:r>
            <a:endParaRPr lang="en-US" sz="4000" dirty="0">
              <a:solidFill>
                <a:schemeClr val="tx1"/>
              </a:solidFill>
              <a:cs typeface="B Nazanin" panose="00000400000000000000" pitchFamily="2" charset="-78"/>
            </a:endParaRPr>
          </a:p>
        </p:txBody>
      </p:sp>
      <p:sp>
        <p:nvSpPr>
          <p:cNvPr id="54" name="Flowchart: Connector 53">
            <a:extLst>
              <a:ext uri="{FF2B5EF4-FFF2-40B4-BE49-F238E27FC236}">
                <a16:creationId xmlns:a16="http://schemas.microsoft.com/office/drawing/2014/main" id="{3B048D29-D07E-4377-AF2B-2752562EC6B4}"/>
              </a:ext>
            </a:extLst>
          </p:cNvPr>
          <p:cNvSpPr/>
          <p:nvPr/>
        </p:nvSpPr>
        <p:spPr>
          <a:xfrm>
            <a:off x="4516063" y="6134406"/>
            <a:ext cx="269946" cy="284979"/>
          </a:xfrm>
          <a:prstGeom prst="flowChartConnector">
            <a:avLst/>
          </a:prstGeom>
          <a:solidFill>
            <a:srgbClr val="828F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cs typeface="B Nazanin" panose="00000400000000000000" pitchFamily="2" charset="-78"/>
            </a:endParaRPr>
          </a:p>
        </p:txBody>
      </p:sp>
      <p:sp>
        <p:nvSpPr>
          <p:cNvPr id="55" name="Flowchart: Connector 54">
            <a:extLst>
              <a:ext uri="{FF2B5EF4-FFF2-40B4-BE49-F238E27FC236}">
                <a16:creationId xmlns:a16="http://schemas.microsoft.com/office/drawing/2014/main" id="{CD85DB92-8BC2-4271-9BA7-9DBEF30E3A84}"/>
              </a:ext>
            </a:extLst>
          </p:cNvPr>
          <p:cNvSpPr/>
          <p:nvPr/>
        </p:nvSpPr>
        <p:spPr>
          <a:xfrm>
            <a:off x="11762949" y="6126807"/>
            <a:ext cx="269946" cy="284979"/>
          </a:xfrm>
          <a:prstGeom prst="flowChartConnector">
            <a:avLst/>
          </a:prstGeom>
          <a:solidFill>
            <a:srgbClr val="828F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cs typeface="B Nazanin" panose="00000400000000000000" pitchFamily="2" charset="-78"/>
            </a:endParaRPr>
          </a:p>
        </p:txBody>
      </p:sp>
      <p:cxnSp>
        <p:nvCxnSpPr>
          <p:cNvPr id="56" name="Straight Connector 55">
            <a:extLst>
              <a:ext uri="{FF2B5EF4-FFF2-40B4-BE49-F238E27FC236}">
                <a16:creationId xmlns:a16="http://schemas.microsoft.com/office/drawing/2014/main" id="{59067910-03E3-48B4-8415-91504B3E1430}"/>
              </a:ext>
            </a:extLst>
          </p:cNvPr>
          <p:cNvCxnSpPr>
            <a:stCxn id="54" idx="6"/>
            <a:endCxn id="55" idx="2"/>
          </p:cNvCxnSpPr>
          <p:nvPr/>
        </p:nvCxnSpPr>
        <p:spPr>
          <a:xfrm flipV="1">
            <a:off x="4786009" y="6269297"/>
            <a:ext cx="6976940" cy="7599"/>
          </a:xfrm>
          <a:prstGeom prst="line">
            <a:avLst/>
          </a:prstGeom>
          <a:ln w="57150">
            <a:solidFill>
              <a:srgbClr val="828FA6"/>
            </a:solidFill>
          </a:ln>
        </p:spPr>
        <p:style>
          <a:lnRef idx="1">
            <a:schemeClr val="accent1"/>
          </a:lnRef>
          <a:fillRef idx="0">
            <a:schemeClr val="accent1"/>
          </a:fillRef>
          <a:effectRef idx="0">
            <a:schemeClr val="accent1"/>
          </a:effectRef>
          <a:fontRef idx="minor">
            <a:schemeClr val="tx1"/>
          </a:fontRef>
        </p:style>
      </p:cxnSp>
      <p:sp>
        <p:nvSpPr>
          <p:cNvPr id="57" name="Flowchart: Connector 56">
            <a:extLst>
              <a:ext uri="{FF2B5EF4-FFF2-40B4-BE49-F238E27FC236}">
                <a16:creationId xmlns:a16="http://schemas.microsoft.com/office/drawing/2014/main" id="{C710D54B-04E1-4C82-9324-AF8DEE4730EE}"/>
              </a:ext>
            </a:extLst>
          </p:cNvPr>
          <p:cNvSpPr/>
          <p:nvPr/>
        </p:nvSpPr>
        <p:spPr>
          <a:xfrm>
            <a:off x="10673994" y="5801852"/>
            <a:ext cx="993916" cy="934890"/>
          </a:xfrm>
          <a:prstGeom prst="flowChartConnector">
            <a:avLst/>
          </a:prstGeom>
          <a:solidFill>
            <a:srgbClr val="FFFFFF"/>
          </a:solidFill>
          <a:ln w="28575">
            <a:solidFill>
              <a:srgbClr val="E8C2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a-IR" sz="1400" dirty="0">
                <a:solidFill>
                  <a:srgbClr val="212121"/>
                </a:solidFill>
                <a:cs typeface="B Nazanin" panose="00000400000000000000" pitchFamily="2" charset="-78"/>
              </a:rPr>
              <a:t>مقدمه</a:t>
            </a:r>
            <a:endParaRPr lang="en-US" sz="1400" dirty="0">
              <a:solidFill>
                <a:srgbClr val="212121"/>
              </a:solidFill>
              <a:cs typeface="B Nazanin" panose="00000400000000000000" pitchFamily="2" charset="-78"/>
            </a:endParaRPr>
          </a:p>
        </p:txBody>
      </p:sp>
      <p:sp>
        <p:nvSpPr>
          <p:cNvPr id="58" name="Flowchart: Connector 57">
            <a:extLst>
              <a:ext uri="{FF2B5EF4-FFF2-40B4-BE49-F238E27FC236}">
                <a16:creationId xmlns:a16="http://schemas.microsoft.com/office/drawing/2014/main" id="{605A9779-11A5-4F9F-ACCB-AEE46AE9BAF7}"/>
              </a:ext>
            </a:extLst>
          </p:cNvPr>
          <p:cNvSpPr/>
          <p:nvPr/>
        </p:nvSpPr>
        <p:spPr>
          <a:xfrm>
            <a:off x="9546898" y="5809451"/>
            <a:ext cx="993916" cy="934890"/>
          </a:xfrm>
          <a:prstGeom prst="flowChartConnector">
            <a:avLst/>
          </a:prstGeom>
          <a:solidFill>
            <a:srgbClr val="FFFFFF"/>
          </a:solidFill>
          <a:ln w="28575">
            <a:solidFill>
              <a:srgbClr val="E8C2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212121"/>
              </a:solidFill>
              <a:cs typeface="B Nazanin" panose="00000400000000000000" pitchFamily="2" charset="-78"/>
            </a:endParaRPr>
          </a:p>
        </p:txBody>
      </p:sp>
      <p:sp>
        <p:nvSpPr>
          <p:cNvPr id="59" name="Flowchart: Connector 58">
            <a:extLst>
              <a:ext uri="{FF2B5EF4-FFF2-40B4-BE49-F238E27FC236}">
                <a16:creationId xmlns:a16="http://schemas.microsoft.com/office/drawing/2014/main" id="{698F8C42-C52F-41D1-9306-30420182BFF1}"/>
              </a:ext>
            </a:extLst>
          </p:cNvPr>
          <p:cNvSpPr/>
          <p:nvPr/>
        </p:nvSpPr>
        <p:spPr>
          <a:xfrm>
            <a:off x="8400556" y="5801851"/>
            <a:ext cx="993916" cy="934890"/>
          </a:xfrm>
          <a:prstGeom prst="flowChartConnector">
            <a:avLst/>
          </a:prstGeom>
          <a:solidFill>
            <a:srgbClr val="FFFFFF"/>
          </a:solidFill>
          <a:ln w="28575">
            <a:solidFill>
              <a:srgbClr val="E8C2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a-IR" sz="1200" dirty="0">
              <a:solidFill>
                <a:srgbClr val="212121"/>
              </a:solidFill>
              <a:cs typeface="B Nazanin" panose="00000400000000000000" pitchFamily="2" charset="-78"/>
            </a:endParaRPr>
          </a:p>
        </p:txBody>
      </p:sp>
      <p:sp>
        <p:nvSpPr>
          <p:cNvPr id="60" name="Flowchart: Connector 59">
            <a:extLst>
              <a:ext uri="{FF2B5EF4-FFF2-40B4-BE49-F238E27FC236}">
                <a16:creationId xmlns:a16="http://schemas.microsoft.com/office/drawing/2014/main" id="{59CF8786-D8F6-4EEA-8DEB-4BE6BFBBB571}"/>
              </a:ext>
            </a:extLst>
          </p:cNvPr>
          <p:cNvSpPr/>
          <p:nvPr/>
        </p:nvSpPr>
        <p:spPr>
          <a:xfrm>
            <a:off x="7248278" y="5801851"/>
            <a:ext cx="993916" cy="934890"/>
          </a:xfrm>
          <a:prstGeom prst="flowChartConnector">
            <a:avLst/>
          </a:prstGeom>
          <a:solidFill>
            <a:srgbClr val="FFFFFF"/>
          </a:solidFill>
          <a:ln w="28575">
            <a:solidFill>
              <a:srgbClr val="E8C2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endParaRPr lang="en-US" sz="1400" dirty="0">
              <a:solidFill>
                <a:srgbClr val="212121"/>
              </a:solidFill>
              <a:cs typeface="B Nazanin" panose="00000400000000000000" pitchFamily="2" charset="-78"/>
            </a:endParaRPr>
          </a:p>
        </p:txBody>
      </p:sp>
      <p:sp>
        <p:nvSpPr>
          <p:cNvPr id="61" name="Flowchart: Connector 60">
            <a:extLst>
              <a:ext uri="{FF2B5EF4-FFF2-40B4-BE49-F238E27FC236}">
                <a16:creationId xmlns:a16="http://schemas.microsoft.com/office/drawing/2014/main" id="{53AA1A91-3EEC-4348-8DBE-A2BB7E880B7A}"/>
              </a:ext>
            </a:extLst>
          </p:cNvPr>
          <p:cNvSpPr/>
          <p:nvPr/>
        </p:nvSpPr>
        <p:spPr>
          <a:xfrm>
            <a:off x="6096000" y="5812314"/>
            <a:ext cx="993916" cy="934890"/>
          </a:xfrm>
          <a:prstGeom prst="flowChartConnector">
            <a:avLst/>
          </a:prstGeom>
          <a:solidFill>
            <a:srgbClr val="FFFFFF"/>
          </a:solidFill>
          <a:ln w="28575">
            <a:solidFill>
              <a:srgbClr val="E8C2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212121"/>
              </a:solidFill>
              <a:cs typeface="B Nazanin" panose="00000400000000000000" pitchFamily="2" charset="-78"/>
            </a:endParaRPr>
          </a:p>
        </p:txBody>
      </p:sp>
      <p:sp>
        <p:nvSpPr>
          <p:cNvPr id="62" name="Flowchart: Connector 61">
            <a:extLst>
              <a:ext uri="{FF2B5EF4-FFF2-40B4-BE49-F238E27FC236}">
                <a16:creationId xmlns:a16="http://schemas.microsoft.com/office/drawing/2014/main" id="{46783FF3-3C76-40BF-A07B-F447C92CD5C6}"/>
              </a:ext>
            </a:extLst>
          </p:cNvPr>
          <p:cNvSpPr/>
          <p:nvPr/>
        </p:nvSpPr>
        <p:spPr>
          <a:xfrm>
            <a:off x="4959281" y="5813679"/>
            <a:ext cx="993916" cy="934890"/>
          </a:xfrm>
          <a:prstGeom prst="flowChartConnector">
            <a:avLst/>
          </a:prstGeom>
          <a:solidFill>
            <a:srgbClr val="FFFFFF"/>
          </a:solidFill>
          <a:ln w="28575">
            <a:solidFill>
              <a:srgbClr val="E8C2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a-IR" sz="1400" dirty="0">
              <a:solidFill>
                <a:srgbClr val="212121"/>
              </a:solidFill>
              <a:cs typeface="B Nazanin" panose="00000400000000000000" pitchFamily="2" charset="-78"/>
            </a:endParaRPr>
          </a:p>
        </p:txBody>
      </p:sp>
      <p:sp>
        <p:nvSpPr>
          <p:cNvPr id="63" name="TextBox 62">
            <a:extLst>
              <a:ext uri="{FF2B5EF4-FFF2-40B4-BE49-F238E27FC236}">
                <a16:creationId xmlns:a16="http://schemas.microsoft.com/office/drawing/2014/main" id="{0761316B-14F9-45AA-B8CA-CA013F6996FB}"/>
              </a:ext>
            </a:extLst>
          </p:cNvPr>
          <p:cNvSpPr txBox="1"/>
          <p:nvPr/>
        </p:nvSpPr>
        <p:spPr>
          <a:xfrm>
            <a:off x="9610493" y="6007686"/>
            <a:ext cx="857314" cy="523220"/>
          </a:xfrm>
          <a:prstGeom prst="rect">
            <a:avLst/>
          </a:prstGeom>
          <a:noFill/>
        </p:spPr>
        <p:txBody>
          <a:bodyPr wrap="square" rtlCol="1">
            <a:spAutoFit/>
          </a:bodyPr>
          <a:lstStyle/>
          <a:p>
            <a:pPr algn="ctr" rtl="1"/>
            <a:r>
              <a:rPr lang="fa-IR" sz="1400" dirty="0">
                <a:solidFill>
                  <a:srgbClr val="212121"/>
                </a:solidFill>
                <a:cs typeface="B Nazanin" panose="00000400000000000000" pitchFamily="2" charset="-78"/>
              </a:rPr>
              <a:t>روش‌ها و الگوریتم‌ها</a:t>
            </a:r>
            <a:endParaRPr lang="en-US" sz="1400" dirty="0">
              <a:solidFill>
                <a:srgbClr val="212121"/>
              </a:solidFill>
              <a:cs typeface="B Nazanin" panose="00000400000000000000" pitchFamily="2" charset="-78"/>
            </a:endParaRPr>
          </a:p>
        </p:txBody>
      </p:sp>
      <p:sp>
        <p:nvSpPr>
          <p:cNvPr id="64" name="TextBox 63">
            <a:extLst>
              <a:ext uri="{FF2B5EF4-FFF2-40B4-BE49-F238E27FC236}">
                <a16:creationId xmlns:a16="http://schemas.microsoft.com/office/drawing/2014/main" id="{E11EAF5F-0919-4D36-8859-C7EB02300C17}"/>
              </a:ext>
            </a:extLst>
          </p:cNvPr>
          <p:cNvSpPr txBox="1"/>
          <p:nvPr/>
        </p:nvSpPr>
        <p:spPr>
          <a:xfrm>
            <a:off x="7359747" y="5998216"/>
            <a:ext cx="768157" cy="523220"/>
          </a:xfrm>
          <a:prstGeom prst="rect">
            <a:avLst/>
          </a:prstGeom>
          <a:noFill/>
        </p:spPr>
        <p:txBody>
          <a:bodyPr wrap="square" rtlCol="1">
            <a:spAutoFit/>
          </a:bodyPr>
          <a:lstStyle/>
          <a:p>
            <a:pPr algn="ctr" rtl="1"/>
            <a:r>
              <a:rPr lang="fa-IR" sz="1400" dirty="0">
                <a:solidFill>
                  <a:srgbClr val="212121"/>
                </a:solidFill>
                <a:cs typeface="B Nazanin" panose="00000400000000000000" pitchFamily="2" charset="-78"/>
              </a:rPr>
              <a:t>مدل شبکه عصبی</a:t>
            </a:r>
            <a:endParaRPr lang="en-US" sz="1400" dirty="0">
              <a:solidFill>
                <a:srgbClr val="212121"/>
              </a:solidFill>
              <a:cs typeface="B Nazanin" panose="00000400000000000000" pitchFamily="2" charset="-78"/>
            </a:endParaRPr>
          </a:p>
        </p:txBody>
      </p:sp>
      <p:sp>
        <p:nvSpPr>
          <p:cNvPr id="65" name="TextBox 64">
            <a:extLst>
              <a:ext uri="{FF2B5EF4-FFF2-40B4-BE49-F238E27FC236}">
                <a16:creationId xmlns:a16="http://schemas.microsoft.com/office/drawing/2014/main" id="{AC22EB03-1E7E-4E86-A81E-D5FB40546502}"/>
              </a:ext>
            </a:extLst>
          </p:cNvPr>
          <p:cNvSpPr txBox="1"/>
          <p:nvPr/>
        </p:nvSpPr>
        <p:spPr>
          <a:xfrm>
            <a:off x="6081090" y="5895160"/>
            <a:ext cx="1052410" cy="738664"/>
          </a:xfrm>
          <a:prstGeom prst="rect">
            <a:avLst/>
          </a:prstGeom>
          <a:noFill/>
        </p:spPr>
        <p:txBody>
          <a:bodyPr wrap="square" rtlCol="1">
            <a:spAutoFit/>
          </a:bodyPr>
          <a:lstStyle/>
          <a:p>
            <a:pPr algn="ctr" rtl="1"/>
            <a:r>
              <a:rPr lang="fa-IR" sz="1400" dirty="0">
                <a:solidFill>
                  <a:srgbClr val="212121"/>
                </a:solidFill>
                <a:cs typeface="B Nazanin" panose="00000400000000000000" pitchFamily="2" charset="-78"/>
              </a:rPr>
              <a:t>سیستم تشخیص خواب‌آلودگی</a:t>
            </a:r>
            <a:endParaRPr lang="en-US" sz="1400" dirty="0">
              <a:solidFill>
                <a:srgbClr val="212121"/>
              </a:solidFill>
              <a:cs typeface="B Nazanin" panose="00000400000000000000" pitchFamily="2" charset="-78"/>
            </a:endParaRPr>
          </a:p>
        </p:txBody>
      </p:sp>
      <p:sp>
        <p:nvSpPr>
          <p:cNvPr id="66" name="TextBox 65">
            <a:extLst>
              <a:ext uri="{FF2B5EF4-FFF2-40B4-BE49-F238E27FC236}">
                <a16:creationId xmlns:a16="http://schemas.microsoft.com/office/drawing/2014/main" id="{DA000F32-4758-4311-8228-AB53CC5EF7F8}"/>
              </a:ext>
            </a:extLst>
          </p:cNvPr>
          <p:cNvSpPr txBox="1"/>
          <p:nvPr/>
        </p:nvSpPr>
        <p:spPr>
          <a:xfrm>
            <a:off x="5070079" y="5890494"/>
            <a:ext cx="800328" cy="738664"/>
          </a:xfrm>
          <a:prstGeom prst="rect">
            <a:avLst/>
          </a:prstGeom>
          <a:noFill/>
        </p:spPr>
        <p:txBody>
          <a:bodyPr wrap="square" rtlCol="1">
            <a:spAutoFit/>
          </a:bodyPr>
          <a:lstStyle/>
          <a:p>
            <a:pPr algn="ctr"/>
            <a:r>
              <a:rPr lang="fa-IR" sz="1400" dirty="0">
                <a:solidFill>
                  <a:srgbClr val="212121"/>
                </a:solidFill>
                <a:cs typeface="B Nazanin" panose="00000400000000000000" pitchFamily="2" charset="-78"/>
              </a:rPr>
              <a:t>نتیجه‌گیری و پیشنهادات</a:t>
            </a:r>
          </a:p>
        </p:txBody>
      </p:sp>
      <p:sp>
        <p:nvSpPr>
          <p:cNvPr id="67" name="TextBox 66">
            <a:extLst>
              <a:ext uri="{FF2B5EF4-FFF2-40B4-BE49-F238E27FC236}">
                <a16:creationId xmlns:a16="http://schemas.microsoft.com/office/drawing/2014/main" id="{88CFD4E5-6853-4747-A4B3-8C54D418F259}"/>
              </a:ext>
            </a:extLst>
          </p:cNvPr>
          <p:cNvSpPr txBox="1"/>
          <p:nvPr/>
        </p:nvSpPr>
        <p:spPr>
          <a:xfrm>
            <a:off x="8487205" y="5907563"/>
            <a:ext cx="797754" cy="738664"/>
          </a:xfrm>
          <a:prstGeom prst="rect">
            <a:avLst/>
          </a:prstGeom>
          <a:noFill/>
        </p:spPr>
        <p:txBody>
          <a:bodyPr wrap="square" rtlCol="1">
            <a:spAutoFit/>
          </a:bodyPr>
          <a:lstStyle/>
          <a:p>
            <a:pPr algn="ctr" rtl="1"/>
            <a:r>
              <a:rPr lang="fa-IR" sz="1400" dirty="0">
                <a:solidFill>
                  <a:srgbClr val="212121"/>
                </a:solidFill>
                <a:cs typeface="B Nazanin" panose="00000400000000000000" pitchFamily="2" charset="-78"/>
              </a:rPr>
              <a:t>ابزارها و مجموعه داده</a:t>
            </a:r>
          </a:p>
        </p:txBody>
      </p:sp>
      <p:sp>
        <p:nvSpPr>
          <p:cNvPr id="68" name="Flowchart: Connector 67">
            <a:extLst>
              <a:ext uri="{FF2B5EF4-FFF2-40B4-BE49-F238E27FC236}">
                <a16:creationId xmlns:a16="http://schemas.microsoft.com/office/drawing/2014/main" id="{1BE7DF81-8BEF-40ED-91EE-CF6ABFE57A1E}"/>
              </a:ext>
            </a:extLst>
          </p:cNvPr>
          <p:cNvSpPr/>
          <p:nvPr/>
        </p:nvSpPr>
        <p:spPr>
          <a:xfrm>
            <a:off x="4516063" y="6134406"/>
            <a:ext cx="269946" cy="284979"/>
          </a:xfrm>
          <a:prstGeom prst="flowChartConnector">
            <a:avLst/>
          </a:prstGeom>
          <a:solidFill>
            <a:srgbClr val="828F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cs typeface="B Nazanin" panose="00000400000000000000" pitchFamily="2" charset="-78"/>
            </a:endParaRPr>
          </a:p>
        </p:txBody>
      </p:sp>
      <p:sp>
        <p:nvSpPr>
          <p:cNvPr id="73" name="Flowchart: Connector 72">
            <a:extLst>
              <a:ext uri="{FF2B5EF4-FFF2-40B4-BE49-F238E27FC236}">
                <a16:creationId xmlns:a16="http://schemas.microsoft.com/office/drawing/2014/main" id="{EF01D7B4-0077-4876-BFF0-76A67825848E}"/>
              </a:ext>
            </a:extLst>
          </p:cNvPr>
          <p:cNvSpPr/>
          <p:nvPr/>
        </p:nvSpPr>
        <p:spPr>
          <a:xfrm>
            <a:off x="11762949" y="6126807"/>
            <a:ext cx="269946" cy="284979"/>
          </a:xfrm>
          <a:prstGeom prst="flowChartConnector">
            <a:avLst/>
          </a:prstGeom>
          <a:solidFill>
            <a:srgbClr val="828F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cs typeface="B Nazanin" panose="00000400000000000000" pitchFamily="2" charset="-78"/>
            </a:endParaRPr>
          </a:p>
        </p:txBody>
      </p:sp>
      <p:cxnSp>
        <p:nvCxnSpPr>
          <p:cNvPr id="74" name="Straight Connector 73">
            <a:extLst>
              <a:ext uri="{FF2B5EF4-FFF2-40B4-BE49-F238E27FC236}">
                <a16:creationId xmlns:a16="http://schemas.microsoft.com/office/drawing/2014/main" id="{81DA0DC9-B8FE-4D3A-9BB0-BA4823B03343}"/>
              </a:ext>
            </a:extLst>
          </p:cNvPr>
          <p:cNvCxnSpPr>
            <a:stCxn id="68" idx="6"/>
            <a:endCxn id="73" idx="2"/>
          </p:cNvCxnSpPr>
          <p:nvPr/>
        </p:nvCxnSpPr>
        <p:spPr>
          <a:xfrm flipV="1">
            <a:off x="4786009" y="6269297"/>
            <a:ext cx="6976940" cy="7599"/>
          </a:xfrm>
          <a:prstGeom prst="line">
            <a:avLst/>
          </a:prstGeom>
          <a:ln w="57150">
            <a:solidFill>
              <a:srgbClr val="828FA6"/>
            </a:solidFill>
          </a:ln>
        </p:spPr>
        <p:style>
          <a:lnRef idx="1">
            <a:schemeClr val="accent1"/>
          </a:lnRef>
          <a:fillRef idx="0">
            <a:schemeClr val="accent1"/>
          </a:fillRef>
          <a:effectRef idx="0">
            <a:schemeClr val="accent1"/>
          </a:effectRef>
          <a:fontRef idx="minor">
            <a:schemeClr val="tx1"/>
          </a:fontRef>
        </p:style>
      </p:cxnSp>
      <p:sp>
        <p:nvSpPr>
          <p:cNvPr id="75" name="Flowchart: Connector 74">
            <a:extLst>
              <a:ext uri="{FF2B5EF4-FFF2-40B4-BE49-F238E27FC236}">
                <a16:creationId xmlns:a16="http://schemas.microsoft.com/office/drawing/2014/main" id="{89BDBB10-E3C2-42A5-83F6-0C3AE2166FAF}"/>
              </a:ext>
            </a:extLst>
          </p:cNvPr>
          <p:cNvSpPr/>
          <p:nvPr/>
        </p:nvSpPr>
        <p:spPr>
          <a:xfrm>
            <a:off x="10673994" y="5801852"/>
            <a:ext cx="993916" cy="934890"/>
          </a:xfrm>
          <a:prstGeom prst="flowChartConnector">
            <a:avLst/>
          </a:prstGeom>
          <a:solidFill>
            <a:srgbClr val="FFFFFF"/>
          </a:solidFill>
          <a:ln w="28575">
            <a:solidFill>
              <a:srgbClr val="E8C2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a-IR" sz="1400" dirty="0">
                <a:solidFill>
                  <a:srgbClr val="212121"/>
                </a:solidFill>
                <a:cs typeface="B Nazanin" panose="00000400000000000000" pitchFamily="2" charset="-78"/>
              </a:rPr>
              <a:t>مقدمه</a:t>
            </a:r>
            <a:endParaRPr lang="en-US" sz="1400" dirty="0">
              <a:solidFill>
                <a:srgbClr val="212121"/>
              </a:solidFill>
              <a:cs typeface="B Nazanin" panose="00000400000000000000" pitchFamily="2" charset="-78"/>
            </a:endParaRPr>
          </a:p>
        </p:txBody>
      </p:sp>
      <p:sp>
        <p:nvSpPr>
          <p:cNvPr id="76" name="Flowchart: Connector 75">
            <a:extLst>
              <a:ext uri="{FF2B5EF4-FFF2-40B4-BE49-F238E27FC236}">
                <a16:creationId xmlns:a16="http://schemas.microsoft.com/office/drawing/2014/main" id="{C235E524-E416-4416-9D2C-18D18BBFC4E4}"/>
              </a:ext>
            </a:extLst>
          </p:cNvPr>
          <p:cNvSpPr/>
          <p:nvPr/>
        </p:nvSpPr>
        <p:spPr>
          <a:xfrm>
            <a:off x="9546898" y="5809451"/>
            <a:ext cx="993916" cy="934890"/>
          </a:xfrm>
          <a:prstGeom prst="flowChartConnector">
            <a:avLst/>
          </a:prstGeom>
          <a:solidFill>
            <a:srgbClr val="FFFFFF"/>
          </a:solidFill>
          <a:ln w="28575">
            <a:solidFill>
              <a:srgbClr val="E8C2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212121"/>
              </a:solidFill>
              <a:cs typeface="B Nazanin" panose="00000400000000000000" pitchFamily="2" charset="-78"/>
            </a:endParaRPr>
          </a:p>
        </p:txBody>
      </p:sp>
      <p:sp>
        <p:nvSpPr>
          <p:cNvPr id="77" name="Flowchart: Connector 76">
            <a:extLst>
              <a:ext uri="{FF2B5EF4-FFF2-40B4-BE49-F238E27FC236}">
                <a16:creationId xmlns:a16="http://schemas.microsoft.com/office/drawing/2014/main" id="{66E91D58-6B72-479D-A8D7-33FDD1CB2EB8}"/>
              </a:ext>
            </a:extLst>
          </p:cNvPr>
          <p:cNvSpPr/>
          <p:nvPr/>
        </p:nvSpPr>
        <p:spPr>
          <a:xfrm>
            <a:off x="8400556" y="5801851"/>
            <a:ext cx="993916" cy="934890"/>
          </a:xfrm>
          <a:prstGeom prst="flowChartConnector">
            <a:avLst/>
          </a:prstGeom>
          <a:solidFill>
            <a:schemeClr val="bg1"/>
          </a:solidFill>
          <a:ln w="28575">
            <a:solidFill>
              <a:srgbClr val="E8C2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a-IR" sz="1200" dirty="0">
              <a:solidFill>
                <a:srgbClr val="212121"/>
              </a:solidFill>
              <a:cs typeface="B Nazanin" panose="00000400000000000000" pitchFamily="2" charset="-78"/>
            </a:endParaRPr>
          </a:p>
        </p:txBody>
      </p:sp>
      <p:sp>
        <p:nvSpPr>
          <p:cNvPr id="80" name="Flowchart: Connector 79">
            <a:extLst>
              <a:ext uri="{FF2B5EF4-FFF2-40B4-BE49-F238E27FC236}">
                <a16:creationId xmlns:a16="http://schemas.microsoft.com/office/drawing/2014/main" id="{EF45EB47-FC65-499A-9959-03B97D1D154D}"/>
              </a:ext>
            </a:extLst>
          </p:cNvPr>
          <p:cNvSpPr/>
          <p:nvPr/>
        </p:nvSpPr>
        <p:spPr>
          <a:xfrm>
            <a:off x="7248278" y="5801851"/>
            <a:ext cx="993916" cy="934890"/>
          </a:xfrm>
          <a:prstGeom prst="flowChartConnector">
            <a:avLst/>
          </a:prstGeom>
          <a:solidFill>
            <a:schemeClr val="bg1"/>
          </a:solidFill>
          <a:ln w="28575">
            <a:solidFill>
              <a:srgbClr val="E8C2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endParaRPr lang="en-US" sz="1400" dirty="0">
              <a:solidFill>
                <a:srgbClr val="212121"/>
              </a:solidFill>
              <a:cs typeface="B Nazanin" panose="00000400000000000000" pitchFamily="2" charset="-78"/>
            </a:endParaRPr>
          </a:p>
        </p:txBody>
      </p:sp>
      <p:sp>
        <p:nvSpPr>
          <p:cNvPr id="81" name="Flowchart: Connector 80">
            <a:extLst>
              <a:ext uri="{FF2B5EF4-FFF2-40B4-BE49-F238E27FC236}">
                <a16:creationId xmlns:a16="http://schemas.microsoft.com/office/drawing/2014/main" id="{8BA8EA07-BBA4-4C3D-953D-01BDAC319E5C}"/>
              </a:ext>
            </a:extLst>
          </p:cNvPr>
          <p:cNvSpPr/>
          <p:nvPr/>
        </p:nvSpPr>
        <p:spPr>
          <a:xfrm>
            <a:off x="6096000" y="5812314"/>
            <a:ext cx="993916" cy="934890"/>
          </a:xfrm>
          <a:prstGeom prst="flowChartConnector">
            <a:avLst/>
          </a:prstGeom>
          <a:solidFill>
            <a:srgbClr val="E8C2CA"/>
          </a:solidFill>
          <a:ln w="28575">
            <a:solidFill>
              <a:srgbClr val="E8C2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212121"/>
              </a:solidFill>
              <a:cs typeface="B Nazanin" panose="00000400000000000000" pitchFamily="2" charset="-78"/>
            </a:endParaRPr>
          </a:p>
        </p:txBody>
      </p:sp>
      <p:sp>
        <p:nvSpPr>
          <p:cNvPr id="82" name="Flowchart: Connector 81">
            <a:extLst>
              <a:ext uri="{FF2B5EF4-FFF2-40B4-BE49-F238E27FC236}">
                <a16:creationId xmlns:a16="http://schemas.microsoft.com/office/drawing/2014/main" id="{028B650D-39D4-4012-90CF-F57BE01B9139}"/>
              </a:ext>
            </a:extLst>
          </p:cNvPr>
          <p:cNvSpPr/>
          <p:nvPr/>
        </p:nvSpPr>
        <p:spPr>
          <a:xfrm>
            <a:off x="4959281" y="5813679"/>
            <a:ext cx="993916" cy="934890"/>
          </a:xfrm>
          <a:prstGeom prst="flowChartConnector">
            <a:avLst/>
          </a:prstGeom>
          <a:solidFill>
            <a:srgbClr val="FFFFFF"/>
          </a:solidFill>
          <a:ln w="28575">
            <a:solidFill>
              <a:srgbClr val="E8C2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a-IR" sz="1400" dirty="0">
              <a:solidFill>
                <a:srgbClr val="212121"/>
              </a:solidFill>
              <a:cs typeface="B Nazanin" panose="00000400000000000000" pitchFamily="2" charset="-78"/>
            </a:endParaRPr>
          </a:p>
        </p:txBody>
      </p:sp>
      <p:sp>
        <p:nvSpPr>
          <p:cNvPr id="83" name="TextBox 82">
            <a:extLst>
              <a:ext uri="{FF2B5EF4-FFF2-40B4-BE49-F238E27FC236}">
                <a16:creationId xmlns:a16="http://schemas.microsoft.com/office/drawing/2014/main" id="{EF8D852E-E646-432A-AE46-77A59F13409E}"/>
              </a:ext>
            </a:extLst>
          </p:cNvPr>
          <p:cNvSpPr txBox="1"/>
          <p:nvPr/>
        </p:nvSpPr>
        <p:spPr>
          <a:xfrm>
            <a:off x="9610493" y="6007686"/>
            <a:ext cx="857314" cy="523220"/>
          </a:xfrm>
          <a:prstGeom prst="rect">
            <a:avLst/>
          </a:prstGeom>
          <a:noFill/>
        </p:spPr>
        <p:txBody>
          <a:bodyPr wrap="square" rtlCol="1">
            <a:spAutoFit/>
          </a:bodyPr>
          <a:lstStyle/>
          <a:p>
            <a:pPr algn="ctr" rtl="1"/>
            <a:r>
              <a:rPr lang="fa-IR" sz="1400" dirty="0">
                <a:solidFill>
                  <a:srgbClr val="212121"/>
                </a:solidFill>
                <a:cs typeface="B Nazanin" panose="00000400000000000000" pitchFamily="2" charset="-78"/>
              </a:rPr>
              <a:t>روش‌ها و الگوریتم‌ها</a:t>
            </a:r>
            <a:endParaRPr lang="en-US" sz="1400" dirty="0">
              <a:solidFill>
                <a:srgbClr val="212121"/>
              </a:solidFill>
              <a:cs typeface="B Nazanin" panose="00000400000000000000" pitchFamily="2" charset="-78"/>
            </a:endParaRPr>
          </a:p>
        </p:txBody>
      </p:sp>
      <p:sp>
        <p:nvSpPr>
          <p:cNvPr id="84" name="TextBox 83">
            <a:extLst>
              <a:ext uri="{FF2B5EF4-FFF2-40B4-BE49-F238E27FC236}">
                <a16:creationId xmlns:a16="http://schemas.microsoft.com/office/drawing/2014/main" id="{CDA587ED-1829-4125-8792-6DDB4D7E861A}"/>
              </a:ext>
            </a:extLst>
          </p:cNvPr>
          <p:cNvSpPr txBox="1"/>
          <p:nvPr/>
        </p:nvSpPr>
        <p:spPr>
          <a:xfrm>
            <a:off x="7359747" y="5998216"/>
            <a:ext cx="768157" cy="523220"/>
          </a:xfrm>
          <a:prstGeom prst="rect">
            <a:avLst/>
          </a:prstGeom>
          <a:noFill/>
        </p:spPr>
        <p:txBody>
          <a:bodyPr wrap="square" rtlCol="1">
            <a:spAutoFit/>
          </a:bodyPr>
          <a:lstStyle/>
          <a:p>
            <a:pPr algn="ctr" rtl="1"/>
            <a:r>
              <a:rPr lang="fa-IR" sz="1400" dirty="0">
                <a:solidFill>
                  <a:srgbClr val="212121"/>
                </a:solidFill>
                <a:cs typeface="B Nazanin" panose="00000400000000000000" pitchFamily="2" charset="-78"/>
              </a:rPr>
              <a:t>مدل شبکه عصبی</a:t>
            </a:r>
            <a:endParaRPr lang="en-US" sz="1400" dirty="0">
              <a:solidFill>
                <a:srgbClr val="212121"/>
              </a:solidFill>
              <a:cs typeface="B Nazanin" panose="00000400000000000000" pitchFamily="2" charset="-78"/>
            </a:endParaRPr>
          </a:p>
        </p:txBody>
      </p:sp>
      <p:sp>
        <p:nvSpPr>
          <p:cNvPr id="85" name="TextBox 84">
            <a:extLst>
              <a:ext uri="{FF2B5EF4-FFF2-40B4-BE49-F238E27FC236}">
                <a16:creationId xmlns:a16="http://schemas.microsoft.com/office/drawing/2014/main" id="{7A86BB72-9726-410A-AFAC-F1D79410F866}"/>
              </a:ext>
            </a:extLst>
          </p:cNvPr>
          <p:cNvSpPr txBox="1"/>
          <p:nvPr/>
        </p:nvSpPr>
        <p:spPr>
          <a:xfrm>
            <a:off x="6081090" y="5895160"/>
            <a:ext cx="1052410" cy="738664"/>
          </a:xfrm>
          <a:prstGeom prst="rect">
            <a:avLst/>
          </a:prstGeom>
          <a:noFill/>
        </p:spPr>
        <p:txBody>
          <a:bodyPr wrap="square" rtlCol="1">
            <a:spAutoFit/>
          </a:bodyPr>
          <a:lstStyle/>
          <a:p>
            <a:pPr algn="ctr" rtl="1"/>
            <a:r>
              <a:rPr lang="fa-IR" sz="1400" dirty="0">
                <a:solidFill>
                  <a:srgbClr val="212121"/>
                </a:solidFill>
                <a:cs typeface="B Nazanin" panose="00000400000000000000" pitchFamily="2" charset="-78"/>
              </a:rPr>
              <a:t>سیستم تشخیص خواب‌آلودگی</a:t>
            </a:r>
            <a:endParaRPr lang="en-US" sz="1400" dirty="0">
              <a:solidFill>
                <a:srgbClr val="212121"/>
              </a:solidFill>
              <a:cs typeface="B Nazanin" panose="00000400000000000000" pitchFamily="2" charset="-78"/>
            </a:endParaRPr>
          </a:p>
        </p:txBody>
      </p:sp>
      <p:sp>
        <p:nvSpPr>
          <p:cNvPr id="86" name="TextBox 85">
            <a:extLst>
              <a:ext uri="{FF2B5EF4-FFF2-40B4-BE49-F238E27FC236}">
                <a16:creationId xmlns:a16="http://schemas.microsoft.com/office/drawing/2014/main" id="{F13A61F5-14A1-4CF9-94AF-45BD9A40C4B7}"/>
              </a:ext>
            </a:extLst>
          </p:cNvPr>
          <p:cNvSpPr txBox="1"/>
          <p:nvPr/>
        </p:nvSpPr>
        <p:spPr>
          <a:xfrm>
            <a:off x="5070079" y="5890494"/>
            <a:ext cx="800328" cy="738664"/>
          </a:xfrm>
          <a:prstGeom prst="rect">
            <a:avLst/>
          </a:prstGeom>
          <a:noFill/>
        </p:spPr>
        <p:txBody>
          <a:bodyPr wrap="square" rtlCol="1">
            <a:spAutoFit/>
          </a:bodyPr>
          <a:lstStyle/>
          <a:p>
            <a:pPr algn="ctr"/>
            <a:r>
              <a:rPr lang="fa-IR" sz="1400" dirty="0">
                <a:solidFill>
                  <a:srgbClr val="212121"/>
                </a:solidFill>
                <a:cs typeface="B Nazanin" panose="00000400000000000000" pitchFamily="2" charset="-78"/>
              </a:rPr>
              <a:t>نتیجه‌گیری و پیشنهادات</a:t>
            </a:r>
          </a:p>
        </p:txBody>
      </p:sp>
      <p:sp>
        <p:nvSpPr>
          <p:cNvPr id="87" name="TextBox 86">
            <a:extLst>
              <a:ext uri="{FF2B5EF4-FFF2-40B4-BE49-F238E27FC236}">
                <a16:creationId xmlns:a16="http://schemas.microsoft.com/office/drawing/2014/main" id="{E7771BE8-903F-4430-87DE-796C3A003164}"/>
              </a:ext>
            </a:extLst>
          </p:cNvPr>
          <p:cNvSpPr txBox="1"/>
          <p:nvPr/>
        </p:nvSpPr>
        <p:spPr>
          <a:xfrm>
            <a:off x="8384997" y="5983155"/>
            <a:ext cx="975315" cy="523220"/>
          </a:xfrm>
          <a:prstGeom prst="rect">
            <a:avLst/>
          </a:prstGeom>
          <a:noFill/>
        </p:spPr>
        <p:txBody>
          <a:bodyPr wrap="square" rtlCol="1">
            <a:spAutoFit/>
          </a:bodyPr>
          <a:lstStyle/>
          <a:p>
            <a:pPr algn="ctr" rtl="1"/>
            <a:r>
              <a:rPr lang="fa-IR" sz="1400" dirty="0">
                <a:solidFill>
                  <a:srgbClr val="212121"/>
                </a:solidFill>
                <a:cs typeface="B Nazanin" panose="00000400000000000000" pitchFamily="2" charset="-78"/>
              </a:rPr>
              <a:t>ابزارها و مجموعه داده</a:t>
            </a:r>
          </a:p>
        </p:txBody>
      </p:sp>
      <p:sp>
        <p:nvSpPr>
          <p:cNvPr id="69" name="TextBox 68">
            <a:extLst>
              <a:ext uri="{FF2B5EF4-FFF2-40B4-BE49-F238E27FC236}">
                <a16:creationId xmlns:a16="http://schemas.microsoft.com/office/drawing/2014/main" id="{E676D789-864E-4CAD-B02C-8C94D076C937}"/>
              </a:ext>
            </a:extLst>
          </p:cNvPr>
          <p:cNvSpPr txBox="1"/>
          <p:nvPr/>
        </p:nvSpPr>
        <p:spPr>
          <a:xfrm>
            <a:off x="3356681" y="1434958"/>
            <a:ext cx="8018892" cy="430887"/>
          </a:xfrm>
          <a:prstGeom prst="rect">
            <a:avLst/>
          </a:prstGeom>
          <a:noFill/>
        </p:spPr>
        <p:txBody>
          <a:bodyPr wrap="square">
            <a:spAutoFit/>
          </a:bodyPr>
          <a:lstStyle/>
          <a:p>
            <a:pPr algn="r" rtl="1"/>
            <a:r>
              <a:rPr lang="fa-IR" sz="2200" dirty="0">
                <a:effectLst/>
                <a:latin typeface="Times New Roman" panose="02020603050405020304" pitchFamily="18" charset="0"/>
                <a:ea typeface="Times New Roman" panose="02020603050405020304" pitchFamily="18" charset="0"/>
                <a:cs typeface="B Nazanin" panose="00000400000000000000" pitchFamily="2" charset="-78"/>
              </a:rPr>
              <a:t>راه‌اندازی یک پروژه پایتون برای غیر توسعه</a:t>
            </a:r>
            <a:r>
              <a:rPr lang="x-none" sz="2200" dirty="0">
                <a:effectLst/>
                <a:latin typeface="Times New Roman" panose="02020603050405020304" pitchFamily="18" charset="0"/>
                <a:ea typeface="Times New Roman" panose="02020603050405020304" pitchFamily="18" charset="0"/>
                <a:cs typeface="B Nazanin" panose="00000400000000000000" pitchFamily="2" charset="-78"/>
              </a:rPr>
              <a:t>‎</a:t>
            </a:r>
            <a:r>
              <a:rPr lang="fa-IR" sz="2200" dirty="0">
                <a:effectLst/>
                <a:latin typeface="Times New Roman" panose="02020603050405020304" pitchFamily="18" charset="0"/>
                <a:ea typeface="Times New Roman" panose="02020603050405020304" pitchFamily="18" charset="0"/>
                <a:cs typeface="B Nazanin" panose="00000400000000000000" pitchFamily="2" charset="-78"/>
              </a:rPr>
              <a:t>دهندگان می‌تواند خسته‌کننده و دشوار باشد.</a:t>
            </a:r>
            <a:endParaRPr lang="fa-IR" sz="2200" dirty="0">
              <a:cs typeface="B Nazanin" panose="00000400000000000000" pitchFamily="2" charset="-78"/>
            </a:endParaRPr>
          </a:p>
        </p:txBody>
      </p:sp>
      <p:pic>
        <p:nvPicPr>
          <p:cNvPr id="70" name="Picture 4" descr="ایکون✓تیک✓شماره 7 ایکون✓تیک✓شماره 3 وب سایت وردلند دانلود رایگان آیکون  wordland">
            <a:extLst>
              <a:ext uri="{FF2B5EF4-FFF2-40B4-BE49-F238E27FC236}">
                <a16:creationId xmlns:a16="http://schemas.microsoft.com/office/drawing/2014/main" id="{84A612C1-C9F0-4820-9F63-1E1E31E98B1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424404" y="2122827"/>
            <a:ext cx="485169" cy="48516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8B69FBD3-9B59-4E19-878F-2190D6CB6C2E}"/>
              </a:ext>
            </a:extLst>
          </p:cNvPr>
          <p:cNvSpPr txBox="1"/>
          <p:nvPr/>
        </p:nvSpPr>
        <p:spPr>
          <a:xfrm>
            <a:off x="7942091" y="2152533"/>
            <a:ext cx="3433482" cy="461665"/>
          </a:xfrm>
          <a:prstGeom prst="rect">
            <a:avLst/>
          </a:prstGeom>
          <a:noFill/>
        </p:spPr>
        <p:txBody>
          <a:bodyPr wrap="square" rtlCol="1">
            <a:spAutoFit/>
          </a:bodyPr>
          <a:lstStyle/>
          <a:p>
            <a:pPr algn="r" rtl="1"/>
            <a:r>
              <a:rPr lang="fa-IR" sz="2400" dirty="0">
                <a:cs typeface="B Nazanin" panose="00000400000000000000" pitchFamily="2" charset="-78"/>
              </a:rPr>
              <a:t>پای‌اینستالر </a:t>
            </a:r>
            <a:r>
              <a:rPr lang="fa-IR" sz="2000" dirty="0">
                <a:cs typeface="+mj-cs"/>
              </a:rPr>
              <a:t>(</a:t>
            </a:r>
            <a:r>
              <a:rPr lang="en-US" dirty="0" err="1">
                <a:latin typeface="Times New Roman" panose="02020603050405020304" pitchFamily="18" charset="0"/>
                <a:cs typeface="Times New Roman" panose="02020603050405020304" pitchFamily="18" charset="0"/>
              </a:rPr>
              <a:t>PyInstaller</a:t>
            </a:r>
            <a:r>
              <a:rPr lang="fa-IR" sz="2000" dirty="0">
                <a:cs typeface="+mj-cs"/>
              </a:rPr>
              <a:t>)</a:t>
            </a:r>
            <a:endParaRPr lang="fa-IR" dirty="0">
              <a:cs typeface="+mj-cs"/>
            </a:endParaRPr>
          </a:p>
        </p:txBody>
      </p:sp>
      <p:sp>
        <p:nvSpPr>
          <p:cNvPr id="71" name="Multiply 30">
            <a:extLst>
              <a:ext uri="{FF2B5EF4-FFF2-40B4-BE49-F238E27FC236}">
                <a16:creationId xmlns:a16="http://schemas.microsoft.com/office/drawing/2014/main" id="{D8D2AAED-C947-4CB0-A125-5941F654D1F4}"/>
              </a:ext>
            </a:extLst>
          </p:cNvPr>
          <p:cNvSpPr/>
          <p:nvPr/>
        </p:nvSpPr>
        <p:spPr>
          <a:xfrm>
            <a:off x="11424404" y="1424335"/>
            <a:ext cx="487680" cy="424765"/>
          </a:xfrm>
          <a:prstGeom prst="mathMultiply">
            <a:avLst/>
          </a:prstGeom>
          <a:solidFill>
            <a:srgbClr val="E60000"/>
          </a:solidFill>
          <a:ln>
            <a:solidFill>
              <a:srgbClr val="E6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ECF644C4-8094-4DDF-B4E1-551A644810F6}"/>
              </a:ext>
            </a:extLst>
          </p:cNvPr>
          <p:cNvSpPr txBox="1"/>
          <p:nvPr/>
        </p:nvSpPr>
        <p:spPr>
          <a:xfrm>
            <a:off x="4386928" y="2797250"/>
            <a:ext cx="7510994" cy="1284967"/>
          </a:xfrm>
          <a:prstGeom prst="rect">
            <a:avLst/>
          </a:prstGeom>
          <a:noFill/>
        </p:spPr>
        <p:txBody>
          <a:bodyPr wrap="square" rtlCol="1">
            <a:spAutoFit/>
          </a:bodyPr>
          <a:lstStyle/>
          <a:p>
            <a:pPr marL="285750" indent="-285750" algn="r" rtl="1">
              <a:buFont typeface="Wingdings" panose="05000000000000000000" pitchFamily="2" charset="2"/>
              <a:buChar char="ü"/>
            </a:pPr>
            <a:r>
              <a:rPr lang="fa-IR" sz="2000" dirty="0">
                <a:effectLst/>
                <a:latin typeface="Times New Roman" panose="02020603050405020304" pitchFamily="18" charset="0"/>
                <a:ea typeface="Times New Roman" panose="02020603050405020304" pitchFamily="18" charset="0"/>
                <a:cs typeface="B Nazanin" panose="00000400000000000000" pitchFamily="2" charset="-78"/>
              </a:rPr>
              <a:t>یک برنامه پایتون و تمام وابستگی‌های آن را در یک بسته واحد جمع می‌کند.</a:t>
            </a:r>
          </a:p>
          <a:p>
            <a:pPr marL="285750" indent="-285750" algn="r" rtl="1">
              <a:lnSpc>
                <a:spcPct val="150000"/>
              </a:lnSpc>
              <a:buFont typeface="Wingdings" panose="05000000000000000000" pitchFamily="2" charset="2"/>
              <a:buChar char="ü"/>
            </a:pPr>
            <a:r>
              <a:rPr lang="fa-IR" sz="2000" dirty="0">
                <a:effectLst/>
                <a:latin typeface="Times New Roman" panose="02020603050405020304" pitchFamily="18" charset="0"/>
                <a:ea typeface="Times New Roman" panose="02020603050405020304" pitchFamily="18" charset="0"/>
                <a:cs typeface="B Nazanin" panose="00000400000000000000" pitchFamily="2" charset="-78"/>
              </a:rPr>
              <a:t>کاربر می‌تواند برنامه بسته‌بندی شده را بدون نصب مفسر پایتون یا هر ماژول دیگر اجرا کند.</a:t>
            </a:r>
            <a:endParaRPr lang="fa-IR" sz="2000" dirty="0">
              <a:latin typeface="Times New Roman" panose="02020603050405020304" pitchFamily="18" charset="0"/>
              <a:ea typeface="Times New Roman" panose="02020603050405020304" pitchFamily="18" charset="0"/>
              <a:cs typeface="B Nazanin" panose="00000400000000000000" pitchFamily="2" charset="-78"/>
            </a:endParaRPr>
          </a:p>
          <a:p>
            <a:pPr marL="285750" indent="-285750" algn="r" rtl="1">
              <a:lnSpc>
                <a:spcPct val="150000"/>
              </a:lnSpc>
              <a:buFont typeface="Wingdings" panose="05000000000000000000" pitchFamily="2" charset="2"/>
              <a:buChar char="ü"/>
            </a:pPr>
            <a:r>
              <a:rPr lang="fa-IR" sz="2000" dirty="0">
                <a:effectLst/>
                <a:latin typeface="Times New Roman" panose="02020603050405020304" pitchFamily="18" charset="0"/>
                <a:ea typeface="Times New Roman" panose="02020603050405020304" pitchFamily="18" charset="0"/>
                <a:cs typeface="B Nazanin" panose="00000400000000000000" pitchFamily="2" charset="-78"/>
              </a:rPr>
              <a:t>فایل‌های اجرایی را برای ویندوز، لینوکس یا مک‌اواس ایجاد می‌کند. </a:t>
            </a:r>
            <a:endParaRPr lang="fa-IR" sz="2000" dirty="0"/>
          </a:p>
        </p:txBody>
      </p:sp>
      <p:pic>
        <p:nvPicPr>
          <p:cNvPr id="13" name="Picture 12">
            <a:extLst>
              <a:ext uri="{FF2B5EF4-FFF2-40B4-BE49-F238E27FC236}">
                <a16:creationId xmlns:a16="http://schemas.microsoft.com/office/drawing/2014/main" id="{B96720DA-180B-42F3-B4EC-B9F9086AEB5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9499" y="3210767"/>
            <a:ext cx="4097225" cy="2304689"/>
          </a:xfrm>
          <a:prstGeom prst="rect">
            <a:avLst/>
          </a:prstGeom>
        </p:spPr>
      </p:pic>
    </p:spTree>
    <p:extLst>
      <p:ext uri="{BB962C8B-B14F-4D97-AF65-F5344CB8AC3E}">
        <p14:creationId xmlns:p14="http://schemas.microsoft.com/office/powerpoint/2010/main" val="3416737726"/>
      </p:ext>
    </p:extLst>
  </p:cSld>
  <p:clrMapOvr>
    <a:masterClrMapping/>
  </p:clrMapOvr>
  <p:transition spd="slow">
    <p:push dir="u"/>
  </p:transition>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Right Triangle 7"/>
          <p:cNvSpPr/>
          <p:nvPr/>
        </p:nvSpPr>
        <p:spPr>
          <a:xfrm>
            <a:off x="2407918" y="190245"/>
            <a:ext cx="721362" cy="869451"/>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cs typeface="B Nazanin" panose="00000400000000000000" pitchFamily="2" charset="-78"/>
            </a:endParaRPr>
          </a:p>
        </p:txBody>
      </p:sp>
      <p:sp>
        <p:nvSpPr>
          <p:cNvPr id="78" name="Parallelogram 77"/>
          <p:cNvSpPr/>
          <p:nvPr/>
        </p:nvSpPr>
        <p:spPr>
          <a:xfrm>
            <a:off x="-345440" y="6350000"/>
            <a:ext cx="1432560" cy="508000"/>
          </a:xfrm>
          <a:prstGeom prst="parallelogram">
            <a:avLst>
              <a:gd name="adj" fmla="val 47000"/>
            </a:avLst>
          </a:prstGeom>
          <a:solidFill>
            <a:srgbClr val="FFEDE1"/>
          </a:solidFill>
          <a:ln>
            <a:solidFill>
              <a:srgbClr val="FFED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B Nazanin" panose="00000400000000000000" pitchFamily="2" charset="-78"/>
            </a:endParaRPr>
          </a:p>
        </p:txBody>
      </p:sp>
      <p:sp>
        <p:nvSpPr>
          <p:cNvPr id="79" name="Parallelogram 78"/>
          <p:cNvSpPr/>
          <p:nvPr/>
        </p:nvSpPr>
        <p:spPr>
          <a:xfrm>
            <a:off x="-254000" y="6451600"/>
            <a:ext cx="1539240" cy="264160"/>
          </a:xfrm>
          <a:prstGeom prst="parallelogram">
            <a:avLst/>
          </a:prstGeom>
          <a:solidFill>
            <a:srgbClr val="B5838D"/>
          </a:solidFill>
          <a:ln>
            <a:solidFill>
              <a:srgbClr val="B583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a-IR" dirty="0">
                <a:solidFill>
                  <a:schemeClr val="tx1"/>
                </a:solidFill>
                <a:cs typeface="B Nazanin" panose="00000400000000000000" pitchFamily="2" charset="-78"/>
              </a:rPr>
              <a:t>26/31</a:t>
            </a:r>
            <a:endParaRPr lang="en-US" dirty="0">
              <a:solidFill>
                <a:schemeClr val="tx1"/>
              </a:solidFill>
              <a:cs typeface="B Nazanin" panose="00000400000000000000" pitchFamily="2" charset="-78"/>
            </a:endParaRPr>
          </a:p>
        </p:txBody>
      </p:sp>
      <p:sp>
        <p:nvSpPr>
          <p:cNvPr id="34" name="Flowchart: Manual Input 33"/>
          <p:cNvSpPr/>
          <p:nvPr/>
        </p:nvSpPr>
        <p:spPr>
          <a:xfrm rot="16200000">
            <a:off x="7097565" y="-4084597"/>
            <a:ext cx="1055033" cy="9133841"/>
          </a:xfrm>
          <a:prstGeom prst="flowChartManualInput">
            <a:avLst/>
          </a:prstGeom>
          <a:solidFill>
            <a:srgbClr val="828F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B Nazanin" panose="00000400000000000000" pitchFamily="2" charset="-78"/>
            </a:endParaRPr>
          </a:p>
        </p:txBody>
      </p:sp>
      <p:sp>
        <p:nvSpPr>
          <p:cNvPr id="38" name="Rectangle 37"/>
          <p:cNvSpPr/>
          <p:nvPr/>
        </p:nvSpPr>
        <p:spPr>
          <a:xfrm>
            <a:off x="2407920" y="154662"/>
            <a:ext cx="9784080" cy="685643"/>
          </a:xfrm>
          <a:prstGeom prst="rect">
            <a:avLst/>
          </a:prstGeom>
          <a:solidFill>
            <a:srgbClr val="FFED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rtl="1"/>
            <a:r>
              <a:rPr lang="fa-IR" sz="4000" dirty="0">
                <a:solidFill>
                  <a:schemeClr val="tx1"/>
                </a:solidFill>
                <a:cs typeface="B Nazanin" panose="00000400000000000000" pitchFamily="2" charset="-78"/>
              </a:rPr>
              <a:t>	برنامه قابل اجرا</a:t>
            </a:r>
            <a:endParaRPr lang="en-US" sz="4000" dirty="0">
              <a:solidFill>
                <a:schemeClr val="tx1"/>
              </a:solidFill>
              <a:cs typeface="B Nazanin" panose="00000400000000000000" pitchFamily="2" charset="-78"/>
            </a:endParaRPr>
          </a:p>
        </p:txBody>
      </p:sp>
      <p:sp>
        <p:nvSpPr>
          <p:cNvPr id="54" name="Flowchart: Connector 53">
            <a:extLst>
              <a:ext uri="{FF2B5EF4-FFF2-40B4-BE49-F238E27FC236}">
                <a16:creationId xmlns:a16="http://schemas.microsoft.com/office/drawing/2014/main" id="{3B048D29-D07E-4377-AF2B-2752562EC6B4}"/>
              </a:ext>
            </a:extLst>
          </p:cNvPr>
          <p:cNvSpPr/>
          <p:nvPr/>
        </p:nvSpPr>
        <p:spPr>
          <a:xfrm>
            <a:off x="4516063" y="6134406"/>
            <a:ext cx="269946" cy="284979"/>
          </a:xfrm>
          <a:prstGeom prst="flowChartConnector">
            <a:avLst/>
          </a:prstGeom>
          <a:solidFill>
            <a:srgbClr val="828F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cs typeface="B Nazanin" panose="00000400000000000000" pitchFamily="2" charset="-78"/>
            </a:endParaRPr>
          </a:p>
        </p:txBody>
      </p:sp>
      <p:sp>
        <p:nvSpPr>
          <p:cNvPr id="55" name="Flowchart: Connector 54">
            <a:extLst>
              <a:ext uri="{FF2B5EF4-FFF2-40B4-BE49-F238E27FC236}">
                <a16:creationId xmlns:a16="http://schemas.microsoft.com/office/drawing/2014/main" id="{CD85DB92-8BC2-4271-9BA7-9DBEF30E3A84}"/>
              </a:ext>
            </a:extLst>
          </p:cNvPr>
          <p:cNvSpPr/>
          <p:nvPr/>
        </p:nvSpPr>
        <p:spPr>
          <a:xfrm>
            <a:off x="11762949" y="6126807"/>
            <a:ext cx="269946" cy="284979"/>
          </a:xfrm>
          <a:prstGeom prst="flowChartConnector">
            <a:avLst/>
          </a:prstGeom>
          <a:solidFill>
            <a:srgbClr val="828F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cs typeface="B Nazanin" panose="00000400000000000000" pitchFamily="2" charset="-78"/>
            </a:endParaRPr>
          </a:p>
        </p:txBody>
      </p:sp>
      <p:cxnSp>
        <p:nvCxnSpPr>
          <p:cNvPr id="56" name="Straight Connector 55">
            <a:extLst>
              <a:ext uri="{FF2B5EF4-FFF2-40B4-BE49-F238E27FC236}">
                <a16:creationId xmlns:a16="http://schemas.microsoft.com/office/drawing/2014/main" id="{59067910-03E3-48B4-8415-91504B3E1430}"/>
              </a:ext>
            </a:extLst>
          </p:cNvPr>
          <p:cNvCxnSpPr>
            <a:stCxn id="54" idx="6"/>
            <a:endCxn id="55" idx="2"/>
          </p:cNvCxnSpPr>
          <p:nvPr/>
        </p:nvCxnSpPr>
        <p:spPr>
          <a:xfrm flipV="1">
            <a:off x="4786009" y="6269297"/>
            <a:ext cx="6976940" cy="7599"/>
          </a:xfrm>
          <a:prstGeom prst="line">
            <a:avLst/>
          </a:prstGeom>
          <a:ln w="57150">
            <a:solidFill>
              <a:srgbClr val="828FA6"/>
            </a:solidFill>
          </a:ln>
        </p:spPr>
        <p:style>
          <a:lnRef idx="1">
            <a:schemeClr val="accent1"/>
          </a:lnRef>
          <a:fillRef idx="0">
            <a:schemeClr val="accent1"/>
          </a:fillRef>
          <a:effectRef idx="0">
            <a:schemeClr val="accent1"/>
          </a:effectRef>
          <a:fontRef idx="minor">
            <a:schemeClr val="tx1"/>
          </a:fontRef>
        </p:style>
      </p:cxnSp>
      <p:sp>
        <p:nvSpPr>
          <p:cNvPr id="57" name="Flowchart: Connector 56">
            <a:extLst>
              <a:ext uri="{FF2B5EF4-FFF2-40B4-BE49-F238E27FC236}">
                <a16:creationId xmlns:a16="http://schemas.microsoft.com/office/drawing/2014/main" id="{C710D54B-04E1-4C82-9324-AF8DEE4730EE}"/>
              </a:ext>
            </a:extLst>
          </p:cNvPr>
          <p:cNvSpPr/>
          <p:nvPr/>
        </p:nvSpPr>
        <p:spPr>
          <a:xfrm>
            <a:off x="10673994" y="5801852"/>
            <a:ext cx="993916" cy="934890"/>
          </a:xfrm>
          <a:prstGeom prst="flowChartConnector">
            <a:avLst/>
          </a:prstGeom>
          <a:solidFill>
            <a:srgbClr val="FFFFFF"/>
          </a:solidFill>
          <a:ln w="28575">
            <a:solidFill>
              <a:srgbClr val="E8C2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a-IR" sz="1400" dirty="0">
                <a:solidFill>
                  <a:srgbClr val="212121"/>
                </a:solidFill>
                <a:cs typeface="B Nazanin" panose="00000400000000000000" pitchFamily="2" charset="-78"/>
              </a:rPr>
              <a:t>مقدمه</a:t>
            </a:r>
            <a:endParaRPr lang="en-US" sz="1400" dirty="0">
              <a:solidFill>
                <a:srgbClr val="212121"/>
              </a:solidFill>
              <a:cs typeface="B Nazanin" panose="00000400000000000000" pitchFamily="2" charset="-78"/>
            </a:endParaRPr>
          </a:p>
        </p:txBody>
      </p:sp>
      <p:sp>
        <p:nvSpPr>
          <p:cNvPr id="58" name="Flowchart: Connector 57">
            <a:extLst>
              <a:ext uri="{FF2B5EF4-FFF2-40B4-BE49-F238E27FC236}">
                <a16:creationId xmlns:a16="http://schemas.microsoft.com/office/drawing/2014/main" id="{605A9779-11A5-4F9F-ACCB-AEE46AE9BAF7}"/>
              </a:ext>
            </a:extLst>
          </p:cNvPr>
          <p:cNvSpPr/>
          <p:nvPr/>
        </p:nvSpPr>
        <p:spPr>
          <a:xfrm>
            <a:off x="9546898" y="5809451"/>
            <a:ext cx="993916" cy="934890"/>
          </a:xfrm>
          <a:prstGeom prst="flowChartConnector">
            <a:avLst/>
          </a:prstGeom>
          <a:solidFill>
            <a:srgbClr val="FFFFFF"/>
          </a:solidFill>
          <a:ln w="28575">
            <a:solidFill>
              <a:srgbClr val="E8C2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212121"/>
              </a:solidFill>
              <a:cs typeface="B Nazanin" panose="00000400000000000000" pitchFamily="2" charset="-78"/>
            </a:endParaRPr>
          </a:p>
        </p:txBody>
      </p:sp>
      <p:sp>
        <p:nvSpPr>
          <p:cNvPr id="59" name="Flowchart: Connector 58">
            <a:extLst>
              <a:ext uri="{FF2B5EF4-FFF2-40B4-BE49-F238E27FC236}">
                <a16:creationId xmlns:a16="http://schemas.microsoft.com/office/drawing/2014/main" id="{698F8C42-C52F-41D1-9306-30420182BFF1}"/>
              </a:ext>
            </a:extLst>
          </p:cNvPr>
          <p:cNvSpPr/>
          <p:nvPr/>
        </p:nvSpPr>
        <p:spPr>
          <a:xfrm>
            <a:off x="8400556" y="5801851"/>
            <a:ext cx="993916" cy="934890"/>
          </a:xfrm>
          <a:prstGeom prst="flowChartConnector">
            <a:avLst/>
          </a:prstGeom>
          <a:solidFill>
            <a:srgbClr val="FFFFFF"/>
          </a:solidFill>
          <a:ln w="28575">
            <a:solidFill>
              <a:srgbClr val="E8C2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a-IR" sz="1200" dirty="0">
              <a:solidFill>
                <a:srgbClr val="212121"/>
              </a:solidFill>
              <a:cs typeface="B Nazanin" panose="00000400000000000000" pitchFamily="2" charset="-78"/>
            </a:endParaRPr>
          </a:p>
        </p:txBody>
      </p:sp>
      <p:sp>
        <p:nvSpPr>
          <p:cNvPr id="60" name="Flowchart: Connector 59">
            <a:extLst>
              <a:ext uri="{FF2B5EF4-FFF2-40B4-BE49-F238E27FC236}">
                <a16:creationId xmlns:a16="http://schemas.microsoft.com/office/drawing/2014/main" id="{59CF8786-D8F6-4EEA-8DEB-4BE6BFBBB571}"/>
              </a:ext>
            </a:extLst>
          </p:cNvPr>
          <p:cNvSpPr/>
          <p:nvPr/>
        </p:nvSpPr>
        <p:spPr>
          <a:xfrm>
            <a:off x="7248278" y="5801851"/>
            <a:ext cx="993916" cy="934890"/>
          </a:xfrm>
          <a:prstGeom prst="flowChartConnector">
            <a:avLst/>
          </a:prstGeom>
          <a:solidFill>
            <a:srgbClr val="FFFFFF"/>
          </a:solidFill>
          <a:ln w="28575">
            <a:solidFill>
              <a:srgbClr val="E8C2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endParaRPr lang="en-US" sz="1400" dirty="0">
              <a:solidFill>
                <a:srgbClr val="212121"/>
              </a:solidFill>
              <a:cs typeface="B Nazanin" panose="00000400000000000000" pitchFamily="2" charset="-78"/>
            </a:endParaRPr>
          </a:p>
        </p:txBody>
      </p:sp>
      <p:sp>
        <p:nvSpPr>
          <p:cNvPr id="61" name="Flowchart: Connector 60">
            <a:extLst>
              <a:ext uri="{FF2B5EF4-FFF2-40B4-BE49-F238E27FC236}">
                <a16:creationId xmlns:a16="http://schemas.microsoft.com/office/drawing/2014/main" id="{53AA1A91-3EEC-4348-8DBE-A2BB7E880B7A}"/>
              </a:ext>
            </a:extLst>
          </p:cNvPr>
          <p:cNvSpPr/>
          <p:nvPr/>
        </p:nvSpPr>
        <p:spPr>
          <a:xfrm>
            <a:off x="6096000" y="5812314"/>
            <a:ext cx="993916" cy="934890"/>
          </a:xfrm>
          <a:prstGeom prst="flowChartConnector">
            <a:avLst/>
          </a:prstGeom>
          <a:solidFill>
            <a:srgbClr val="FFFFFF"/>
          </a:solidFill>
          <a:ln w="28575">
            <a:solidFill>
              <a:srgbClr val="E8C2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212121"/>
              </a:solidFill>
              <a:cs typeface="B Nazanin" panose="00000400000000000000" pitchFamily="2" charset="-78"/>
            </a:endParaRPr>
          </a:p>
        </p:txBody>
      </p:sp>
      <p:sp>
        <p:nvSpPr>
          <p:cNvPr id="62" name="Flowchart: Connector 61">
            <a:extLst>
              <a:ext uri="{FF2B5EF4-FFF2-40B4-BE49-F238E27FC236}">
                <a16:creationId xmlns:a16="http://schemas.microsoft.com/office/drawing/2014/main" id="{46783FF3-3C76-40BF-A07B-F447C92CD5C6}"/>
              </a:ext>
            </a:extLst>
          </p:cNvPr>
          <p:cNvSpPr/>
          <p:nvPr/>
        </p:nvSpPr>
        <p:spPr>
          <a:xfrm>
            <a:off x="4959281" y="5813679"/>
            <a:ext cx="993916" cy="934890"/>
          </a:xfrm>
          <a:prstGeom prst="flowChartConnector">
            <a:avLst/>
          </a:prstGeom>
          <a:solidFill>
            <a:srgbClr val="FFFFFF"/>
          </a:solidFill>
          <a:ln w="28575">
            <a:solidFill>
              <a:srgbClr val="E8C2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a-IR" sz="1400" dirty="0">
              <a:solidFill>
                <a:srgbClr val="212121"/>
              </a:solidFill>
              <a:cs typeface="B Nazanin" panose="00000400000000000000" pitchFamily="2" charset="-78"/>
            </a:endParaRPr>
          </a:p>
        </p:txBody>
      </p:sp>
      <p:sp>
        <p:nvSpPr>
          <p:cNvPr id="63" name="TextBox 62">
            <a:extLst>
              <a:ext uri="{FF2B5EF4-FFF2-40B4-BE49-F238E27FC236}">
                <a16:creationId xmlns:a16="http://schemas.microsoft.com/office/drawing/2014/main" id="{0761316B-14F9-45AA-B8CA-CA013F6996FB}"/>
              </a:ext>
            </a:extLst>
          </p:cNvPr>
          <p:cNvSpPr txBox="1"/>
          <p:nvPr/>
        </p:nvSpPr>
        <p:spPr>
          <a:xfrm>
            <a:off x="9610493" y="6007686"/>
            <a:ext cx="857314" cy="523220"/>
          </a:xfrm>
          <a:prstGeom prst="rect">
            <a:avLst/>
          </a:prstGeom>
          <a:noFill/>
        </p:spPr>
        <p:txBody>
          <a:bodyPr wrap="square" rtlCol="1">
            <a:spAutoFit/>
          </a:bodyPr>
          <a:lstStyle/>
          <a:p>
            <a:pPr algn="ctr" rtl="1"/>
            <a:r>
              <a:rPr lang="fa-IR" sz="1400" dirty="0">
                <a:solidFill>
                  <a:srgbClr val="212121"/>
                </a:solidFill>
                <a:cs typeface="B Nazanin" panose="00000400000000000000" pitchFamily="2" charset="-78"/>
              </a:rPr>
              <a:t>روش‌ها و الگوریتم‌ها</a:t>
            </a:r>
            <a:endParaRPr lang="en-US" sz="1400" dirty="0">
              <a:solidFill>
                <a:srgbClr val="212121"/>
              </a:solidFill>
              <a:cs typeface="B Nazanin" panose="00000400000000000000" pitchFamily="2" charset="-78"/>
            </a:endParaRPr>
          </a:p>
        </p:txBody>
      </p:sp>
      <p:sp>
        <p:nvSpPr>
          <p:cNvPr id="64" name="TextBox 63">
            <a:extLst>
              <a:ext uri="{FF2B5EF4-FFF2-40B4-BE49-F238E27FC236}">
                <a16:creationId xmlns:a16="http://schemas.microsoft.com/office/drawing/2014/main" id="{E11EAF5F-0919-4D36-8859-C7EB02300C17}"/>
              </a:ext>
            </a:extLst>
          </p:cNvPr>
          <p:cNvSpPr txBox="1"/>
          <p:nvPr/>
        </p:nvSpPr>
        <p:spPr>
          <a:xfrm>
            <a:off x="7359747" y="5998216"/>
            <a:ext cx="768157" cy="523220"/>
          </a:xfrm>
          <a:prstGeom prst="rect">
            <a:avLst/>
          </a:prstGeom>
          <a:noFill/>
        </p:spPr>
        <p:txBody>
          <a:bodyPr wrap="square" rtlCol="1">
            <a:spAutoFit/>
          </a:bodyPr>
          <a:lstStyle/>
          <a:p>
            <a:pPr algn="ctr" rtl="1"/>
            <a:r>
              <a:rPr lang="fa-IR" sz="1400" dirty="0">
                <a:solidFill>
                  <a:srgbClr val="212121"/>
                </a:solidFill>
                <a:cs typeface="B Nazanin" panose="00000400000000000000" pitchFamily="2" charset="-78"/>
              </a:rPr>
              <a:t>مدل شبکه عصبی</a:t>
            </a:r>
            <a:endParaRPr lang="en-US" sz="1400" dirty="0">
              <a:solidFill>
                <a:srgbClr val="212121"/>
              </a:solidFill>
              <a:cs typeface="B Nazanin" panose="00000400000000000000" pitchFamily="2" charset="-78"/>
            </a:endParaRPr>
          </a:p>
        </p:txBody>
      </p:sp>
      <p:sp>
        <p:nvSpPr>
          <p:cNvPr id="65" name="TextBox 64">
            <a:extLst>
              <a:ext uri="{FF2B5EF4-FFF2-40B4-BE49-F238E27FC236}">
                <a16:creationId xmlns:a16="http://schemas.microsoft.com/office/drawing/2014/main" id="{AC22EB03-1E7E-4E86-A81E-D5FB40546502}"/>
              </a:ext>
            </a:extLst>
          </p:cNvPr>
          <p:cNvSpPr txBox="1"/>
          <p:nvPr/>
        </p:nvSpPr>
        <p:spPr>
          <a:xfrm>
            <a:off x="6081090" y="5895160"/>
            <a:ext cx="1052410" cy="738664"/>
          </a:xfrm>
          <a:prstGeom prst="rect">
            <a:avLst/>
          </a:prstGeom>
          <a:noFill/>
        </p:spPr>
        <p:txBody>
          <a:bodyPr wrap="square" rtlCol="1">
            <a:spAutoFit/>
          </a:bodyPr>
          <a:lstStyle/>
          <a:p>
            <a:pPr algn="ctr" rtl="1"/>
            <a:r>
              <a:rPr lang="fa-IR" sz="1400" dirty="0">
                <a:solidFill>
                  <a:srgbClr val="212121"/>
                </a:solidFill>
                <a:cs typeface="B Nazanin" panose="00000400000000000000" pitchFamily="2" charset="-78"/>
              </a:rPr>
              <a:t>سیستم تشخیص خواب‌آلودگی</a:t>
            </a:r>
            <a:endParaRPr lang="en-US" sz="1400" dirty="0">
              <a:solidFill>
                <a:srgbClr val="212121"/>
              </a:solidFill>
              <a:cs typeface="B Nazanin" panose="00000400000000000000" pitchFamily="2" charset="-78"/>
            </a:endParaRPr>
          </a:p>
        </p:txBody>
      </p:sp>
      <p:sp>
        <p:nvSpPr>
          <p:cNvPr id="66" name="TextBox 65">
            <a:extLst>
              <a:ext uri="{FF2B5EF4-FFF2-40B4-BE49-F238E27FC236}">
                <a16:creationId xmlns:a16="http://schemas.microsoft.com/office/drawing/2014/main" id="{DA000F32-4758-4311-8228-AB53CC5EF7F8}"/>
              </a:ext>
            </a:extLst>
          </p:cNvPr>
          <p:cNvSpPr txBox="1"/>
          <p:nvPr/>
        </p:nvSpPr>
        <p:spPr>
          <a:xfrm>
            <a:off x="5070079" y="5890494"/>
            <a:ext cx="800328" cy="738664"/>
          </a:xfrm>
          <a:prstGeom prst="rect">
            <a:avLst/>
          </a:prstGeom>
          <a:noFill/>
        </p:spPr>
        <p:txBody>
          <a:bodyPr wrap="square" rtlCol="1">
            <a:spAutoFit/>
          </a:bodyPr>
          <a:lstStyle/>
          <a:p>
            <a:pPr algn="ctr"/>
            <a:r>
              <a:rPr lang="fa-IR" sz="1400" dirty="0">
                <a:solidFill>
                  <a:srgbClr val="212121"/>
                </a:solidFill>
                <a:cs typeface="B Nazanin" panose="00000400000000000000" pitchFamily="2" charset="-78"/>
              </a:rPr>
              <a:t>نتیجه‌گیری و پیشنهادات</a:t>
            </a:r>
          </a:p>
        </p:txBody>
      </p:sp>
      <p:sp>
        <p:nvSpPr>
          <p:cNvPr id="67" name="TextBox 66">
            <a:extLst>
              <a:ext uri="{FF2B5EF4-FFF2-40B4-BE49-F238E27FC236}">
                <a16:creationId xmlns:a16="http://schemas.microsoft.com/office/drawing/2014/main" id="{88CFD4E5-6853-4747-A4B3-8C54D418F259}"/>
              </a:ext>
            </a:extLst>
          </p:cNvPr>
          <p:cNvSpPr txBox="1"/>
          <p:nvPr/>
        </p:nvSpPr>
        <p:spPr>
          <a:xfrm>
            <a:off x="8487205" y="5907563"/>
            <a:ext cx="797754" cy="738664"/>
          </a:xfrm>
          <a:prstGeom prst="rect">
            <a:avLst/>
          </a:prstGeom>
          <a:noFill/>
        </p:spPr>
        <p:txBody>
          <a:bodyPr wrap="square" rtlCol="1">
            <a:spAutoFit/>
          </a:bodyPr>
          <a:lstStyle/>
          <a:p>
            <a:pPr algn="ctr" rtl="1"/>
            <a:r>
              <a:rPr lang="fa-IR" sz="1400" dirty="0">
                <a:solidFill>
                  <a:srgbClr val="212121"/>
                </a:solidFill>
                <a:cs typeface="B Nazanin" panose="00000400000000000000" pitchFamily="2" charset="-78"/>
              </a:rPr>
              <a:t>ابزارها و مجموعه داده</a:t>
            </a:r>
          </a:p>
        </p:txBody>
      </p:sp>
      <p:sp>
        <p:nvSpPr>
          <p:cNvPr id="68" name="Flowchart: Connector 67">
            <a:extLst>
              <a:ext uri="{FF2B5EF4-FFF2-40B4-BE49-F238E27FC236}">
                <a16:creationId xmlns:a16="http://schemas.microsoft.com/office/drawing/2014/main" id="{1BE7DF81-8BEF-40ED-91EE-CF6ABFE57A1E}"/>
              </a:ext>
            </a:extLst>
          </p:cNvPr>
          <p:cNvSpPr/>
          <p:nvPr/>
        </p:nvSpPr>
        <p:spPr>
          <a:xfrm>
            <a:off x="4516063" y="6134406"/>
            <a:ext cx="269946" cy="284979"/>
          </a:xfrm>
          <a:prstGeom prst="flowChartConnector">
            <a:avLst/>
          </a:prstGeom>
          <a:solidFill>
            <a:srgbClr val="828F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cs typeface="B Nazanin" panose="00000400000000000000" pitchFamily="2" charset="-78"/>
            </a:endParaRPr>
          </a:p>
        </p:txBody>
      </p:sp>
      <p:sp>
        <p:nvSpPr>
          <p:cNvPr id="73" name="Flowchart: Connector 72">
            <a:extLst>
              <a:ext uri="{FF2B5EF4-FFF2-40B4-BE49-F238E27FC236}">
                <a16:creationId xmlns:a16="http://schemas.microsoft.com/office/drawing/2014/main" id="{EF01D7B4-0077-4876-BFF0-76A67825848E}"/>
              </a:ext>
            </a:extLst>
          </p:cNvPr>
          <p:cNvSpPr/>
          <p:nvPr/>
        </p:nvSpPr>
        <p:spPr>
          <a:xfrm>
            <a:off x="11762949" y="6126807"/>
            <a:ext cx="269946" cy="284979"/>
          </a:xfrm>
          <a:prstGeom prst="flowChartConnector">
            <a:avLst/>
          </a:prstGeom>
          <a:solidFill>
            <a:srgbClr val="828F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cs typeface="B Nazanin" panose="00000400000000000000" pitchFamily="2" charset="-78"/>
            </a:endParaRPr>
          </a:p>
        </p:txBody>
      </p:sp>
      <p:cxnSp>
        <p:nvCxnSpPr>
          <p:cNvPr id="74" name="Straight Connector 73">
            <a:extLst>
              <a:ext uri="{FF2B5EF4-FFF2-40B4-BE49-F238E27FC236}">
                <a16:creationId xmlns:a16="http://schemas.microsoft.com/office/drawing/2014/main" id="{81DA0DC9-B8FE-4D3A-9BB0-BA4823B03343}"/>
              </a:ext>
            </a:extLst>
          </p:cNvPr>
          <p:cNvCxnSpPr>
            <a:stCxn id="68" idx="6"/>
            <a:endCxn id="73" idx="2"/>
          </p:cNvCxnSpPr>
          <p:nvPr/>
        </p:nvCxnSpPr>
        <p:spPr>
          <a:xfrm flipV="1">
            <a:off x="4786009" y="6269297"/>
            <a:ext cx="6976940" cy="7599"/>
          </a:xfrm>
          <a:prstGeom prst="line">
            <a:avLst/>
          </a:prstGeom>
          <a:ln w="57150">
            <a:solidFill>
              <a:srgbClr val="828FA6"/>
            </a:solidFill>
          </a:ln>
        </p:spPr>
        <p:style>
          <a:lnRef idx="1">
            <a:schemeClr val="accent1"/>
          </a:lnRef>
          <a:fillRef idx="0">
            <a:schemeClr val="accent1"/>
          </a:fillRef>
          <a:effectRef idx="0">
            <a:schemeClr val="accent1"/>
          </a:effectRef>
          <a:fontRef idx="minor">
            <a:schemeClr val="tx1"/>
          </a:fontRef>
        </p:style>
      </p:cxnSp>
      <p:sp>
        <p:nvSpPr>
          <p:cNvPr id="75" name="Flowchart: Connector 74">
            <a:extLst>
              <a:ext uri="{FF2B5EF4-FFF2-40B4-BE49-F238E27FC236}">
                <a16:creationId xmlns:a16="http://schemas.microsoft.com/office/drawing/2014/main" id="{89BDBB10-E3C2-42A5-83F6-0C3AE2166FAF}"/>
              </a:ext>
            </a:extLst>
          </p:cNvPr>
          <p:cNvSpPr/>
          <p:nvPr/>
        </p:nvSpPr>
        <p:spPr>
          <a:xfrm>
            <a:off x="10673994" y="5801852"/>
            <a:ext cx="993916" cy="934890"/>
          </a:xfrm>
          <a:prstGeom prst="flowChartConnector">
            <a:avLst/>
          </a:prstGeom>
          <a:solidFill>
            <a:srgbClr val="FFFFFF"/>
          </a:solidFill>
          <a:ln w="28575">
            <a:solidFill>
              <a:srgbClr val="E8C2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a-IR" sz="1400" dirty="0">
                <a:solidFill>
                  <a:srgbClr val="212121"/>
                </a:solidFill>
                <a:cs typeface="B Nazanin" panose="00000400000000000000" pitchFamily="2" charset="-78"/>
              </a:rPr>
              <a:t>مقدمه</a:t>
            </a:r>
            <a:endParaRPr lang="en-US" sz="1400" dirty="0">
              <a:solidFill>
                <a:srgbClr val="212121"/>
              </a:solidFill>
              <a:cs typeface="B Nazanin" panose="00000400000000000000" pitchFamily="2" charset="-78"/>
            </a:endParaRPr>
          </a:p>
        </p:txBody>
      </p:sp>
      <p:sp>
        <p:nvSpPr>
          <p:cNvPr id="76" name="Flowchart: Connector 75">
            <a:extLst>
              <a:ext uri="{FF2B5EF4-FFF2-40B4-BE49-F238E27FC236}">
                <a16:creationId xmlns:a16="http://schemas.microsoft.com/office/drawing/2014/main" id="{C235E524-E416-4416-9D2C-18D18BBFC4E4}"/>
              </a:ext>
            </a:extLst>
          </p:cNvPr>
          <p:cNvSpPr/>
          <p:nvPr/>
        </p:nvSpPr>
        <p:spPr>
          <a:xfrm>
            <a:off x="9546898" y="5809451"/>
            <a:ext cx="993916" cy="934890"/>
          </a:xfrm>
          <a:prstGeom prst="flowChartConnector">
            <a:avLst/>
          </a:prstGeom>
          <a:solidFill>
            <a:srgbClr val="FFFFFF"/>
          </a:solidFill>
          <a:ln w="28575">
            <a:solidFill>
              <a:srgbClr val="E8C2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212121"/>
              </a:solidFill>
              <a:cs typeface="B Nazanin" panose="00000400000000000000" pitchFamily="2" charset="-78"/>
            </a:endParaRPr>
          </a:p>
        </p:txBody>
      </p:sp>
      <p:sp>
        <p:nvSpPr>
          <p:cNvPr id="77" name="Flowchart: Connector 76">
            <a:extLst>
              <a:ext uri="{FF2B5EF4-FFF2-40B4-BE49-F238E27FC236}">
                <a16:creationId xmlns:a16="http://schemas.microsoft.com/office/drawing/2014/main" id="{66E91D58-6B72-479D-A8D7-33FDD1CB2EB8}"/>
              </a:ext>
            </a:extLst>
          </p:cNvPr>
          <p:cNvSpPr/>
          <p:nvPr/>
        </p:nvSpPr>
        <p:spPr>
          <a:xfrm>
            <a:off x="8400556" y="5801851"/>
            <a:ext cx="993916" cy="934890"/>
          </a:xfrm>
          <a:prstGeom prst="flowChartConnector">
            <a:avLst/>
          </a:prstGeom>
          <a:solidFill>
            <a:schemeClr val="bg1"/>
          </a:solidFill>
          <a:ln w="28575">
            <a:solidFill>
              <a:srgbClr val="E8C2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a-IR" sz="1200" dirty="0">
              <a:solidFill>
                <a:srgbClr val="212121"/>
              </a:solidFill>
              <a:cs typeface="B Nazanin" panose="00000400000000000000" pitchFamily="2" charset="-78"/>
            </a:endParaRPr>
          </a:p>
        </p:txBody>
      </p:sp>
      <p:sp>
        <p:nvSpPr>
          <p:cNvPr id="80" name="Flowchart: Connector 79">
            <a:extLst>
              <a:ext uri="{FF2B5EF4-FFF2-40B4-BE49-F238E27FC236}">
                <a16:creationId xmlns:a16="http://schemas.microsoft.com/office/drawing/2014/main" id="{EF45EB47-FC65-499A-9959-03B97D1D154D}"/>
              </a:ext>
            </a:extLst>
          </p:cNvPr>
          <p:cNvSpPr/>
          <p:nvPr/>
        </p:nvSpPr>
        <p:spPr>
          <a:xfrm>
            <a:off x="7248278" y="5801851"/>
            <a:ext cx="993916" cy="934890"/>
          </a:xfrm>
          <a:prstGeom prst="flowChartConnector">
            <a:avLst/>
          </a:prstGeom>
          <a:solidFill>
            <a:schemeClr val="bg1"/>
          </a:solidFill>
          <a:ln w="28575">
            <a:solidFill>
              <a:srgbClr val="E8C2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endParaRPr lang="en-US" sz="1400" dirty="0">
              <a:solidFill>
                <a:srgbClr val="212121"/>
              </a:solidFill>
              <a:cs typeface="B Nazanin" panose="00000400000000000000" pitchFamily="2" charset="-78"/>
            </a:endParaRPr>
          </a:p>
        </p:txBody>
      </p:sp>
      <p:sp>
        <p:nvSpPr>
          <p:cNvPr id="81" name="Flowchart: Connector 80">
            <a:extLst>
              <a:ext uri="{FF2B5EF4-FFF2-40B4-BE49-F238E27FC236}">
                <a16:creationId xmlns:a16="http://schemas.microsoft.com/office/drawing/2014/main" id="{8BA8EA07-BBA4-4C3D-953D-01BDAC319E5C}"/>
              </a:ext>
            </a:extLst>
          </p:cNvPr>
          <p:cNvSpPr/>
          <p:nvPr/>
        </p:nvSpPr>
        <p:spPr>
          <a:xfrm>
            <a:off x="6096000" y="5812314"/>
            <a:ext cx="993916" cy="934890"/>
          </a:xfrm>
          <a:prstGeom prst="flowChartConnector">
            <a:avLst/>
          </a:prstGeom>
          <a:solidFill>
            <a:srgbClr val="E8C2CA"/>
          </a:solidFill>
          <a:ln w="28575">
            <a:solidFill>
              <a:srgbClr val="E8C2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212121"/>
              </a:solidFill>
              <a:cs typeface="B Nazanin" panose="00000400000000000000" pitchFamily="2" charset="-78"/>
            </a:endParaRPr>
          </a:p>
        </p:txBody>
      </p:sp>
      <p:sp>
        <p:nvSpPr>
          <p:cNvPr id="82" name="Flowchart: Connector 81">
            <a:extLst>
              <a:ext uri="{FF2B5EF4-FFF2-40B4-BE49-F238E27FC236}">
                <a16:creationId xmlns:a16="http://schemas.microsoft.com/office/drawing/2014/main" id="{028B650D-39D4-4012-90CF-F57BE01B9139}"/>
              </a:ext>
            </a:extLst>
          </p:cNvPr>
          <p:cNvSpPr/>
          <p:nvPr/>
        </p:nvSpPr>
        <p:spPr>
          <a:xfrm>
            <a:off x="4959281" y="5813679"/>
            <a:ext cx="993916" cy="934890"/>
          </a:xfrm>
          <a:prstGeom prst="flowChartConnector">
            <a:avLst/>
          </a:prstGeom>
          <a:solidFill>
            <a:srgbClr val="FFFFFF"/>
          </a:solidFill>
          <a:ln w="28575">
            <a:solidFill>
              <a:srgbClr val="E8C2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a-IR" sz="1400" dirty="0">
              <a:solidFill>
                <a:srgbClr val="212121"/>
              </a:solidFill>
              <a:cs typeface="B Nazanin" panose="00000400000000000000" pitchFamily="2" charset="-78"/>
            </a:endParaRPr>
          </a:p>
        </p:txBody>
      </p:sp>
      <p:sp>
        <p:nvSpPr>
          <p:cNvPr id="83" name="TextBox 82">
            <a:extLst>
              <a:ext uri="{FF2B5EF4-FFF2-40B4-BE49-F238E27FC236}">
                <a16:creationId xmlns:a16="http://schemas.microsoft.com/office/drawing/2014/main" id="{EF8D852E-E646-432A-AE46-77A59F13409E}"/>
              </a:ext>
            </a:extLst>
          </p:cNvPr>
          <p:cNvSpPr txBox="1"/>
          <p:nvPr/>
        </p:nvSpPr>
        <p:spPr>
          <a:xfrm>
            <a:off x="9610493" y="6007686"/>
            <a:ext cx="857314" cy="523220"/>
          </a:xfrm>
          <a:prstGeom prst="rect">
            <a:avLst/>
          </a:prstGeom>
          <a:noFill/>
        </p:spPr>
        <p:txBody>
          <a:bodyPr wrap="square" rtlCol="1">
            <a:spAutoFit/>
          </a:bodyPr>
          <a:lstStyle/>
          <a:p>
            <a:pPr algn="ctr" rtl="1"/>
            <a:r>
              <a:rPr lang="fa-IR" sz="1400" dirty="0">
                <a:solidFill>
                  <a:srgbClr val="212121"/>
                </a:solidFill>
                <a:cs typeface="B Nazanin" panose="00000400000000000000" pitchFamily="2" charset="-78"/>
              </a:rPr>
              <a:t>روش‌ها و الگوریتم‌ها</a:t>
            </a:r>
            <a:endParaRPr lang="en-US" sz="1400" dirty="0">
              <a:solidFill>
                <a:srgbClr val="212121"/>
              </a:solidFill>
              <a:cs typeface="B Nazanin" panose="00000400000000000000" pitchFamily="2" charset="-78"/>
            </a:endParaRPr>
          </a:p>
        </p:txBody>
      </p:sp>
      <p:sp>
        <p:nvSpPr>
          <p:cNvPr id="84" name="TextBox 83">
            <a:extLst>
              <a:ext uri="{FF2B5EF4-FFF2-40B4-BE49-F238E27FC236}">
                <a16:creationId xmlns:a16="http://schemas.microsoft.com/office/drawing/2014/main" id="{CDA587ED-1829-4125-8792-6DDB4D7E861A}"/>
              </a:ext>
            </a:extLst>
          </p:cNvPr>
          <p:cNvSpPr txBox="1"/>
          <p:nvPr/>
        </p:nvSpPr>
        <p:spPr>
          <a:xfrm>
            <a:off x="7359747" y="5998216"/>
            <a:ext cx="768157" cy="523220"/>
          </a:xfrm>
          <a:prstGeom prst="rect">
            <a:avLst/>
          </a:prstGeom>
          <a:noFill/>
        </p:spPr>
        <p:txBody>
          <a:bodyPr wrap="square" rtlCol="1">
            <a:spAutoFit/>
          </a:bodyPr>
          <a:lstStyle/>
          <a:p>
            <a:pPr algn="ctr" rtl="1"/>
            <a:r>
              <a:rPr lang="fa-IR" sz="1400" dirty="0">
                <a:solidFill>
                  <a:srgbClr val="212121"/>
                </a:solidFill>
                <a:cs typeface="B Nazanin" panose="00000400000000000000" pitchFamily="2" charset="-78"/>
              </a:rPr>
              <a:t>مدل شبکه عصبی</a:t>
            </a:r>
            <a:endParaRPr lang="en-US" sz="1400" dirty="0">
              <a:solidFill>
                <a:srgbClr val="212121"/>
              </a:solidFill>
              <a:cs typeface="B Nazanin" panose="00000400000000000000" pitchFamily="2" charset="-78"/>
            </a:endParaRPr>
          </a:p>
        </p:txBody>
      </p:sp>
      <p:sp>
        <p:nvSpPr>
          <p:cNvPr id="85" name="TextBox 84">
            <a:extLst>
              <a:ext uri="{FF2B5EF4-FFF2-40B4-BE49-F238E27FC236}">
                <a16:creationId xmlns:a16="http://schemas.microsoft.com/office/drawing/2014/main" id="{7A86BB72-9726-410A-AFAC-F1D79410F866}"/>
              </a:ext>
            </a:extLst>
          </p:cNvPr>
          <p:cNvSpPr txBox="1"/>
          <p:nvPr/>
        </p:nvSpPr>
        <p:spPr>
          <a:xfrm>
            <a:off x="6081090" y="5895160"/>
            <a:ext cx="1052410" cy="738664"/>
          </a:xfrm>
          <a:prstGeom prst="rect">
            <a:avLst/>
          </a:prstGeom>
          <a:noFill/>
        </p:spPr>
        <p:txBody>
          <a:bodyPr wrap="square" rtlCol="1">
            <a:spAutoFit/>
          </a:bodyPr>
          <a:lstStyle/>
          <a:p>
            <a:pPr algn="ctr" rtl="1"/>
            <a:r>
              <a:rPr lang="fa-IR" sz="1400" dirty="0">
                <a:solidFill>
                  <a:srgbClr val="212121"/>
                </a:solidFill>
                <a:cs typeface="B Nazanin" panose="00000400000000000000" pitchFamily="2" charset="-78"/>
              </a:rPr>
              <a:t>سیستم تشخیص خواب‌آلودگی</a:t>
            </a:r>
            <a:endParaRPr lang="en-US" sz="1400" dirty="0">
              <a:solidFill>
                <a:srgbClr val="212121"/>
              </a:solidFill>
              <a:cs typeface="B Nazanin" panose="00000400000000000000" pitchFamily="2" charset="-78"/>
            </a:endParaRPr>
          </a:p>
        </p:txBody>
      </p:sp>
      <p:sp>
        <p:nvSpPr>
          <p:cNvPr id="86" name="TextBox 85">
            <a:extLst>
              <a:ext uri="{FF2B5EF4-FFF2-40B4-BE49-F238E27FC236}">
                <a16:creationId xmlns:a16="http://schemas.microsoft.com/office/drawing/2014/main" id="{F13A61F5-14A1-4CF9-94AF-45BD9A40C4B7}"/>
              </a:ext>
            </a:extLst>
          </p:cNvPr>
          <p:cNvSpPr txBox="1"/>
          <p:nvPr/>
        </p:nvSpPr>
        <p:spPr>
          <a:xfrm>
            <a:off x="5070079" y="5890494"/>
            <a:ext cx="800328" cy="738664"/>
          </a:xfrm>
          <a:prstGeom prst="rect">
            <a:avLst/>
          </a:prstGeom>
          <a:noFill/>
        </p:spPr>
        <p:txBody>
          <a:bodyPr wrap="square" rtlCol="1">
            <a:spAutoFit/>
          </a:bodyPr>
          <a:lstStyle/>
          <a:p>
            <a:pPr algn="ctr"/>
            <a:r>
              <a:rPr lang="fa-IR" sz="1400" dirty="0">
                <a:solidFill>
                  <a:srgbClr val="212121"/>
                </a:solidFill>
                <a:cs typeface="B Nazanin" panose="00000400000000000000" pitchFamily="2" charset="-78"/>
              </a:rPr>
              <a:t>نتیجه‌گیری و پیشنهادات</a:t>
            </a:r>
          </a:p>
        </p:txBody>
      </p:sp>
      <p:sp>
        <p:nvSpPr>
          <p:cNvPr id="87" name="TextBox 86">
            <a:extLst>
              <a:ext uri="{FF2B5EF4-FFF2-40B4-BE49-F238E27FC236}">
                <a16:creationId xmlns:a16="http://schemas.microsoft.com/office/drawing/2014/main" id="{E7771BE8-903F-4430-87DE-796C3A003164}"/>
              </a:ext>
            </a:extLst>
          </p:cNvPr>
          <p:cNvSpPr txBox="1"/>
          <p:nvPr/>
        </p:nvSpPr>
        <p:spPr>
          <a:xfrm>
            <a:off x="8384997" y="5983155"/>
            <a:ext cx="975315" cy="523220"/>
          </a:xfrm>
          <a:prstGeom prst="rect">
            <a:avLst/>
          </a:prstGeom>
          <a:noFill/>
        </p:spPr>
        <p:txBody>
          <a:bodyPr wrap="square" rtlCol="1">
            <a:spAutoFit/>
          </a:bodyPr>
          <a:lstStyle/>
          <a:p>
            <a:pPr algn="ctr" rtl="1"/>
            <a:r>
              <a:rPr lang="fa-IR" sz="1400" dirty="0">
                <a:solidFill>
                  <a:srgbClr val="212121"/>
                </a:solidFill>
                <a:cs typeface="B Nazanin" panose="00000400000000000000" pitchFamily="2" charset="-78"/>
              </a:rPr>
              <a:t>ابزارها و مجموعه داده</a:t>
            </a:r>
          </a:p>
        </p:txBody>
      </p:sp>
      <p:pic>
        <p:nvPicPr>
          <p:cNvPr id="41" name="Picture 40">
            <a:extLst>
              <a:ext uri="{FF2B5EF4-FFF2-40B4-BE49-F238E27FC236}">
                <a16:creationId xmlns:a16="http://schemas.microsoft.com/office/drawing/2014/main" id="{0361D9EA-7378-4E17-956B-960CF7CF3E19}"/>
              </a:ext>
            </a:extLst>
          </p:cNvPr>
          <p:cNvPicPr/>
          <p:nvPr/>
        </p:nvPicPr>
        <p:blipFill rotWithShape="1">
          <a:blip r:embed="rId3"/>
          <a:srcRect r="25157"/>
          <a:stretch/>
        </p:blipFill>
        <p:spPr>
          <a:xfrm>
            <a:off x="1087120" y="3658251"/>
            <a:ext cx="3982959" cy="1060377"/>
          </a:xfrm>
          <a:prstGeom prst="rect">
            <a:avLst/>
          </a:prstGeom>
        </p:spPr>
      </p:pic>
      <p:sp>
        <p:nvSpPr>
          <p:cNvPr id="5" name="Rectangle 4">
            <a:extLst>
              <a:ext uri="{FF2B5EF4-FFF2-40B4-BE49-F238E27FC236}">
                <a16:creationId xmlns:a16="http://schemas.microsoft.com/office/drawing/2014/main" id="{3C1867B9-B389-43A0-8139-1D3112347D25}"/>
              </a:ext>
            </a:extLst>
          </p:cNvPr>
          <p:cNvSpPr/>
          <p:nvPr/>
        </p:nvSpPr>
        <p:spPr>
          <a:xfrm>
            <a:off x="1087120" y="1503660"/>
            <a:ext cx="3829405" cy="523220"/>
          </a:xfrm>
          <a:prstGeom prst="rect">
            <a:avLst/>
          </a:prstGeom>
          <a:solidFill>
            <a:schemeClr val="bg1">
              <a:lumMod val="9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1" anchor="ctr"/>
          <a:lstStyle/>
          <a:p>
            <a:pPr marL="0" marR="0" algn="just" rtl="0">
              <a:lnSpc>
                <a:spcPct val="120000"/>
              </a:lnSpc>
              <a:spcBef>
                <a:spcPts val="600"/>
              </a:spcBef>
              <a:spcAft>
                <a:spcPts val="0"/>
              </a:spcAft>
            </a:pPr>
            <a:r>
              <a:rPr lang="en-US" sz="1800" spc="-5" dirty="0">
                <a:solidFill>
                  <a:srgbClr val="292929"/>
                </a:solidFill>
                <a:effectLst/>
                <a:latin typeface="Century Gothic" panose="020B0502020202020204" pitchFamily="34" charset="0"/>
                <a:ea typeface="Times New Roman" panose="02020603050405020304" pitchFamily="18" charset="0"/>
                <a:cs typeface="+mj-cs"/>
              </a:rPr>
              <a:t>#pyinstaller –</a:t>
            </a:r>
            <a:r>
              <a:rPr lang="en-US" sz="1800" spc="-5" dirty="0" err="1">
                <a:solidFill>
                  <a:srgbClr val="292929"/>
                </a:solidFill>
                <a:effectLst/>
                <a:latin typeface="Century Gothic" panose="020B0502020202020204" pitchFamily="34" charset="0"/>
                <a:ea typeface="Times New Roman" panose="02020603050405020304" pitchFamily="18" charset="0"/>
                <a:cs typeface="+mj-cs"/>
              </a:rPr>
              <a:t>onefile</a:t>
            </a:r>
            <a:r>
              <a:rPr lang="en-US" sz="1800" spc="-5" dirty="0">
                <a:solidFill>
                  <a:srgbClr val="292929"/>
                </a:solidFill>
                <a:effectLst/>
                <a:latin typeface="Century Gothic" panose="020B0502020202020204" pitchFamily="34" charset="0"/>
                <a:ea typeface="Times New Roman" panose="02020603050405020304" pitchFamily="18" charset="0"/>
                <a:cs typeface="+mj-cs"/>
              </a:rPr>
              <a:t> app.py </a:t>
            </a:r>
            <a:endParaRPr lang="en-US" sz="2400" dirty="0">
              <a:effectLst/>
              <a:latin typeface="Century Gothic" panose="020B0502020202020204" pitchFamily="34" charset="0"/>
              <a:ea typeface="Times New Roman" panose="02020603050405020304" pitchFamily="18" charset="0"/>
              <a:cs typeface="+mj-cs"/>
            </a:endParaRPr>
          </a:p>
        </p:txBody>
      </p:sp>
      <p:sp>
        <p:nvSpPr>
          <p:cNvPr id="46" name="TextBox 45">
            <a:extLst>
              <a:ext uri="{FF2B5EF4-FFF2-40B4-BE49-F238E27FC236}">
                <a16:creationId xmlns:a16="http://schemas.microsoft.com/office/drawing/2014/main" id="{39B66A6B-CC8D-4388-804B-6ED5390434AD}"/>
              </a:ext>
            </a:extLst>
          </p:cNvPr>
          <p:cNvSpPr txBox="1"/>
          <p:nvPr/>
        </p:nvSpPr>
        <p:spPr>
          <a:xfrm>
            <a:off x="5470243" y="2190409"/>
            <a:ext cx="6275294" cy="1646605"/>
          </a:xfrm>
          <a:prstGeom prst="rect">
            <a:avLst/>
          </a:prstGeom>
          <a:noFill/>
        </p:spPr>
        <p:txBody>
          <a:bodyPr wrap="square">
            <a:spAutoFit/>
          </a:bodyPr>
          <a:lstStyle/>
          <a:p>
            <a:pPr marL="0" marR="0" algn="just" rtl="1">
              <a:lnSpc>
                <a:spcPct val="120000"/>
              </a:lnSpc>
              <a:spcBef>
                <a:spcPts val="600"/>
              </a:spcBef>
              <a:spcAft>
                <a:spcPts val="0"/>
              </a:spcAft>
            </a:pPr>
            <a:r>
              <a:rPr lang="fa-IR" sz="2000" dirty="0">
                <a:effectLst/>
                <a:latin typeface="Times New Roman" panose="02020603050405020304" pitchFamily="18" charset="0"/>
                <a:ea typeface="Times New Roman" panose="02020603050405020304" pitchFamily="18" charset="0"/>
                <a:cs typeface="B Nazanin" panose="00000400000000000000" pitchFamily="2" charset="-78"/>
              </a:rPr>
              <a:t>پس از اجرای این دستور موارد زیر ساخته می‌شود.</a:t>
            </a:r>
            <a:endParaRPr lang="en-US" sz="2000" dirty="0">
              <a:effectLst/>
              <a:latin typeface="Times New Roman" panose="02020603050405020304" pitchFamily="18" charset="0"/>
              <a:ea typeface="Times New Roman" panose="02020603050405020304" pitchFamily="18" charset="0"/>
              <a:cs typeface="B Nazanin" panose="00000400000000000000" pitchFamily="2" charset="-78"/>
            </a:endParaRPr>
          </a:p>
          <a:p>
            <a:pPr marL="342900" marR="0" lvl="0" indent="-342900" algn="just" rtl="1">
              <a:lnSpc>
                <a:spcPct val="120000"/>
              </a:lnSpc>
              <a:spcBef>
                <a:spcPts val="600"/>
              </a:spcBef>
              <a:spcAft>
                <a:spcPts val="0"/>
              </a:spcAft>
              <a:buFont typeface="Symbol" panose="05050102010706020507" pitchFamily="18" charset="2"/>
              <a:buChar char=""/>
            </a:pPr>
            <a:r>
              <a:rPr lang="fa-IR" sz="2000" dirty="0">
                <a:effectLst/>
                <a:latin typeface="Times New Roman" panose="02020603050405020304" pitchFamily="18" charset="0"/>
                <a:ea typeface="Times New Roman" panose="02020603050405020304" pitchFamily="18" charset="0"/>
                <a:cs typeface="B Nazanin" panose="00000400000000000000" pitchFamily="2" charset="-78"/>
              </a:rPr>
              <a:t>یک فایل به نام </a:t>
            </a:r>
            <a:r>
              <a:rPr lang="en-US" dirty="0" err="1">
                <a:effectLst/>
                <a:latin typeface="Times New Roman" panose="02020603050405020304" pitchFamily="18" charset="0"/>
                <a:ea typeface="Times New Roman" panose="02020603050405020304" pitchFamily="18" charset="0"/>
                <a:cs typeface="B Nazanin" panose="00000400000000000000" pitchFamily="2" charset="-78"/>
              </a:rPr>
              <a:t>app</a:t>
            </a:r>
            <a:r>
              <a:rPr lang="en-US" sz="2000" dirty="0" err="1">
                <a:effectLst/>
                <a:latin typeface="Times New Roman" panose="02020603050405020304" pitchFamily="18" charset="0"/>
                <a:ea typeface="Times New Roman" panose="02020603050405020304" pitchFamily="18" charset="0"/>
                <a:cs typeface="B Nazanin" panose="00000400000000000000" pitchFamily="2" charset="-78"/>
              </a:rPr>
              <a:t>.</a:t>
            </a:r>
            <a:r>
              <a:rPr lang="en-US" dirty="0" err="1">
                <a:effectLst/>
                <a:latin typeface="Times New Roman" panose="02020603050405020304" pitchFamily="18" charset="0"/>
                <a:ea typeface="Times New Roman" panose="02020603050405020304" pitchFamily="18" charset="0"/>
                <a:cs typeface="B Nazanin" panose="00000400000000000000" pitchFamily="2" charset="-78"/>
              </a:rPr>
              <a:t>spec</a:t>
            </a:r>
            <a:endParaRPr lang="en-US" sz="2000" dirty="0">
              <a:effectLst/>
              <a:latin typeface="Times New Roman" panose="02020603050405020304" pitchFamily="18" charset="0"/>
              <a:ea typeface="Times New Roman" panose="02020603050405020304" pitchFamily="18" charset="0"/>
              <a:cs typeface="B Nazanin" panose="00000400000000000000" pitchFamily="2" charset="-78"/>
            </a:endParaRPr>
          </a:p>
          <a:p>
            <a:pPr marL="342900" marR="0" lvl="0" indent="-342900" algn="just" rtl="1">
              <a:lnSpc>
                <a:spcPct val="120000"/>
              </a:lnSpc>
              <a:spcBef>
                <a:spcPts val="0"/>
              </a:spcBef>
              <a:spcAft>
                <a:spcPts val="0"/>
              </a:spcAft>
              <a:buFont typeface="Symbol" panose="05050102010706020507" pitchFamily="18" charset="2"/>
              <a:buChar char=""/>
            </a:pPr>
            <a:r>
              <a:rPr lang="fa-IR" sz="2000" dirty="0">
                <a:effectLst/>
                <a:latin typeface="Times New Roman" panose="02020603050405020304" pitchFamily="18" charset="0"/>
                <a:ea typeface="Times New Roman" panose="02020603050405020304" pitchFamily="18" charset="0"/>
                <a:cs typeface="B Nazanin" panose="00000400000000000000" pitchFamily="2" charset="-78"/>
              </a:rPr>
              <a:t>پوشه </a:t>
            </a:r>
            <a:r>
              <a:rPr lang="en-US" dirty="0">
                <a:effectLst/>
                <a:latin typeface="Times New Roman" panose="02020603050405020304" pitchFamily="18" charset="0"/>
                <a:ea typeface="Times New Roman" panose="02020603050405020304" pitchFamily="18" charset="0"/>
                <a:cs typeface="B Nazanin" panose="00000400000000000000" pitchFamily="2" charset="-78"/>
              </a:rPr>
              <a:t>build</a:t>
            </a:r>
            <a:endParaRPr lang="en-US" sz="2000" dirty="0">
              <a:effectLst/>
              <a:latin typeface="Times New Roman" panose="02020603050405020304" pitchFamily="18" charset="0"/>
              <a:ea typeface="Times New Roman" panose="02020603050405020304" pitchFamily="18" charset="0"/>
              <a:cs typeface="B Nazanin" panose="00000400000000000000" pitchFamily="2" charset="-78"/>
            </a:endParaRPr>
          </a:p>
          <a:p>
            <a:pPr marL="342900" marR="0" lvl="0" indent="-342900" algn="just" rtl="1">
              <a:lnSpc>
                <a:spcPct val="120000"/>
              </a:lnSpc>
              <a:spcBef>
                <a:spcPts val="0"/>
              </a:spcBef>
              <a:spcAft>
                <a:spcPts val="0"/>
              </a:spcAft>
              <a:buFont typeface="Symbol" panose="05050102010706020507" pitchFamily="18" charset="2"/>
              <a:buChar char=""/>
            </a:pPr>
            <a:r>
              <a:rPr lang="fa-IR" sz="2000" dirty="0">
                <a:effectLst/>
                <a:latin typeface="Times New Roman" panose="02020603050405020304" pitchFamily="18" charset="0"/>
                <a:ea typeface="Times New Roman" panose="02020603050405020304" pitchFamily="18" charset="0"/>
                <a:cs typeface="B Nazanin" panose="00000400000000000000" pitchFamily="2" charset="-78"/>
              </a:rPr>
              <a:t>پوشه </a:t>
            </a:r>
            <a:r>
              <a:rPr lang="en-US" dirty="0" err="1">
                <a:effectLst/>
                <a:latin typeface="Times New Roman" panose="02020603050405020304" pitchFamily="18" charset="0"/>
                <a:ea typeface="Times New Roman" panose="02020603050405020304" pitchFamily="18" charset="0"/>
                <a:cs typeface="B Nazanin" panose="00000400000000000000" pitchFamily="2" charset="-78"/>
              </a:rPr>
              <a:t>dist</a:t>
            </a:r>
            <a:endParaRPr lang="en-US" sz="2000" dirty="0">
              <a:effectLst/>
              <a:latin typeface="Times New Roman" panose="02020603050405020304" pitchFamily="18" charset="0"/>
              <a:ea typeface="Times New Roman" panose="02020603050405020304" pitchFamily="18" charset="0"/>
              <a:cs typeface="B Nazanin" panose="00000400000000000000" pitchFamily="2" charset="-78"/>
            </a:endParaRPr>
          </a:p>
        </p:txBody>
      </p:sp>
    </p:spTree>
    <p:extLst>
      <p:ext uri="{BB962C8B-B14F-4D97-AF65-F5344CB8AC3E}">
        <p14:creationId xmlns:p14="http://schemas.microsoft.com/office/powerpoint/2010/main" val="2653503347"/>
      </p:ext>
    </p:extLst>
  </p:cSld>
  <p:clrMapOvr>
    <a:masterClrMapping/>
  </p:clrMapOvr>
  <p:transition spd="slow">
    <p:push dir="u"/>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ight Triangle 7"/>
          <p:cNvSpPr/>
          <p:nvPr/>
        </p:nvSpPr>
        <p:spPr>
          <a:xfrm>
            <a:off x="2407918" y="190245"/>
            <a:ext cx="721362" cy="869451"/>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cs typeface="B Nazanin" panose="00000400000000000000" pitchFamily="2" charset="-78"/>
            </a:endParaRPr>
          </a:p>
        </p:txBody>
      </p:sp>
      <p:sp>
        <p:nvSpPr>
          <p:cNvPr id="78" name="Parallelogram 77"/>
          <p:cNvSpPr/>
          <p:nvPr/>
        </p:nvSpPr>
        <p:spPr>
          <a:xfrm>
            <a:off x="-345440" y="6350000"/>
            <a:ext cx="1432560" cy="508000"/>
          </a:xfrm>
          <a:prstGeom prst="parallelogram">
            <a:avLst>
              <a:gd name="adj" fmla="val 47000"/>
            </a:avLst>
          </a:prstGeom>
          <a:solidFill>
            <a:srgbClr val="FFEDE1"/>
          </a:solidFill>
          <a:ln>
            <a:solidFill>
              <a:srgbClr val="FFED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B Nazanin" panose="00000400000000000000" pitchFamily="2" charset="-78"/>
            </a:endParaRPr>
          </a:p>
        </p:txBody>
      </p:sp>
      <p:sp>
        <p:nvSpPr>
          <p:cNvPr id="79" name="Parallelogram 78"/>
          <p:cNvSpPr/>
          <p:nvPr/>
        </p:nvSpPr>
        <p:spPr>
          <a:xfrm>
            <a:off x="-254000" y="6451600"/>
            <a:ext cx="1539240" cy="264160"/>
          </a:xfrm>
          <a:prstGeom prst="parallelogram">
            <a:avLst/>
          </a:prstGeom>
          <a:solidFill>
            <a:srgbClr val="B5838D"/>
          </a:solidFill>
          <a:ln>
            <a:solidFill>
              <a:srgbClr val="B583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a-IR" dirty="0">
                <a:solidFill>
                  <a:schemeClr val="tx1"/>
                </a:solidFill>
                <a:cs typeface="B Nazanin" panose="00000400000000000000" pitchFamily="2" charset="-78"/>
              </a:rPr>
              <a:t>27/31</a:t>
            </a:r>
            <a:endParaRPr lang="en-US" dirty="0">
              <a:solidFill>
                <a:schemeClr val="tx1"/>
              </a:solidFill>
              <a:cs typeface="B Nazanin" panose="00000400000000000000" pitchFamily="2" charset="-78"/>
            </a:endParaRPr>
          </a:p>
        </p:txBody>
      </p:sp>
      <p:sp>
        <p:nvSpPr>
          <p:cNvPr id="34" name="Flowchart: Manual Input 33"/>
          <p:cNvSpPr/>
          <p:nvPr/>
        </p:nvSpPr>
        <p:spPr>
          <a:xfrm rot="16200000">
            <a:off x="7097565" y="-4084597"/>
            <a:ext cx="1055033" cy="9133841"/>
          </a:xfrm>
          <a:prstGeom prst="flowChartManualInput">
            <a:avLst/>
          </a:prstGeom>
          <a:solidFill>
            <a:srgbClr val="828F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B Nazanin" panose="00000400000000000000" pitchFamily="2" charset="-78"/>
            </a:endParaRPr>
          </a:p>
        </p:txBody>
      </p:sp>
      <p:sp>
        <p:nvSpPr>
          <p:cNvPr id="38" name="Rectangle 37"/>
          <p:cNvSpPr/>
          <p:nvPr/>
        </p:nvSpPr>
        <p:spPr>
          <a:xfrm>
            <a:off x="2407920" y="154662"/>
            <a:ext cx="9784080" cy="685643"/>
          </a:xfrm>
          <a:prstGeom prst="rect">
            <a:avLst/>
          </a:prstGeom>
          <a:solidFill>
            <a:srgbClr val="FFED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rtl="1"/>
            <a:r>
              <a:rPr lang="fa-IR" sz="4000" dirty="0">
                <a:solidFill>
                  <a:schemeClr val="tx1"/>
                </a:solidFill>
                <a:cs typeface="B Nazanin" panose="00000400000000000000" pitchFamily="2" charset="-78"/>
              </a:rPr>
              <a:t>	داکر</a:t>
            </a:r>
            <a:endParaRPr lang="en-US" sz="4000" dirty="0">
              <a:solidFill>
                <a:schemeClr val="tx1"/>
              </a:solidFill>
              <a:cs typeface="B Nazanin" panose="00000400000000000000" pitchFamily="2" charset="-78"/>
            </a:endParaRPr>
          </a:p>
        </p:txBody>
      </p:sp>
      <p:sp>
        <p:nvSpPr>
          <p:cNvPr id="54" name="Flowchart: Connector 53">
            <a:extLst>
              <a:ext uri="{FF2B5EF4-FFF2-40B4-BE49-F238E27FC236}">
                <a16:creationId xmlns:a16="http://schemas.microsoft.com/office/drawing/2014/main" id="{3B048D29-D07E-4377-AF2B-2752562EC6B4}"/>
              </a:ext>
            </a:extLst>
          </p:cNvPr>
          <p:cNvSpPr/>
          <p:nvPr/>
        </p:nvSpPr>
        <p:spPr>
          <a:xfrm>
            <a:off x="4516063" y="6134406"/>
            <a:ext cx="269946" cy="284979"/>
          </a:xfrm>
          <a:prstGeom prst="flowChartConnector">
            <a:avLst/>
          </a:prstGeom>
          <a:solidFill>
            <a:srgbClr val="828F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cs typeface="B Nazanin" panose="00000400000000000000" pitchFamily="2" charset="-78"/>
            </a:endParaRPr>
          </a:p>
        </p:txBody>
      </p:sp>
      <p:sp>
        <p:nvSpPr>
          <p:cNvPr id="55" name="Flowchart: Connector 54">
            <a:extLst>
              <a:ext uri="{FF2B5EF4-FFF2-40B4-BE49-F238E27FC236}">
                <a16:creationId xmlns:a16="http://schemas.microsoft.com/office/drawing/2014/main" id="{CD85DB92-8BC2-4271-9BA7-9DBEF30E3A84}"/>
              </a:ext>
            </a:extLst>
          </p:cNvPr>
          <p:cNvSpPr/>
          <p:nvPr/>
        </p:nvSpPr>
        <p:spPr>
          <a:xfrm>
            <a:off x="11762949" y="6126807"/>
            <a:ext cx="269946" cy="284979"/>
          </a:xfrm>
          <a:prstGeom prst="flowChartConnector">
            <a:avLst/>
          </a:prstGeom>
          <a:solidFill>
            <a:srgbClr val="828F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cs typeface="B Nazanin" panose="00000400000000000000" pitchFamily="2" charset="-78"/>
            </a:endParaRPr>
          </a:p>
        </p:txBody>
      </p:sp>
      <p:cxnSp>
        <p:nvCxnSpPr>
          <p:cNvPr id="56" name="Straight Connector 55">
            <a:extLst>
              <a:ext uri="{FF2B5EF4-FFF2-40B4-BE49-F238E27FC236}">
                <a16:creationId xmlns:a16="http://schemas.microsoft.com/office/drawing/2014/main" id="{59067910-03E3-48B4-8415-91504B3E1430}"/>
              </a:ext>
            </a:extLst>
          </p:cNvPr>
          <p:cNvCxnSpPr>
            <a:stCxn id="54" idx="6"/>
            <a:endCxn id="55" idx="2"/>
          </p:cNvCxnSpPr>
          <p:nvPr/>
        </p:nvCxnSpPr>
        <p:spPr>
          <a:xfrm flipV="1">
            <a:off x="4786009" y="6269297"/>
            <a:ext cx="6976940" cy="7599"/>
          </a:xfrm>
          <a:prstGeom prst="line">
            <a:avLst/>
          </a:prstGeom>
          <a:ln w="57150">
            <a:solidFill>
              <a:srgbClr val="828FA6"/>
            </a:solidFill>
          </a:ln>
        </p:spPr>
        <p:style>
          <a:lnRef idx="1">
            <a:schemeClr val="accent1"/>
          </a:lnRef>
          <a:fillRef idx="0">
            <a:schemeClr val="accent1"/>
          </a:fillRef>
          <a:effectRef idx="0">
            <a:schemeClr val="accent1"/>
          </a:effectRef>
          <a:fontRef idx="minor">
            <a:schemeClr val="tx1"/>
          </a:fontRef>
        </p:style>
      </p:cxnSp>
      <p:sp>
        <p:nvSpPr>
          <p:cNvPr id="57" name="Flowchart: Connector 56">
            <a:extLst>
              <a:ext uri="{FF2B5EF4-FFF2-40B4-BE49-F238E27FC236}">
                <a16:creationId xmlns:a16="http://schemas.microsoft.com/office/drawing/2014/main" id="{C710D54B-04E1-4C82-9324-AF8DEE4730EE}"/>
              </a:ext>
            </a:extLst>
          </p:cNvPr>
          <p:cNvSpPr/>
          <p:nvPr/>
        </p:nvSpPr>
        <p:spPr>
          <a:xfrm>
            <a:off x="10673994" y="5801852"/>
            <a:ext cx="993916" cy="934890"/>
          </a:xfrm>
          <a:prstGeom prst="flowChartConnector">
            <a:avLst/>
          </a:prstGeom>
          <a:solidFill>
            <a:srgbClr val="FFFFFF"/>
          </a:solidFill>
          <a:ln w="28575">
            <a:solidFill>
              <a:srgbClr val="E8C2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a-IR" sz="1400" dirty="0">
                <a:solidFill>
                  <a:srgbClr val="212121"/>
                </a:solidFill>
                <a:cs typeface="B Nazanin" panose="00000400000000000000" pitchFamily="2" charset="-78"/>
              </a:rPr>
              <a:t>مقدمه</a:t>
            </a:r>
            <a:endParaRPr lang="en-US" sz="1400" dirty="0">
              <a:solidFill>
                <a:srgbClr val="212121"/>
              </a:solidFill>
              <a:cs typeface="B Nazanin" panose="00000400000000000000" pitchFamily="2" charset="-78"/>
            </a:endParaRPr>
          </a:p>
        </p:txBody>
      </p:sp>
      <p:sp>
        <p:nvSpPr>
          <p:cNvPr id="58" name="Flowchart: Connector 57">
            <a:extLst>
              <a:ext uri="{FF2B5EF4-FFF2-40B4-BE49-F238E27FC236}">
                <a16:creationId xmlns:a16="http://schemas.microsoft.com/office/drawing/2014/main" id="{605A9779-11A5-4F9F-ACCB-AEE46AE9BAF7}"/>
              </a:ext>
            </a:extLst>
          </p:cNvPr>
          <p:cNvSpPr/>
          <p:nvPr/>
        </p:nvSpPr>
        <p:spPr>
          <a:xfrm>
            <a:off x="9546898" y="5809451"/>
            <a:ext cx="993916" cy="934890"/>
          </a:xfrm>
          <a:prstGeom prst="flowChartConnector">
            <a:avLst/>
          </a:prstGeom>
          <a:solidFill>
            <a:srgbClr val="FFFFFF"/>
          </a:solidFill>
          <a:ln w="28575">
            <a:solidFill>
              <a:srgbClr val="E8C2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212121"/>
              </a:solidFill>
              <a:cs typeface="B Nazanin" panose="00000400000000000000" pitchFamily="2" charset="-78"/>
            </a:endParaRPr>
          </a:p>
        </p:txBody>
      </p:sp>
      <p:sp>
        <p:nvSpPr>
          <p:cNvPr id="59" name="Flowchart: Connector 58">
            <a:extLst>
              <a:ext uri="{FF2B5EF4-FFF2-40B4-BE49-F238E27FC236}">
                <a16:creationId xmlns:a16="http://schemas.microsoft.com/office/drawing/2014/main" id="{698F8C42-C52F-41D1-9306-30420182BFF1}"/>
              </a:ext>
            </a:extLst>
          </p:cNvPr>
          <p:cNvSpPr/>
          <p:nvPr/>
        </p:nvSpPr>
        <p:spPr>
          <a:xfrm>
            <a:off x="8400556" y="5801851"/>
            <a:ext cx="993916" cy="934890"/>
          </a:xfrm>
          <a:prstGeom prst="flowChartConnector">
            <a:avLst/>
          </a:prstGeom>
          <a:solidFill>
            <a:srgbClr val="FFFFFF"/>
          </a:solidFill>
          <a:ln w="28575">
            <a:solidFill>
              <a:srgbClr val="E8C2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a-IR" sz="1200" dirty="0">
              <a:solidFill>
                <a:srgbClr val="212121"/>
              </a:solidFill>
              <a:cs typeface="B Nazanin" panose="00000400000000000000" pitchFamily="2" charset="-78"/>
            </a:endParaRPr>
          </a:p>
        </p:txBody>
      </p:sp>
      <p:sp>
        <p:nvSpPr>
          <p:cNvPr id="60" name="Flowchart: Connector 59">
            <a:extLst>
              <a:ext uri="{FF2B5EF4-FFF2-40B4-BE49-F238E27FC236}">
                <a16:creationId xmlns:a16="http://schemas.microsoft.com/office/drawing/2014/main" id="{59CF8786-D8F6-4EEA-8DEB-4BE6BFBBB571}"/>
              </a:ext>
            </a:extLst>
          </p:cNvPr>
          <p:cNvSpPr/>
          <p:nvPr/>
        </p:nvSpPr>
        <p:spPr>
          <a:xfrm>
            <a:off x="7248278" y="5801851"/>
            <a:ext cx="993916" cy="934890"/>
          </a:xfrm>
          <a:prstGeom prst="flowChartConnector">
            <a:avLst/>
          </a:prstGeom>
          <a:solidFill>
            <a:srgbClr val="FFFFFF"/>
          </a:solidFill>
          <a:ln w="28575">
            <a:solidFill>
              <a:srgbClr val="E8C2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endParaRPr lang="en-US" sz="1400" dirty="0">
              <a:solidFill>
                <a:srgbClr val="212121"/>
              </a:solidFill>
              <a:cs typeface="B Nazanin" panose="00000400000000000000" pitchFamily="2" charset="-78"/>
            </a:endParaRPr>
          </a:p>
        </p:txBody>
      </p:sp>
      <p:sp>
        <p:nvSpPr>
          <p:cNvPr id="61" name="Flowchart: Connector 60">
            <a:extLst>
              <a:ext uri="{FF2B5EF4-FFF2-40B4-BE49-F238E27FC236}">
                <a16:creationId xmlns:a16="http://schemas.microsoft.com/office/drawing/2014/main" id="{53AA1A91-3EEC-4348-8DBE-A2BB7E880B7A}"/>
              </a:ext>
            </a:extLst>
          </p:cNvPr>
          <p:cNvSpPr/>
          <p:nvPr/>
        </p:nvSpPr>
        <p:spPr>
          <a:xfrm>
            <a:off x="6096000" y="5812314"/>
            <a:ext cx="993916" cy="934890"/>
          </a:xfrm>
          <a:prstGeom prst="flowChartConnector">
            <a:avLst/>
          </a:prstGeom>
          <a:solidFill>
            <a:srgbClr val="FFFFFF"/>
          </a:solidFill>
          <a:ln w="28575">
            <a:solidFill>
              <a:srgbClr val="E8C2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212121"/>
              </a:solidFill>
              <a:cs typeface="B Nazanin" panose="00000400000000000000" pitchFamily="2" charset="-78"/>
            </a:endParaRPr>
          </a:p>
        </p:txBody>
      </p:sp>
      <p:sp>
        <p:nvSpPr>
          <p:cNvPr id="62" name="Flowchart: Connector 61">
            <a:extLst>
              <a:ext uri="{FF2B5EF4-FFF2-40B4-BE49-F238E27FC236}">
                <a16:creationId xmlns:a16="http://schemas.microsoft.com/office/drawing/2014/main" id="{46783FF3-3C76-40BF-A07B-F447C92CD5C6}"/>
              </a:ext>
            </a:extLst>
          </p:cNvPr>
          <p:cNvSpPr/>
          <p:nvPr/>
        </p:nvSpPr>
        <p:spPr>
          <a:xfrm>
            <a:off x="4959281" y="5813679"/>
            <a:ext cx="993916" cy="934890"/>
          </a:xfrm>
          <a:prstGeom prst="flowChartConnector">
            <a:avLst/>
          </a:prstGeom>
          <a:solidFill>
            <a:srgbClr val="FFFFFF"/>
          </a:solidFill>
          <a:ln w="28575">
            <a:solidFill>
              <a:srgbClr val="E8C2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a-IR" sz="1400" dirty="0">
              <a:solidFill>
                <a:srgbClr val="212121"/>
              </a:solidFill>
              <a:cs typeface="B Nazanin" panose="00000400000000000000" pitchFamily="2" charset="-78"/>
            </a:endParaRPr>
          </a:p>
        </p:txBody>
      </p:sp>
      <p:sp>
        <p:nvSpPr>
          <p:cNvPr id="63" name="TextBox 62">
            <a:extLst>
              <a:ext uri="{FF2B5EF4-FFF2-40B4-BE49-F238E27FC236}">
                <a16:creationId xmlns:a16="http://schemas.microsoft.com/office/drawing/2014/main" id="{0761316B-14F9-45AA-B8CA-CA013F6996FB}"/>
              </a:ext>
            </a:extLst>
          </p:cNvPr>
          <p:cNvSpPr txBox="1"/>
          <p:nvPr/>
        </p:nvSpPr>
        <p:spPr>
          <a:xfrm>
            <a:off x="9610493" y="6007686"/>
            <a:ext cx="857314" cy="523220"/>
          </a:xfrm>
          <a:prstGeom prst="rect">
            <a:avLst/>
          </a:prstGeom>
          <a:noFill/>
        </p:spPr>
        <p:txBody>
          <a:bodyPr wrap="square" rtlCol="1">
            <a:spAutoFit/>
          </a:bodyPr>
          <a:lstStyle/>
          <a:p>
            <a:pPr algn="ctr" rtl="1"/>
            <a:r>
              <a:rPr lang="fa-IR" sz="1400" dirty="0">
                <a:solidFill>
                  <a:srgbClr val="212121"/>
                </a:solidFill>
                <a:cs typeface="B Nazanin" panose="00000400000000000000" pitchFamily="2" charset="-78"/>
              </a:rPr>
              <a:t>روش‌ها و الگوریتم‌ها</a:t>
            </a:r>
            <a:endParaRPr lang="en-US" sz="1400" dirty="0">
              <a:solidFill>
                <a:srgbClr val="212121"/>
              </a:solidFill>
              <a:cs typeface="B Nazanin" panose="00000400000000000000" pitchFamily="2" charset="-78"/>
            </a:endParaRPr>
          </a:p>
        </p:txBody>
      </p:sp>
      <p:sp>
        <p:nvSpPr>
          <p:cNvPr id="64" name="TextBox 63">
            <a:extLst>
              <a:ext uri="{FF2B5EF4-FFF2-40B4-BE49-F238E27FC236}">
                <a16:creationId xmlns:a16="http://schemas.microsoft.com/office/drawing/2014/main" id="{E11EAF5F-0919-4D36-8859-C7EB02300C17}"/>
              </a:ext>
            </a:extLst>
          </p:cNvPr>
          <p:cNvSpPr txBox="1"/>
          <p:nvPr/>
        </p:nvSpPr>
        <p:spPr>
          <a:xfrm>
            <a:off x="7359747" y="5998216"/>
            <a:ext cx="768157" cy="523220"/>
          </a:xfrm>
          <a:prstGeom prst="rect">
            <a:avLst/>
          </a:prstGeom>
          <a:noFill/>
        </p:spPr>
        <p:txBody>
          <a:bodyPr wrap="square" rtlCol="1">
            <a:spAutoFit/>
          </a:bodyPr>
          <a:lstStyle/>
          <a:p>
            <a:pPr algn="ctr" rtl="1"/>
            <a:r>
              <a:rPr lang="fa-IR" sz="1400" dirty="0">
                <a:solidFill>
                  <a:srgbClr val="212121"/>
                </a:solidFill>
                <a:cs typeface="B Nazanin" panose="00000400000000000000" pitchFamily="2" charset="-78"/>
              </a:rPr>
              <a:t>مدل شبکه عصبی</a:t>
            </a:r>
            <a:endParaRPr lang="en-US" sz="1400" dirty="0">
              <a:solidFill>
                <a:srgbClr val="212121"/>
              </a:solidFill>
              <a:cs typeface="B Nazanin" panose="00000400000000000000" pitchFamily="2" charset="-78"/>
            </a:endParaRPr>
          </a:p>
        </p:txBody>
      </p:sp>
      <p:sp>
        <p:nvSpPr>
          <p:cNvPr id="65" name="TextBox 64">
            <a:extLst>
              <a:ext uri="{FF2B5EF4-FFF2-40B4-BE49-F238E27FC236}">
                <a16:creationId xmlns:a16="http://schemas.microsoft.com/office/drawing/2014/main" id="{AC22EB03-1E7E-4E86-A81E-D5FB40546502}"/>
              </a:ext>
            </a:extLst>
          </p:cNvPr>
          <p:cNvSpPr txBox="1"/>
          <p:nvPr/>
        </p:nvSpPr>
        <p:spPr>
          <a:xfrm>
            <a:off x="6081090" y="5895160"/>
            <a:ext cx="1052410" cy="738664"/>
          </a:xfrm>
          <a:prstGeom prst="rect">
            <a:avLst/>
          </a:prstGeom>
          <a:noFill/>
        </p:spPr>
        <p:txBody>
          <a:bodyPr wrap="square" rtlCol="1">
            <a:spAutoFit/>
          </a:bodyPr>
          <a:lstStyle/>
          <a:p>
            <a:pPr algn="ctr" rtl="1"/>
            <a:r>
              <a:rPr lang="fa-IR" sz="1400" dirty="0">
                <a:solidFill>
                  <a:srgbClr val="212121"/>
                </a:solidFill>
                <a:cs typeface="B Nazanin" panose="00000400000000000000" pitchFamily="2" charset="-78"/>
              </a:rPr>
              <a:t>سیستم تشخیص خواب‌آلودگی</a:t>
            </a:r>
            <a:endParaRPr lang="en-US" sz="1400" dirty="0">
              <a:solidFill>
                <a:srgbClr val="212121"/>
              </a:solidFill>
              <a:cs typeface="B Nazanin" panose="00000400000000000000" pitchFamily="2" charset="-78"/>
            </a:endParaRPr>
          </a:p>
        </p:txBody>
      </p:sp>
      <p:sp>
        <p:nvSpPr>
          <p:cNvPr id="66" name="TextBox 65">
            <a:extLst>
              <a:ext uri="{FF2B5EF4-FFF2-40B4-BE49-F238E27FC236}">
                <a16:creationId xmlns:a16="http://schemas.microsoft.com/office/drawing/2014/main" id="{DA000F32-4758-4311-8228-AB53CC5EF7F8}"/>
              </a:ext>
            </a:extLst>
          </p:cNvPr>
          <p:cNvSpPr txBox="1"/>
          <p:nvPr/>
        </p:nvSpPr>
        <p:spPr>
          <a:xfrm>
            <a:off x="5070079" y="5890494"/>
            <a:ext cx="800328" cy="738664"/>
          </a:xfrm>
          <a:prstGeom prst="rect">
            <a:avLst/>
          </a:prstGeom>
          <a:noFill/>
        </p:spPr>
        <p:txBody>
          <a:bodyPr wrap="square" rtlCol="1">
            <a:spAutoFit/>
          </a:bodyPr>
          <a:lstStyle/>
          <a:p>
            <a:pPr algn="ctr"/>
            <a:r>
              <a:rPr lang="fa-IR" sz="1400" dirty="0">
                <a:solidFill>
                  <a:srgbClr val="212121"/>
                </a:solidFill>
                <a:cs typeface="B Nazanin" panose="00000400000000000000" pitchFamily="2" charset="-78"/>
              </a:rPr>
              <a:t>نتیجه‌گیری و پیشنهادات</a:t>
            </a:r>
          </a:p>
        </p:txBody>
      </p:sp>
      <p:sp>
        <p:nvSpPr>
          <p:cNvPr id="67" name="TextBox 66">
            <a:extLst>
              <a:ext uri="{FF2B5EF4-FFF2-40B4-BE49-F238E27FC236}">
                <a16:creationId xmlns:a16="http://schemas.microsoft.com/office/drawing/2014/main" id="{88CFD4E5-6853-4747-A4B3-8C54D418F259}"/>
              </a:ext>
            </a:extLst>
          </p:cNvPr>
          <p:cNvSpPr txBox="1"/>
          <p:nvPr/>
        </p:nvSpPr>
        <p:spPr>
          <a:xfrm>
            <a:off x="8487205" y="5907563"/>
            <a:ext cx="797754" cy="738664"/>
          </a:xfrm>
          <a:prstGeom prst="rect">
            <a:avLst/>
          </a:prstGeom>
          <a:noFill/>
        </p:spPr>
        <p:txBody>
          <a:bodyPr wrap="square" rtlCol="1">
            <a:spAutoFit/>
          </a:bodyPr>
          <a:lstStyle/>
          <a:p>
            <a:pPr algn="ctr" rtl="1"/>
            <a:r>
              <a:rPr lang="fa-IR" sz="1400" dirty="0">
                <a:solidFill>
                  <a:srgbClr val="212121"/>
                </a:solidFill>
                <a:cs typeface="B Nazanin" panose="00000400000000000000" pitchFamily="2" charset="-78"/>
              </a:rPr>
              <a:t>ابزارها و مجموعه داده</a:t>
            </a:r>
          </a:p>
        </p:txBody>
      </p:sp>
      <p:sp>
        <p:nvSpPr>
          <p:cNvPr id="68" name="Flowchart: Connector 67">
            <a:extLst>
              <a:ext uri="{FF2B5EF4-FFF2-40B4-BE49-F238E27FC236}">
                <a16:creationId xmlns:a16="http://schemas.microsoft.com/office/drawing/2014/main" id="{1BE7DF81-8BEF-40ED-91EE-CF6ABFE57A1E}"/>
              </a:ext>
            </a:extLst>
          </p:cNvPr>
          <p:cNvSpPr/>
          <p:nvPr/>
        </p:nvSpPr>
        <p:spPr>
          <a:xfrm>
            <a:off x="4516063" y="6134406"/>
            <a:ext cx="269946" cy="284979"/>
          </a:xfrm>
          <a:prstGeom prst="flowChartConnector">
            <a:avLst/>
          </a:prstGeom>
          <a:solidFill>
            <a:srgbClr val="828F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cs typeface="B Nazanin" panose="00000400000000000000" pitchFamily="2" charset="-78"/>
            </a:endParaRPr>
          </a:p>
        </p:txBody>
      </p:sp>
      <p:sp>
        <p:nvSpPr>
          <p:cNvPr id="73" name="Flowchart: Connector 72">
            <a:extLst>
              <a:ext uri="{FF2B5EF4-FFF2-40B4-BE49-F238E27FC236}">
                <a16:creationId xmlns:a16="http://schemas.microsoft.com/office/drawing/2014/main" id="{EF01D7B4-0077-4876-BFF0-76A67825848E}"/>
              </a:ext>
            </a:extLst>
          </p:cNvPr>
          <p:cNvSpPr/>
          <p:nvPr/>
        </p:nvSpPr>
        <p:spPr>
          <a:xfrm>
            <a:off x="11762949" y="6126807"/>
            <a:ext cx="269946" cy="284979"/>
          </a:xfrm>
          <a:prstGeom prst="flowChartConnector">
            <a:avLst/>
          </a:prstGeom>
          <a:solidFill>
            <a:srgbClr val="828F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cs typeface="B Nazanin" panose="00000400000000000000" pitchFamily="2" charset="-78"/>
            </a:endParaRPr>
          </a:p>
        </p:txBody>
      </p:sp>
      <p:cxnSp>
        <p:nvCxnSpPr>
          <p:cNvPr id="74" name="Straight Connector 73">
            <a:extLst>
              <a:ext uri="{FF2B5EF4-FFF2-40B4-BE49-F238E27FC236}">
                <a16:creationId xmlns:a16="http://schemas.microsoft.com/office/drawing/2014/main" id="{81DA0DC9-B8FE-4D3A-9BB0-BA4823B03343}"/>
              </a:ext>
            </a:extLst>
          </p:cNvPr>
          <p:cNvCxnSpPr>
            <a:stCxn id="68" idx="6"/>
            <a:endCxn id="73" idx="2"/>
          </p:cNvCxnSpPr>
          <p:nvPr/>
        </p:nvCxnSpPr>
        <p:spPr>
          <a:xfrm flipV="1">
            <a:off x="4786009" y="6269297"/>
            <a:ext cx="6976940" cy="7599"/>
          </a:xfrm>
          <a:prstGeom prst="line">
            <a:avLst/>
          </a:prstGeom>
          <a:ln w="57150">
            <a:solidFill>
              <a:srgbClr val="828FA6"/>
            </a:solidFill>
          </a:ln>
        </p:spPr>
        <p:style>
          <a:lnRef idx="1">
            <a:schemeClr val="accent1"/>
          </a:lnRef>
          <a:fillRef idx="0">
            <a:schemeClr val="accent1"/>
          </a:fillRef>
          <a:effectRef idx="0">
            <a:schemeClr val="accent1"/>
          </a:effectRef>
          <a:fontRef idx="minor">
            <a:schemeClr val="tx1"/>
          </a:fontRef>
        </p:style>
      </p:cxnSp>
      <p:sp>
        <p:nvSpPr>
          <p:cNvPr id="75" name="Flowchart: Connector 74">
            <a:extLst>
              <a:ext uri="{FF2B5EF4-FFF2-40B4-BE49-F238E27FC236}">
                <a16:creationId xmlns:a16="http://schemas.microsoft.com/office/drawing/2014/main" id="{89BDBB10-E3C2-42A5-83F6-0C3AE2166FAF}"/>
              </a:ext>
            </a:extLst>
          </p:cNvPr>
          <p:cNvSpPr/>
          <p:nvPr/>
        </p:nvSpPr>
        <p:spPr>
          <a:xfrm>
            <a:off x="10673994" y="5801852"/>
            <a:ext cx="993916" cy="934890"/>
          </a:xfrm>
          <a:prstGeom prst="flowChartConnector">
            <a:avLst/>
          </a:prstGeom>
          <a:solidFill>
            <a:srgbClr val="FFFFFF"/>
          </a:solidFill>
          <a:ln w="28575">
            <a:solidFill>
              <a:srgbClr val="E8C2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a-IR" sz="1400" dirty="0">
                <a:solidFill>
                  <a:srgbClr val="212121"/>
                </a:solidFill>
                <a:cs typeface="B Nazanin" panose="00000400000000000000" pitchFamily="2" charset="-78"/>
              </a:rPr>
              <a:t>مقدمه</a:t>
            </a:r>
            <a:endParaRPr lang="en-US" sz="1400" dirty="0">
              <a:solidFill>
                <a:srgbClr val="212121"/>
              </a:solidFill>
              <a:cs typeface="B Nazanin" panose="00000400000000000000" pitchFamily="2" charset="-78"/>
            </a:endParaRPr>
          </a:p>
        </p:txBody>
      </p:sp>
      <p:sp>
        <p:nvSpPr>
          <p:cNvPr id="76" name="Flowchart: Connector 75">
            <a:extLst>
              <a:ext uri="{FF2B5EF4-FFF2-40B4-BE49-F238E27FC236}">
                <a16:creationId xmlns:a16="http://schemas.microsoft.com/office/drawing/2014/main" id="{C235E524-E416-4416-9D2C-18D18BBFC4E4}"/>
              </a:ext>
            </a:extLst>
          </p:cNvPr>
          <p:cNvSpPr/>
          <p:nvPr/>
        </p:nvSpPr>
        <p:spPr>
          <a:xfrm>
            <a:off x="9546898" y="5809451"/>
            <a:ext cx="993916" cy="934890"/>
          </a:xfrm>
          <a:prstGeom prst="flowChartConnector">
            <a:avLst/>
          </a:prstGeom>
          <a:solidFill>
            <a:srgbClr val="FFFFFF"/>
          </a:solidFill>
          <a:ln w="28575">
            <a:solidFill>
              <a:srgbClr val="E8C2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212121"/>
              </a:solidFill>
              <a:cs typeface="B Nazanin" panose="00000400000000000000" pitchFamily="2" charset="-78"/>
            </a:endParaRPr>
          </a:p>
        </p:txBody>
      </p:sp>
      <p:sp>
        <p:nvSpPr>
          <p:cNvPr id="77" name="Flowchart: Connector 76">
            <a:extLst>
              <a:ext uri="{FF2B5EF4-FFF2-40B4-BE49-F238E27FC236}">
                <a16:creationId xmlns:a16="http://schemas.microsoft.com/office/drawing/2014/main" id="{66E91D58-6B72-479D-A8D7-33FDD1CB2EB8}"/>
              </a:ext>
            </a:extLst>
          </p:cNvPr>
          <p:cNvSpPr/>
          <p:nvPr/>
        </p:nvSpPr>
        <p:spPr>
          <a:xfrm>
            <a:off x="8400556" y="5801851"/>
            <a:ext cx="993916" cy="934890"/>
          </a:xfrm>
          <a:prstGeom prst="flowChartConnector">
            <a:avLst/>
          </a:prstGeom>
          <a:solidFill>
            <a:schemeClr val="bg1"/>
          </a:solidFill>
          <a:ln w="28575">
            <a:solidFill>
              <a:srgbClr val="E8C2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a-IR" sz="1200" dirty="0">
              <a:solidFill>
                <a:srgbClr val="212121"/>
              </a:solidFill>
              <a:cs typeface="B Nazanin" panose="00000400000000000000" pitchFamily="2" charset="-78"/>
            </a:endParaRPr>
          </a:p>
        </p:txBody>
      </p:sp>
      <p:sp>
        <p:nvSpPr>
          <p:cNvPr id="80" name="Flowchart: Connector 79">
            <a:extLst>
              <a:ext uri="{FF2B5EF4-FFF2-40B4-BE49-F238E27FC236}">
                <a16:creationId xmlns:a16="http://schemas.microsoft.com/office/drawing/2014/main" id="{EF45EB47-FC65-499A-9959-03B97D1D154D}"/>
              </a:ext>
            </a:extLst>
          </p:cNvPr>
          <p:cNvSpPr/>
          <p:nvPr/>
        </p:nvSpPr>
        <p:spPr>
          <a:xfrm>
            <a:off x="7248278" y="5801851"/>
            <a:ext cx="993916" cy="934890"/>
          </a:xfrm>
          <a:prstGeom prst="flowChartConnector">
            <a:avLst/>
          </a:prstGeom>
          <a:solidFill>
            <a:schemeClr val="bg1"/>
          </a:solidFill>
          <a:ln w="28575">
            <a:solidFill>
              <a:srgbClr val="E8C2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endParaRPr lang="en-US" sz="1400" dirty="0">
              <a:solidFill>
                <a:srgbClr val="212121"/>
              </a:solidFill>
              <a:cs typeface="B Nazanin" panose="00000400000000000000" pitchFamily="2" charset="-78"/>
            </a:endParaRPr>
          </a:p>
        </p:txBody>
      </p:sp>
      <p:sp>
        <p:nvSpPr>
          <p:cNvPr id="81" name="Flowchart: Connector 80">
            <a:extLst>
              <a:ext uri="{FF2B5EF4-FFF2-40B4-BE49-F238E27FC236}">
                <a16:creationId xmlns:a16="http://schemas.microsoft.com/office/drawing/2014/main" id="{8BA8EA07-BBA4-4C3D-953D-01BDAC319E5C}"/>
              </a:ext>
            </a:extLst>
          </p:cNvPr>
          <p:cNvSpPr/>
          <p:nvPr/>
        </p:nvSpPr>
        <p:spPr>
          <a:xfrm>
            <a:off x="6096000" y="5812314"/>
            <a:ext cx="993916" cy="934890"/>
          </a:xfrm>
          <a:prstGeom prst="flowChartConnector">
            <a:avLst/>
          </a:prstGeom>
          <a:solidFill>
            <a:srgbClr val="E8C2CA"/>
          </a:solidFill>
          <a:ln w="28575">
            <a:solidFill>
              <a:srgbClr val="E8C2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212121"/>
              </a:solidFill>
              <a:cs typeface="B Nazanin" panose="00000400000000000000" pitchFamily="2" charset="-78"/>
            </a:endParaRPr>
          </a:p>
        </p:txBody>
      </p:sp>
      <p:sp>
        <p:nvSpPr>
          <p:cNvPr id="82" name="Flowchart: Connector 81">
            <a:extLst>
              <a:ext uri="{FF2B5EF4-FFF2-40B4-BE49-F238E27FC236}">
                <a16:creationId xmlns:a16="http://schemas.microsoft.com/office/drawing/2014/main" id="{028B650D-39D4-4012-90CF-F57BE01B9139}"/>
              </a:ext>
            </a:extLst>
          </p:cNvPr>
          <p:cNvSpPr/>
          <p:nvPr/>
        </p:nvSpPr>
        <p:spPr>
          <a:xfrm>
            <a:off x="4959281" y="5813679"/>
            <a:ext cx="993916" cy="934890"/>
          </a:xfrm>
          <a:prstGeom prst="flowChartConnector">
            <a:avLst/>
          </a:prstGeom>
          <a:solidFill>
            <a:srgbClr val="FFFFFF"/>
          </a:solidFill>
          <a:ln w="28575">
            <a:solidFill>
              <a:srgbClr val="E8C2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a-IR" sz="1400" dirty="0">
              <a:solidFill>
                <a:srgbClr val="212121"/>
              </a:solidFill>
              <a:cs typeface="B Nazanin" panose="00000400000000000000" pitchFamily="2" charset="-78"/>
            </a:endParaRPr>
          </a:p>
        </p:txBody>
      </p:sp>
      <p:sp>
        <p:nvSpPr>
          <p:cNvPr id="83" name="TextBox 82">
            <a:extLst>
              <a:ext uri="{FF2B5EF4-FFF2-40B4-BE49-F238E27FC236}">
                <a16:creationId xmlns:a16="http://schemas.microsoft.com/office/drawing/2014/main" id="{EF8D852E-E646-432A-AE46-77A59F13409E}"/>
              </a:ext>
            </a:extLst>
          </p:cNvPr>
          <p:cNvSpPr txBox="1"/>
          <p:nvPr/>
        </p:nvSpPr>
        <p:spPr>
          <a:xfrm>
            <a:off x="9610493" y="6007686"/>
            <a:ext cx="857314" cy="523220"/>
          </a:xfrm>
          <a:prstGeom prst="rect">
            <a:avLst/>
          </a:prstGeom>
          <a:noFill/>
        </p:spPr>
        <p:txBody>
          <a:bodyPr wrap="square" rtlCol="1">
            <a:spAutoFit/>
          </a:bodyPr>
          <a:lstStyle/>
          <a:p>
            <a:pPr algn="ctr" rtl="1"/>
            <a:r>
              <a:rPr lang="fa-IR" sz="1400" dirty="0">
                <a:solidFill>
                  <a:srgbClr val="212121"/>
                </a:solidFill>
                <a:cs typeface="B Nazanin" panose="00000400000000000000" pitchFamily="2" charset="-78"/>
              </a:rPr>
              <a:t>روش‌ها و الگوریتم‌ها</a:t>
            </a:r>
            <a:endParaRPr lang="en-US" sz="1400" dirty="0">
              <a:solidFill>
                <a:srgbClr val="212121"/>
              </a:solidFill>
              <a:cs typeface="B Nazanin" panose="00000400000000000000" pitchFamily="2" charset="-78"/>
            </a:endParaRPr>
          </a:p>
        </p:txBody>
      </p:sp>
      <p:sp>
        <p:nvSpPr>
          <p:cNvPr id="84" name="TextBox 83">
            <a:extLst>
              <a:ext uri="{FF2B5EF4-FFF2-40B4-BE49-F238E27FC236}">
                <a16:creationId xmlns:a16="http://schemas.microsoft.com/office/drawing/2014/main" id="{CDA587ED-1829-4125-8792-6DDB4D7E861A}"/>
              </a:ext>
            </a:extLst>
          </p:cNvPr>
          <p:cNvSpPr txBox="1"/>
          <p:nvPr/>
        </p:nvSpPr>
        <p:spPr>
          <a:xfrm>
            <a:off x="7359747" y="5998216"/>
            <a:ext cx="768157" cy="523220"/>
          </a:xfrm>
          <a:prstGeom prst="rect">
            <a:avLst/>
          </a:prstGeom>
          <a:noFill/>
        </p:spPr>
        <p:txBody>
          <a:bodyPr wrap="square" rtlCol="1">
            <a:spAutoFit/>
          </a:bodyPr>
          <a:lstStyle/>
          <a:p>
            <a:pPr algn="ctr" rtl="1"/>
            <a:r>
              <a:rPr lang="fa-IR" sz="1400" dirty="0">
                <a:solidFill>
                  <a:srgbClr val="212121"/>
                </a:solidFill>
                <a:cs typeface="B Nazanin" panose="00000400000000000000" pitchFamily="2" charset="-78"/>
              </a:rPr>
              <a:t>مدل شبکه عصبی</a:t>
            </a:r>
            <a:endParaRPr lang="en-US" sz="1400" dirty="0">
              <a:solidFill>
                <a:srgbClr val="212121"/>
              </a:solidFill>
              <a:cs typeface="B Nazanin" panose="00000400000000000000" pitchFamily="2" charset="-78"/>
            </a:endParaRPr>
          </a:p>
        </p:txBody>
      </p:sp>
      <p:sp>
        <p:nvSpPr>
          <p:cNvPr id="85" name="TextBox 84">
            <a:extLst>
              <a:ext uri="{FF2B5EF4-FFF2-40B4-BE49-F238E27FC236}">
                <a16:creationId xmlns:a16="http://schemas.microsoft.com/office/drawing/2014/main" id="{7A86BB72-9726-410A-AFAC-F1D79410F866}"/>
              </a:ext>
            </a:extLst>
          </p:cNvPr>
          <p:cNvSpPr txBox="1"/>
          <p:nvPr/>
        </p:nvSpPr>
        <p:spPr>
          <a:xfrm>
            <a:off x="6081090" y="5895160"/>
            <a:ext cx="1052410" cy="738664"/>
          </a:xfrm>
          <a:prstGeom prst="rect">
            <a:avLst/>
          </a:prstGeom>
          <a:noFill/>
        </p:spPr>
        <p:txBody>
          <a:bodyPr wrap="square" rtlCol="1">
            <a:spAutoFit/>
          </a:bodyPr>
          <a:lstStyle/>
          <a:p>
            <a:pPr algn="ctr" rtl="1"/>
            <a:r>
              <a:rPr lang="fa-IR" sz="1400" dirty="0">
                <a:solidFill>
                  <a:srgbClr val="212121"/>
                </a:solidFill>
                <a:cs typeface="B Nazanin" panose="00000400000000000000" pitchFamily="2" charset="-78"/>
              </a:rPr>
              <a:t>سیستم تشخیص خواب‌آلودگی</a:t>
            </a:r>
            <a:endParaRPr lang="en-US" sz="1400" dirty="0">
              <a:solidFill>
                <a:srgbClr val="212121"/>
              </a:solidFill>
              <a:cs typeface="B Nazanin" panose="00000400000000000000" pitchFamily="2" charset="-78"/>
            </a:endParaRPr>
          </a:p>
        </p:txBody>
      </p:sp>
      <p:sp>
        <p:nvSpPr>
          <p:cNvPr id="86" name="TextBox 85">
            <a:extLst>
              <a:ext uri="{FF2B5EF4-FFF2-40B4-BE49-F238E27FC236}">
                <a16:creationId xmlns:a16="http://schemas.microsoft.com/office/drawing/2014/main" id="{F13A61F5-14A1-4CF9-94AF-45BD9A40C4B7}"/>
              </a:ext>
            </a:extLst>
          </p:cNvPr>
          <p:cNvSpPr txBox="1"/>
          <p:nvPr/>
        </p:nvSpPr>
        <p:spPr>
          <a:xfrm>
            <a:off x="5070079" y="5890494"/>
            <a:ext cx="800328" cy="738664"/>
          </a:xfrm>
          <a:prstGeom prst="rect">
            <a:avLst/>
          </a:prstGeom>
          <a:noFill/>
        </p:spPr>
        <p:txBody>
          <a:bodyPr wrap="square" rtlCol="1">
            <a:spAutoFit/>
          </a:bodyPr>
          <a:lstStyle/>
          <a:p>
            <a:pPr algn="ctr"/>
            <a:r>
              <a:rPr lang="fa-IR" sz="1400" dirty="0">
                <a:solidFill>
                  <a:srgbClr val="212121"/>
                </a:solidFill>
                <a:cs typeface="B Nazanin" panose="00000400000000000000" pitchFamily="2" charset="-78"/>
              </a:rPr>
              <a:t>نتیجه‌گیری و پیشنهادات</a:t>
            </a:r>
          </a:p>
        </p:txBody>
      </p:sp>
      <p:sp>
        <p:nvSpPr>
          <p:cNvPr id="87" name="TextBox 86">
            <a:extLst>
              <a:ext uri="{FF2B5EF4-FFF2-40B4-BE49-F238E27FC236}">
                <a16:creationId xmlns:a16="http://schemas.microsoft.com/office/drawing/2014/main" id="{E7771BE8-903F-4430-87DE-796C3A003164}"/>
              </a:ext>
            </a:extLst>
          </p:cNvPr>
          <p:cNvSpPr txBox="1"/>
          <p:nvPr/>
        </p:nvSpPr>
        <p:spPr>
          <a:xfrm>
            <a:off x="8384997" y="5983155"/>
            <a:ext cx="975315" cy="523220"/>
          </a:xfrm>
          <a:prstGeom prst="rect">
            <a:avLst/>
          </a:prstGeom>
          <a:noFill/>
        </p:spPr>
        <p:txBody>
          <a:bodyPr wrap="square" rtlCol="1">
            <a:spAutoFit/>
          </a:bodyPr>
          <a:lstStyle/>
          <a:p>
            <a:pPr algn="ctr" rtl="1"/>
            <a:r>
              <a:rPr lang="fa-IR" sz="1400" dirty="0">
                <a:solidFill>
                  <a:srgbClr val="212121"/>
                </a:solidFill>
                <a:cs typeface="B Nazanin" panose="00000400000000000000" pitchFamily="2" charset="-78"/>
              </a:rPr>
              <a:t>ابزارها و مجموعه داده</a:t>
            </a:r>
          </a:p>
        </p:txBody>
      </p:sp>
      <p:pic>
        <p:nvPicPr>
          <p:cNvPr id="2054" name="Picture 6">
            <a:extLst>
              <a:ext uri="{FF2B5EF4-FFF2-40B4-BE49-F238E27FC236}">
                <a16:creationId xmlns:a16="http://schemas.microsoft.com/office/drawing/2014/main" id="{464718BF-C9BA-4D15-8941-17AA62A8D7C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17937"/>
          <a:stretch/>
        </p:blipFill>
        <p:spPr bwMode="auto">
          <a:xfrm>
            <a:off x="2271383" y="1061903"/>
            <a:ext cx="7980496" cy="234394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EB5079F8-D6B9-4298-9231-942F44589C19}"/>
              </a:ext>
            </a:extLst>
          </p:cNvPr>
          <p:cNvPicPr>
            <a:picLocks noChangeAspect="1"/>
          </p:cNvPicPr>
          <p:nvPr/>
        </p:nvPicPr>
        <p:blipFill>
          <a:blip r:embed="rId4"/>
          <a:stretch>
            <a:fillRect/>
          </a:stretch>
        </p:blipFill>
        <p:spPr>
          <a:xfrm>
            <a:off x="1053467" y="3913915"/>
            <a:ext cx="10565832" cy="912421"/>
          </a:xfrm>
          <a:prstGeom prst="rect">
            <a:avLst/>
          </a:prstGeom>
        </p:spPr>
      </p:pic>
    </p:spTree>
    <p:extLst>
      <p:ext uri="{BB962C8B-B14F-4D97-AF65-F5344CB8AC3E}">
        <p14:creationId xmlns:p14="http://schemas.microsoft.com/office/powerpoint/2010/main" val="2533342678"/>
      </p:ext>
    </p:extLst>
  </p:cSld>
  <p:clrMapOvr>
    <a:masterClrMapping/>
  </p:clrMapOvr>
  <p:transition spd="slow">
    <p:push dir="u"/>
  </p:transition>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Right Triangle 7"/>
          <p:cNvSpPr/>
          <p:nvPr/>
        </p:nvSpPr>
        <p:spPr>
          <a:xfrm>
            <a:off x="2407918" y="190245"/>
            <a:ext cx="721362" cy="869451"/>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cs typeface="B Nazanin" panose="00000400000000000000" pitchFamily="2" charset="-78"/>
            </a:endParaRPr>
          </a:p>
        </p:txBody>
      </p:sp>
      <p:sp>
        <p:nvSpPr>
          <p:cNvPr id="78" name="Parallelogram 77"/>
          <p:cNvSpPr/>
          <p:nvPr/>
        </p:nvSpPr>
        <p:spPr>
          <a:xfrm>
            <a:off x="-345440" y="6350000"/>
            <a:ext cx="1432560" cy="508000"/>
          </a:xfrm>
          <a:prstGeom prst="parallelogram">
            <a:avLst>
              <a:gd name="adj" fmla="val 47000"/>
            </a:avLst>
          </a:prstGeom>
          <a:solidFill>
            <a:srgbClr val="FFEDE1"/>
          </a:solidFill>
          <a:ln>
            <a:solidFill>
              <a:srgbClr val="FFED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B Nazanin" panose="00000400000000000000" pitchFamily="2" charset="-78"/>
            </a:endParaRPr>
          </a:p>
        </p:txBody>
      </p:sp>
      <p:sp>
        <p:nvSpPr>
          <p:cNvPr id="79" name="Parallelogram 78"/>
          <p:cNvSpPr/>
          <p:nvPr/>
        </p:nvSpPr>
        <p:spPr>
          <a:xfrm>
            <a:off x="-254000" y="6451600"/>
            <a:ext cx="1539240" cy="264160"/>
          </a:xfrm>
          <a:prstGeom prst="parallelogram">
            <a:avLst/>
          </a:prstGeom>
          <a:solidFill>
            <a:srgbClr val="B5838D"/>
          </a:solidFill>
          <a:ln>
            <a:solidFill>
              <a:srgbClr val="B583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a-IR" dirty="0">
                <a:solidFill>
                  <a:schemeClr val="tx1"/>
                </a:solidFill>
                <a:cs typeface="B Nazanin" panose="00000400000000000000" pitchFamily="2" charset="-78"/>
              </a:rPr>
              <a:t>27/31</a:t>
            </a:r>
            <a:endParaRPr lang="en-US" dirty="0">
              <a:solidFill>
                <a:schemeClr val="tx1"/>
              </a:solidFill>
              <a:cs typeface="B Nazanin" panose="00000400000000000000" pitchFamily="2" charset="-78"/>
            </a:endParaRPr>
          </a:p>
        </p:txBody>
      </p:sp>
      <p:sp>
        <p:nvSpPr>
          <p:cNvPr id="34" name="Flowchart: Manual Input 33"/>
          <p:cNvSpPr/>
          <p:nvPr/>
        </p:nvSpPr>
        <p:spPr>
          <a:xfrm rot="16200000">
            <a:off x="7097565" y="-4084597"/>
            <a:ext cx="1055033" cy="9133841"/>
          </a:xfrm>
          <a:prstGeom prst="flowChartManualInput">
            <a:avLst/>
          </a:prstGeom>
          <a:solidFill>
            <a:srgbClr val="828F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B Nazanin" panose="00000400000000000000" pitchFamily="2" charset="-78"/>
            </a:endParaRPr>
          </a:p>
        </p:txBody>
      </p:sp>
      <p:sp>
        <p:nvSpPr>
          <p:cNvPr id="38" name="Rectangle 37"/>
          <p:cNvSpPr/>
          <p:nvPr/>
        </p:nvSpPr>
        <p:spPr>
          <a:xfrm>
            <a:off x="2407920" y="154662"/>
            <a:ext cx="9784080" cy="685643"/>
          </a:xfrm>
          <a:prstGeom prst="rect">
            <a:avLst/>
          </a:prstGeom>
          <a:solidFill>
            <a:srgbClr val="FFED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rtl="1"/>
            <a:r>
              <a:rPr lang="fa-IR" sz="4000" dirty="0">
                <a:solidFill>
                  <a:schemeClr val="tx1"/>
                </a:solidFill>
                <a:cs typeface="B Nazanin" panose="00000400000000000000" pitchFamily="2" charset="-78"/>
              </a:rPr>
              <a:t>	داکر</a:t>
            </a:r>
            <a:endParaRPr lang="en-US" sz="4000" dirty="0">
              <a:solidFill>
                <a:schemeClr val="tx1"/>
              </a:solidFill>
              <a:cs typeface="B Nazanin" panose="00000400000000000000" pitchFamily="2" charset="-78"/>
            </a:endParaRPr>
          </a:p>
        </p:txBody>
      </p:sp>
      <p:sp>
        <p:nvSpPr>
          <p:cNvPr id="54" name="Flowchart: Connector 53">
            <a:extLst>
              <a:ext uri="{FF2B5EF4-FFF2-40B4-BE49-F238E27FC236}">
                <a16:creationId xmlns:a16="http://schemas.microsoft.com/office/drawing/2014/main" id="{3B048D29-D07E-4377-AF2B-2752562EC6B4}"/>
              </a:ext>
            </a:extLst>
          </p:cNvPr>
          <p:cNvSpPr/>
          <p:nvPr/>
        </p:nvSpPr>
        <p:spPr>
          <a:xfrm>
            <a:off x="4516063" y="6134406"/>
            <a:ext cx="269946" cy="284979"/>
          </a:xfrm>
          <a:prstGeom prst="flowChartConnector">
            <a:avLst/>
          </a:prstGeom>
          <a:solidFill>
            <a:srgbClr val="828F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cs typeface="B Nazanin" panose="00000400000000000000" pitchFamily="2" charset="-78"/>
            </a:endParaRPr>
          </a:p>
        </p:txBody>
      </p:sp>
      <p:sp>
        <p:nvSpPr>
          <p:cNvPr id="55" name="Flowchart: Connector 54">
            <a:extLst>
              <a:ext uri="{FF2B5EF4-FFF2-40B4-BE49-F238E27FC236}">
                <a16:creationId xmlns:a16="http://schemas.microsoft.com/office/drawing/2014/main" id="{CD85DB92-8BC2-4271-9BA7-9DBEF30E3A84}"/>
              </a:ext>
            </a:extLst>
          </p:cNvPr>
          <p:cNvSpPr/>
          <p:nvPr/>
        </p:nvSpPr>
        <p:spPr>
          <a:xfrm>
            <a:off x="11762949" y="6126807"/>
            <a:ext cx="269946" cy="284979"/>
          </a:xfrm>
          <a:prstGeom prst="flowChartConnector">
            <a:avLst/>
          </a:prstGeom>
          <a:solidFill>
            <a:srgbClr val="828F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cs typeface="B Nazanin" panose="00000400000000000000" pitchFamily="2" charset="-78"/>
            </a:endParaRPr>
          </a:p>
        </p:txBody>
      </p:sp>
      <p:cxnSp>
        <p:nvCxnSpPr>
          <p:cNvPr id="56" name="Straight Connector 55">
            <a:extLst>
              <a:ext uri="{FF2B5EF4-FFF2-40B4-BE49-F238E27FC236}">
                <a16:creationId xmlns:a16="http://schemas.microsoft.com/office/drawing/2014/main" id="{59067910-03E3-48B4-8415-91504B3E1430}"/>
              </a:ext>
            </a:extLst>
          </p:cNvPr>
          <p:cNvCxnSpPr>
            <a:stCxn id="54" idx="6"/>
            <a:endCxn id="55" idx="2"/>
          </p:cNvCxnSpPr>
          <p:nvPr/>
        </p:nvCxnSpPr>
        <p:spPr>
          <a:xfrm flipV="1">
            <a:off x="4786009" y="6269297"/>
            <a:ext cx="6976940" cy="7599"/>
          </a:xfrm>
          <a:prstGeom prst="line">
            <a:avLst/>
          </a:prstGeom>
          <a:ln w="57150">
            <a:solidFill>
              <a:srgbClr val="828FA6"/>
            </a:solidFill>
          </a:ln>
        </p:spPr>
        <p:style>
          <a:lnRef idx="1">
            <a:schemeClr val="accent1"/>
          </a:lnRef>
          <a:fillRef idx="0">
            <a:schemeClr val="accent1"/>
          </a:fillRef>
          <a:effectRef idx="0">
            <a:schemeClr val="accent1"/>
          </a:effectRef>
          <a:fontRef idx="minor">
            <a:schemeClr val="tx1"/>
          </a:fontRef>
        </p:style>
      </p:cxnSp>
      <p:sp>
        <p:nvSpPr>
          <p:cNvPr id="57" name="Flowchart: Connector 56">
            <a:extLst>
              <a:ext uri="{FF2B5EF4-FFF2-40B4-BE49-F238E27FC236}">
                <a16:creationId xmlns:a16="http://schemas.microsoft.com/office/drawing/2014/main" id="{C710D54B-04E1-4C82-9324-AF8DEE4730EE}"/>
              </a:ext>
            </a:extLst>
          </p:cNvPr>
          <p:cNvSpPr/>
          <p:nvPr/>
        </p:nvSpPr>
        <p:spPr>
          <a:xfrm>
            <a:off x="10673994" y="5801852"/>
            <a:ext cx="993916" cy="934890"/>
          </a:xfrm>
          <a:prstGeom prst="flowChartConnector">
            <a:avLst/>
          </a:prstGeom>
          <a:solidFill>
            <a:srgbClr val="FFFFFF"/>
          </a:solidFill>
          <a:ln w="28575">
            <a:solidFill>
              <a:srgbClr val="E8C2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a-IR" sz="1400" dirty="0">
                <a:solidFill>
                  <a:srgbClr val="212121"/>
                </a:solidFill>
                <a:cs typeface="B Nazanin" panose="00000400000000000000" pitchFamily="2" charset="-78"/>
              </a:rPr>
              <a:t>مقدمه</a:t>
            </a:r>
            <a:endParaRPr lang="en-US" sz="1400" dirty="0">
              <a:solidFill>
                <a:srgbClr val="212121"/>
              </a:solidFill>
              <a:cs typeface="B Nazanin" panose="00000400000000000000" pitchFamily="2" charset="-78"/>
            </a:endParaRPr>
          </a:p>
        </p:txBody>
      </p:sp>
      <p:sp>
        <p:nvSpPr>
          <p:cNvPr id="58" name="Flowchart: Connector 57">
            <a:extLst>
              <a:ext uri="{FF2B5EF4-FFF2-40B4-BE49-F238E27FC236}">
                <a16:creationId xmlns:a16="http://schemas.microsoft.com/office/drawing/2014/main" id="{605A9779-11A5-4F9F-ACCB-AEE46AE9BAF7}"/>
              </a:ext>
            </a:extLst>
          </p:cNvPr>
          <p:cNvSpPr/>
          <p:nvPr/>
        </p:nvSpPr>
        <p:spPr>
          <a:xfrm>
            <a:off x="9546898" y="5809451"/>
            <a:ext cx="993916" cy="934890"/>
          </a:xfrm>
          <a:prstGeom prst="flowChartConnector">
            <a:avLst/>
          </a:prstGeom>
          <a:solidFill>
            <a:srgbClr val="FFFFFF"/>
          </a:solidFill>
          <a:ln w="28575">
            <a:solidFill>
              <a:srgbClr val="E8C2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212121"/>
              </a:solidFill>
              <a:cs typeface="B Nazanin" panose="00000400000000000000" pitchFamily="2" charset="-78"/>
            </a:endParaRPr>
          </a:p>
        </p:txBody>
      </p:sp>
      <p:sp>
        <p:nvSpPr>
          <p:cNvPr id="59" name="Flowchart: Connector 58">
            <a:extLst>
              <a:ext uri="{FF2B5EF4-FFF2-40B4-BE49-F238E27FC236}">
                <a16:creationId xmlns:a16="http://schemas.microsoft.com/office/drawing/2014/main" id="{698F8C42-C52F-41D1-9306-30420182BFF1}"/>
              </a:ext>
            </a:extLst>
          </p:cNvPr>
          <p:cNvSpPr/>
          <p:nvPr/>
        </p:nvSpPr>
        <p:spPr>
          <a:xfrm>
            <a:off x="8400556" y="5801851"/>
            <a:ext cx="993916" cy="934890"/>
          </a:xfrm>
          <a:prstGeom prst="flowChartConnector">
            <a:avLst/>
          </a:prstGeom>
          <a:solidFill>
            <a:srgbClr val="FFFFFF"/>
          </a:solidFill>
          <a:ln w="28575">
            <a:solidFill>
              <a:srgbClr val="E8C2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a-IR" sz="1200" dirty="0">
              <a:solidFill>
                <a:srgbClr val="212121"/>
              </a:solidFill>
              <a:cs typeface="B Nazanin" panose="00000400000000000000" pitchFamily="2" charset="-78"/>
            </a:endParaRPr>
          </a:p>
        </p:txBody>
      </p:sp>
      <p:sp>
        <p:nvSpPr>
          <p:cNvPr id="60" name="Flowchart: Connector 59">
            <a:extLst>
              <a:ext uri="{FF2B5EF4-FFF2-40B4-BE49-F238E27FC236}">
                <a16:creationId xmlns:a16="http://schemas.microsoft.com/office/drawing/2014/main" id="{59CF8786-D8F6-4EEA-8DEB-4BE6BFBBB571}"/>
              </a:ext>
            </a:extLst>
          </p:cNvPr>
          <p:cNvSpPr/>
          <p:nvPr/>
        </p:nvSpPr>
        <p:spPr>
          <a:xfrm>
            <a:off x="7248278" y="5801851"/>
            <a:ext cx="993916" cy="934890"/>
          </a:xfrm>
          <a:prstGeom prst="flowChartConnector">
            <a:avLst/>
          </a:prstGeom>
          <a:solidFill>
            <a:srgbClr val="FFFFFF"/>
          </a:solidFill>
          <a:ln w="28575">
            <a:solidFill>
              <a:srgbClr val="E8C2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endParaRPr lang="en-US" sz="1400" dirty="0">
              <a:solidFill>
                <a:srgbClr val="212121"/>
              </a:solidFill>
              <a:cs typeface="B Nazanin" panose="00000400000000000000" pitchFamily="2" charset="-78"/>
            </a:endParaRPr>
          </a:p>
        </p:txBody>
      </p:sp>
      <p:sp>
        <p:nvSpPr>
          <p:cNvPr id="61" name="Flowchart: Connector 60">
            <a:extLst>
              <a:ext uri="{FF2B5EF4-FFF2-40B4-BE49-F238E27FC236}">
                <a16:creationId xmlns:a16="http://schemas.microsoft.com/office/drawing/2014/main" id="{53AA1A91-3EEC-4348-8DBE-A2BB7E880B7A}"/>
              </a:ext>
            </a:extLst>
          </p:cNvPr>
          <p:cNvSpPr/>
          <p:nvPr/>
        </p:nvSpPr>
        <p:spPr>
          <a:xfrm>
            <a:off x="6096000" y="5812314"/>
            <a:ext cx="993916" cy="934890"/>
          </a:xfrm>
          <a:prstGeom prst="flowChartConnector">
            <a:avLst/>
          </a:prstGeom>
          <a:solidFill>
            <a:srgbClr val="FFFFFF"/>
          </a:solidFill>
          <a:ln w="28575">
            <a:solidFill>
              <a:srgbClr val="E8C2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212121"/>
              </a:solidFill>
              <a:cs typeface="B Nazanin" panose="00000400000000000000" pitchFamily="2" charset="-78"/>
            </a:endParaRPr>
          </a:p>
        </p:txBody>
      </p:sp>
      <p:sp>
        <p:nvSpPr>
          <p:cNvPr id="62" name="Flowchart: Connector 61">
            <a:extLst>
              <a:ext uri="{FF2B5EF4-FFF2-40B4-BE49-F238E27FC236}">
                <a16:creationId xmlns:a16="http://schemas.microsoft.com/office/drawing/2014/main" id="{46783FF3-3C76-40BF-A07B-F447C92CD5C6}"/>
              </a:ext>
            </a:extLst>
          </p:cNvPr>
          <p:cNvSpPr/>
          <p:nvPr/>
        </p:nvSpPr>
        <p:spPr>
          <a:xfrm>
            <a:off x="4959281" y="5813679"/>
            <a:ext cx="993916" cy="934890"/>
          </a:xfrm>
          <a:prstGeom prst="flowChartConnector">
            <a:avLst/>
          </a:prstGeom>
          <a:solidFill>
            <a:srgbClr val="FFFFFF"/>
          </a:solidFill>
          <a:ln w="28575">
            <a:solidFill>
              <a:srgbClr val="E8C2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a-IR" sz="1400" dirty="0">
              <a:solidFill>
                <a:srgbClr val="212121"/>
              </a:solidFill>
              <a:cs typeface="B Nazanin" panose="00000400000000000000" pitchFamily="2" charset="-78"/>
            </a:endParaRPr>
          </a:p>
        </p:txBody>
      </p:sp>
      <p:sp>
        <p:nvSpPr>
          <p:cNvPr id="63" name="TextBox 62">
            <a:extLst>
              <a:ext uri="{FF2B5EF4-FFF2-40B4-BE49-F238E27FC236}">
                <a16:creationId xmlns:a16="http://schemas.microsoft.com/office/drawing/2014/main" id="{0761316B-14F9-45AA-B8CA-CA013F6996FB}"/>
              </a:ext>
            </a:extLst>
          </p:cNvPr>
          <p:cNvSpPr txBox="1"/>
          <p:nvPr/>
        </p:nvSpPr>
        <p:spPr>
          <a:xfrm>
            <a:off x="9610493" y="6007686"/>
            <a:ext cx="857314" cy="523220"/>
          </a:xfrm>
          <a:prstGeom prst="rect">
            <a:avLst/>
          </a:prstGeom>
          <a:noFill/>
        </p:spPr>
        <p:txBody>
          <a:bodyPr wrap="square" rtlCol="1">
            <a:spAutoFit/>
          </a:bodyPr>
          <a:lstStyle/>
          <a:p>
            <a:pPr algn="ctr" rtl="1"/>
            <a:r>
              <a:rPr lang="fa-IR" sz="1400" dirty="0">
                <a:solidFill>
                  <a:srgbClr val="212121"/>
                </a:solidFill>
                <a:cs typeface="B Nazanin" panose="00000400000000000000" pitchFamily="2" charset="-78"/>
              </a:rPr>
              <a:t>روش‌ها و الگوریتم‌ها</a:t>
            </a:r>
            <a:endParaRPr lang="en-US" sz="1400" dirty="0">
              <a:solidFill>
                <a:srgbClr val="212121"/>
              </a:solidFill>
              <a:cs typeface="B Nazanin" panose="00000400000000000000" pitchFamily="2" charset="-78"/>
            </a:endParaRPr>
          </a:p>
        </p:txBody>
      </p:sp>
      <p:sp>
        <p:nvSpPr>
          <p:cNvPr id="64" name="TextBox 63">
            <a:extLst>
              <a:ext uri="{FF2B5EF4-FFF2-40B4-BE49-F238E27FC236}">
                <a16:creationId xmlns:a16="http://schemas.microsoft.com/office/drawing/2014/main" id="{E11EAF5F-0919-4D36-8859-C7EB02300C17}"/>
              </a:ext>
            </a:extLst>
          </p:cNvPr>
          <p:cNvSpPr txBox="1"/>
          <p:nvPr/>
        </p:nvSpPr>
        <p:spPr>
          <a:xfrm>
            <a:off x="7359747" y="5998216"/>
            <a:ext cx="768157" cy="523220"/>
          </a:xfrm>
          <a:prstGeom prst="rect">
            <a:avLst/>
          </a:prstGeom>
          <a:noFill/>
        </p:spPr>
        <p:txBody>
          <a:bodyPr wrap="square" rtlCol="1">
            <a:spAutoFit/>
          </a:bodyPr>
          <a:lstStyle/>
          <a:p>
            <a:pPr algn="ctr" rtl="1"/>
            <a:r>
              <a:rPr lang="fa-IR" sz="1400" dirty="0">
                <a:solidFill>
                  <a:srgbClr val="212121"/>
                </a:solidFill>
                <a:cs typeface="B Nazanin" panose="00000400000000000000" pitchFamily="2" charset="-78"/>
              </a:rPr>
              <a:t>مدل شبکه عصبی</a:t>
            </a:r>
            <a:endParaRPr lang="en-US" sz="1400" dirty="0">
              <a:solidFill>
                <a:srgbClr val="212121"/>
              </a:solidFill>
              <a:cs typeface="B Nazanin" panose="00000400000000000000" pitchFamily="2" charset="-78"/>
            </a:endParaRPr>
          </a:p>
        </p:txBody>
      </p:sp>
      <p:sp>
        <p:nvSpPr>
          <p:cNvPr id="65" name="TextBox 64">
            <a:extLst>
              <a:ext uri="{FF2B5EF4-FFF2-40B4-BE49-F238E27FC236}">
                <a16:creationId xmlns:a16="http://schemas.microsoft.com/office/drawing/2014/main" id="{AC22EB03-1E7E-4E86-A81E-D5FB40546502}"/>
              </a:ext>
            </a:extLst>
          </p:cNvPr>
          <p:cNvSpPr txBox="1"/>
          <p:nvPr/>
        </p:nvSpPr>
        <p:spPr>
          <a:xfrm>
            <a:off x="6081090" y="5895160"/>
            <a:ext cx="1052410" cy="738664"/>
          </a:xfrm>
          <a:prstGeom prst="rect">
            <a:avLst/>
          </a:prstGeom>
          <a:noFill/>
        </p:spPr>
        <p:txBody>
          <a:bodyPr wrap="square" rtlCol="1">
            <a:spAutoFit/>
          </a:bodyPr>
          <a:lstStyle/>
          <a:p>
            <a:pPr algn="ctr" rtl="1"/>
            <a:r>
              <a:rPr lang="fa-IR" sz="1400" dirty="0">
                <a:solidFill>
                  <a:srgbClr val="212121"/>
                </a:solidFill>
                <a:cs typeface="B Nazanin" panose="00000400000000000000" pitchFamily="2" charset="-78"/>
              </a:rPr>
              <a:t>سیستم تشخیص خواب‌آلودگی</a:t>
            </a:r>
            <a:endParaRPr lang="en-US" sz="1400" dirty="0">
              <a:solidFill>
                <a:srgbClr val="212121"/>
              </a:solidFill>
              <a:cs typeface="B Nazanin" panose="00000400000000000000" pitchFamily="2" charset="-78"/>
            </a:endParaRPr>
          </a:p>
        </p:txBody>
      </p:sp>
      <p:sp>
        <p:nvSpPr>
          <p:cNvPr id="66" name="TextBox 65">
            <a:extLst>
              <a:ext uri="{FF2B5EF4-FFF2-40B4-BE49-F238E27FC236}">
                <a16:creationId xmlns:a16="http://schemas.microsoft.com/office/drawing/2014/main" id="{DA000F32-4758-4311-8228-AB53CC5EF7F8}"/>
              </a:ext>
            </a:extLst>
          </p:cNvPr>
          <p:cNvSpPr txBox="1"/>
          <p:nvPr/>
        </p:nvSpPr>
        <p:spPr>
          <a:xfrm>
            <a:off x="5070079" y="5890494"/>
            <a:ext cx="800328" cy="738664"/>
          </a:xfrm>
          <a:prstGeom prst="rect">
            <a:avLst/>
          </a:prstGeom>
          <a:noFill/>
        </p:spPr>
        <p:txBody>
          <a:bodyPr wrap="square" rtlCol="1">
            <a:spAutoFit/>
          </a:bodyPr>
          <a:lstStyle/>
          <a:p>
            <a:pPr algn="ctr"/>
            <a:r>
              <a:rPr lang="fa-IR" sz="1400" dirty="0">
                <a:solidFill>
                  <a:srgbClr val="212121"/>
                </a:solidFill>
                <a:cs typeface="B Nazanin" panose="00000400000000000000" pitchFamily="2" charset="-78"/>
              </a:rPr>
              <a:t>نتیجه‌گیری و پیشنهادات</a:t>
            </a:r>
          </a:p>
        </p:txBody>
      </p:sp>
      <p:sp>
        <p:nvSpPr>
          <p:cNvPr id="67" name="TextBox 66">
            <a:extLst>
              <a:ext uri="{FF2B5EF4-FFF2-40B4-BE49-F238E27FC236}">
                <a16:creationId xmlns:a16="http://schemas.microsoft.com/office/drawing/2014/main" id="{88CFD4E5-6853-4747-A4B3-8C54D418F259}"/>
              </a:ext>
            </a:extLst>
          </p:cNvPr>
          <p:cNvSpPr txBox="1"/>
          <p:nvPr/>
        </p:nvSpPr>
        <p:spPr>
          <a:xfrm>
            <a:off x="8487205" y="5907563"/>
            <a:ext cx="797754" cy="738664"/>
          </a:xfrm>
          <a:prstGeom prst="rect">
            <a:avLst/>
          </a:prstGeom>
          <a:noFill/>
        </p:spPr>
        <p:txBody>
          <a:bodyPr wrap="square" rtlCol="1">
            <a:spAutoFit/>
          </a:bodyPr>
          <a:lstStyle/>
          <a:p>
            <a:pPr algn="ctr" rtl="1"/>
            <a:r>
              <a:rPr lang="fa-IR" sz="1400" dirty="0">
                <a:solidFill>
                  <a:srgbClr val="212121"/>
                </a:solidFill>
                <a:cs typeface="B Nazanin" panose="00000400000000000000" pitchFamily="2" charset="-78"/>
              </a:rPr>
              <a:t>ابزارها و مجموعه داده</a:t>
            </a:r>
          </a:p>
        </p:txBody>
      </p:sp>
      <p:sp>
        <p:nvSpPr>
          <p:cNvPr id="68" name="Flowchart: Connector 67">
            <a:extLst>
              <a:ext uri="{FF2B5EF4-FFF2-40B4-BE49-F238E27FC236}">
                <a16:creationId xmlns:a16="http://schemas.microsoft.com/office/drawing/2014/main" id="{1BE7DF81-8BEF-40ED-91EE-CF6ABFE57A1E}"/>
              </a:ext>
            </a:extLst>
          </p:cNvPr>
          <p:cNvSpPr/>
          <p:nvPr/>
        </p:nvSpPr>
        <p:spPr>
          <a:xfrm>
            <a:off x="4516063" y="6134406"/>
            <a:ext cx="269946" cy="284979"/>
          </a:xfrm>
          <a:prstGeom prst="flowChartConnector">
            <a:avLst/>
          </a:prstGeom>
          <a:solidFill>
            <a:srgbClr val="828F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cs typeface="B Nazanin" panose="00000400000000000000" pitchFamily="2" charset="-78"/>
            </a:endParaRPr>
          </a:p>
        </p:txBody>
      </p:sp>
      <p:sp>
        <p:nvSpPr>
          <p:cNvPr id="73" name="Flowchart: Connector 72">
            <a:extLst>
              <a:ext uri="{FF2B5EF4-FFF2-40B4-BE49-F238E27FC236}">
                <a16:creationId xmlns:a16="http://schemas.microsoft.com/office/drawing/2014/main" id="{EF01D7B4-0077-4876-BFF0-76A67825848E}"/>
              </a:ext>
            </a:extLst>
          </p:cNvPr>
          <p:cNvSpPr/>
          <p:nvPr/>
        </p:nvSpPr>
        <p:spPr>
          <a:xfrm>
            <a:off x="11762949" y="6126807"/>
            <a:ext cx="269946" cy="284979"/>
          </a:xfrm>
          <a:prstGeom prst="flowChartConnector">
            <a:avLst/>
          </a:prstGeom>
          <a:solidFill>
            <a:srgbClr val="828F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cs typeface="B Nazanin" panose="00000400000000000000" pitchFamily="2" charset="-78"/>
            </a:endParaRPr>
          </a:p>
        </p:txBody>
      </p:sp>
      <p:cxnSp>
        <p:nvCxnSpPr>
          <p:cNvPr id="74" name="Straight Connector 73">
            <a:extLst>
              <a:ext uri="{FF2B5EF4-FFF2-40B4-BE49-F238E27FC236}">
                <a16:creationId xmlns:a16="http://schemas.microsoft.com/office/drawing/2014/main" id="{81DA0DC9-B8FE-4D3A-9BB0-BA4823B03343}"/>
              </a:ext>
            </a:extLst>
          </p:cNvPr>
          <p:cNvCxnSpPr>
            <a:stCxn id="68" idx="6"/>
            <a:endCxn id="73" idx="2"/>
          </p:cNvCxnSpPr>
          <p:nvPr/>
        </p:nvCxnSpPr>
        <p:spPr>
          <a:xfrm flipV="1">
            <a:off x="4786009" y="6269297"/>
            <a:ext cx="6976940" cy="7599"/>
          </a:xfrm>
          <a:prstGeom prst="line">
            <a:avLst/>
          </a:prstGeom>
          <a:ln w="57150">
            <a:solidFill>
              <a:srgbClr val="828FA6"/>
            </a:solidFill>
          </a:ln>
        </p:spPr>
        <p:style>
          <a:lnRef idx="1">
            <a:schemeClr val="accent1"/>
          </a:lnRef>
          <a:fillRef idx="0">
            <a:schemeClr val="accent1"/>
          </a:fillRef>
          <a:effectRef idx="0">
            <a:schemeClr val="accent1"/>
          </a:effectRef>
          <a:fontRef idx="minor">
            <a:schemeClr val="tx1"/>
          </a:fontRef>
        </p:style>
      </p:cxnSp>
      <p:sp>
        <p:nvSpPr>
          <p:cNvPr id="75" name="Flowchart: Connector 74">
            <a:extLst>
              <a:ext uri="{FF2B5EF4-FFF2-40B4-BE49-F238E27FC236}">
                <a16:creationId xmlns:a16="http://schemas.microsoft.com/office/drawing/2014/main" id="{89BDBB10-E3C2-42A5-83F6-0C3AE2166FAF}"/>
              </a:ext>
            </a:extLst>
          </p:cNvPr>
          <p:cNvSpPr/>
          <p:nvPr/>
        </p:nvSpPr>
        <p:spPr>
          <a:xfrm>
            <a:off x="10673994" y="5801852"/>
            <a:ext cx="993916" cy="934890"/>
          </a:xfrm>
          <a:prstGeom prst="flowChartConnector">
            <a:avLst/>
          </a:prstGeom>
          <a:solidFill>
            <a:srgbClr val="FFFFFF"/>
          </a:solidFill>
          <a:ln w="28575">
            <a:solidFill>
              <a:srgbClr val="E8C2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a-IR" sz="1400" dirty="0">
                <a:solidFill>
                  <a:srgbClr val="212121"/>
                </a:solidFill>
                <a:cs typeface="B Nazanin" panose="00000400000000000000" pitchFamily="2" charset="-78"/>
              </a:rPr>
              <a:t>مقدمه</a:t>
            </a:r>
            <a:endParaRPr lang="en-US" sz="1400" dirty="0">
              <a:solidFill>
                <a:srgbClr val="212121"/>
              </a:solidFill>
              <a:cs typeface="B Nazanin" panose="00000400000000000000" pitchFamily="2" charset="-78"/>
            </a:endParaRPr>
          </a:p>
        </p:txBody>
      </p:sp>
      <p:sp>
        <p:nvSpPr>
          <p:cNvPr id="76" name="Flowchart: Connector 75">
            <a:extLst>
              <a:ext uri="{FF2B5EF4-FFF2-40B4-BE49-F238E27FC236}">
                <a16:creationId xmlns:a16="http://schemas.microsoft.com/office/drawing/2014/main" id="{C235E524-E416-4416-9D2C-18D18BBFC4E4}"/>
              </a:ext>
            </a:extLst>
          </p:cNvPr>
          <p:cNvSpPr/>
          <p:nvPr/>
        </p:nvSpPr>
        <p:spPr>
          <a:xfrm>
            <a:off x="9546898" y="5809451"/>
            <a:ext cx="993916" cy="934890"/>
          </a:xfrm>
          <a:prstGeom prst="flowChartConnector">
            <a:avLst/>
          </a:prstGeom>
          <a:solidFill>
            <a:srgbClr val="FFFFFF"/>
          </a:solidFill>
          <a:ln w="28575">
            <a:solidFill>
              <a:srgbClr val="E8C2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212121"/>
              </a:solidFill>
              <a:cs typeface="B Nazanin" panose="00000400000000000000" pitchFamily="2" charset="-78"/>
            </a:endParaRPr>
          </a:p>
        </p:txBody>
      </p:sp>
      <p:sp>
        <p:nvSpPr>
          <p:cNvPr id="77" name="Flowchart: Connector 76">
            <a:extLst>
              <a:ext uri="{FF2B5EF4-FFF2-40B4-BE49-F238E27FC236}">
                <a16:creationId xmlns:a16="http://schemas.microsoft.com/office/drawing/2014/main" id="{66E91D58-6B72-479D-A8D7-33FDD1CB2EB8}"/>
              </a:ext>
            </a:extLst>
          </p:cNvPr>
          <p:cNvSpPr/>
          <p:nvPr/>
        </p:nvSpPr>
        <p:spPr>
          <a:xfrm>
            <a:off x="8400556" y="5801851"/>
            <a:ext cx="993916" cy="934890"/>
          </a:xfrm>
          <a:prstGeom prst="flowChartConnector">
            <a:avLst/>
          </a:prstGeom>
          <a:solidFill>
            <a:schemeClr val="bg1"/>
          </a:solidFill>
          <a:ln w="28575">
            <a:solidFill>
              <a:srgbClr val="E8C2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a-IR" sz="1200" dirty="0">
              <a:solidFill>
                <a:srgbClr val="212121"/>
              </a:solidFill>
              <a:cs typeface="B Nazanin" panose="00000400000000000000" pitchFamily="2" charset="-78"/>
            </a:endParaRPr>
          </a:p>
        </p:txBody>
      </p:sp>
      <p:sp>
        <p:nvSpPr>
          <p:cNvPr id="80" name="Flowchart: Connector 79">
            <a:extLst>
              <a:ext uri="{FF2B5EF4-FFF2-40B4-BE49-F238E27FC236}">
                <a16:creationId xmlns:a16="http://schemas.microsoft.com/office/drawing/2014/main" id="{EF45EB47-FC65-499A-9959-03B97D1D154D}"/>
              </a:ext>
            </a:extLst>
          </p:cNvPr>
          <p:cNvSpPr/>
          <p:nvPr/>
        </p:nvSpPr>
        <p:spPr>
          <a:xfrm>
            <a:off x="7248278" y="5801851"/>
            <a:ext cx="993916" cy="934890"/>
          </a:xfrm>
          <a:prstGeom prst="flowChartConnector">
            <a:avLst/>
          </a:prstGeom>
          <a:solidFill>
            <a:schemeClr val="bg1"/>
          </a:solidFill>
          <a:ln w="28575">
            <a:solidFill>
              <a:srgbClr val="E8C2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endParaRPr lang="en-US" sz="1400" dirty="0">
              <a:solidFill>
                <a:srgbClr val="212121"/>
              </a:solidFill>
              <a:cs typeface="B Nazanin" panose="00000400000000000000" pitchFamily="2" charset="-78"/>
            </a:endParaRPr>
          </a:p>
        </p:txBody>
      </p:sp>
      <p:sp>
        <p:nvSpPr>
          <p:cNvPr id="81" name="Flowchart: Connector 80">
            <a:extLst>
              <a:ext uri="{FF2B5EF4-FFF2-40B4-BE49-F238E27FC236}">
                <a16:creationId xmlns:a16="http://schemas.microsoft.com/office/drawing/2014/main" id="{8BA8EA07-BBA4-4C3D-953D-01BDAC319E5C}"/>
              </a:ext>
            </a:extLst>
          </p:cNvPr>
          <p:cNvSpPr/>
          <p:nvPr/>
        </p:nvSpPr>
        <p:spPr>
          <a:xfrm>
            <a:off x="6096000" y="5812314"/>
            <a:ext cx="993916" cy="934890"/>
          </a:xfrm>
          <a:prstGeom prst="flowChartConnector">
            <a:avLst/>
          </a:prstGeom>
          <a:solidFill>
            <a:srgbClr val="E8C2CA"/>
          </a:solidFill>
          <a:ln w="28575">
            <a:solidFill>
              <a:srgbClr val="E8C2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212121"/>
              </a:solidFill>
              <a:cs typeface="B Nazanin" panose="00000400000000000000" pitchFamily="2" charset="-78"/>
            </a:endParaRPr>
          </a:p>
        </p:txBody>
      </p:sp>
      <p:sp>
        <p:nvSpPr>
          <p:cNvPr id="82" name="Flowchart: Connector 81">
            <a:extLst>
              <a:ext uri="{FF2B5EF4-FFF2-40B4-BE49-F238E27FC236}">
                <a16:creationId xmlns:a16="http://schemas.microsoft.com/office/drawing/2014/main" id="{028B650D-39D4-4012-90CF-F57BE01B9139}"/>
              </a:ext>
            </a:extLst>
          </p:cNvPr>
          <p:cNvSpPr/>
          <p:nvPr/>
        </p:nvSpPr>
        <p:spPr>
          <a:xfrm>
            <a:off x="4959281" y="5813679"/>
            <a:ext cx="993916" cy="934890"/>
          </a:xfrm>
          <a:prstGeom prst="flowChartConnector">
            <a:avLst/>
          </a:prstGeom>
          <a:solidFill>
            <a:srgbClr val="FFFFFF"/>
          </a:solidFill>
          <a:ln w="28575">
            <a:solidFill>
              <a:srgbClr val="E8C2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a-IR" sz="1400" dirty="0">
              <a:solidFill>
                <a:srgbClr val="212121"/>
              </a:solidFill>
              <a:cs typeface="B Nazanin" panose="00000400000000000000" pitchFamily="2" charset="-78"/>
            </a:endParaRPr>
          </a:p>
        </p:txBody>
      </p:sp>
      <p:sp>
        <p:nvSpPr>
          <p:cNvPr id="83" name="TextBox 82">
            <a:extLst>
              <a:ext uri="{FF2B5EF4-FFF2-40B4-BE49-F238E27FC236}">
                <a16:creationId xmlns:a16="http://schemas.microsoft.com/office/drawing/2014/main" id="{EF8D852E-E646-432A-AE46-77A59F13409E}"/>
              </a:ext>
            </a:extLst>
          </p:cNvPr>
          <p:cNvSpPr txBox="1"/>
          <p:nvPr/>
        </p:nvSpPr>
        <p:spPr>
          <a:xfrm>
            <a:off x="9610493" y="6007686"/>
            <a:ext cx="857314" cy="523220"/>
          </a:xfrm>
          <a:prstGeom prst="rect">
            <a:avLst/>
          </a:prstGeom>
          <a:noFill/>
        </p:spPr>
        <p:txBody>
          <a:bodyPr wrap="square" rtlCol="1">
            <a:spAutoFit/>
          </a:bodyPr>
          <a:lstStyle/>
          <a:p>
            <a:pPr algn="ctr" rtl="1"/>
            <a:r>
              <a:rPr lang="fa-IR" sz="1400" dirty="0">
                <a:solidFill>
                  <a:srgbClr val="212121"/>
                </a:solidFill>
                <a:cs typeface="B Nazanin" panose="00000400000000000000" pitchFamily="2" charset="-78"/>
              </a:rPr>
              <a:t>روش‌ها و الگوریتم‌ها</a:t>
            </a:r>
            <a:endParaRPr lang="en-US" sz="1400" dirty="0">
              <a:solidFill>
                <a:srgbClr val="212121"/>
              </a:solidFill>
              <a:cs typeface="B Nazanin" panose="00000400000000000000" pitchFamily="2" charset="-78"/>
            </a:endParaRPr>
          </a:p>
        </p:txBody>
      </p:sp>
      <p:sp>
        <p:nvSpPr>
          <p:cNvPr id="84" name="TextBox 83">
            <a:extLst>
              <a:ext uri="{FF2B5EF4-FFF2-40B4-BE49-F238E27FC236}">
                <a16:creationId xmlns:a16="http://schemas.microsoft.com/office/drawing/2014/main" id="{CDA587ED-1829-4125-8792-6DDB4D7E861A}"/>
              </a:ext>
            </a:extLst>
          </p:cNvPr>
          <p:cNvSpPr txBox="1"/>
          <p:nvPr/>
        </p:nvSpPr>
        <p:spPr>
          <a:xfrm>
            <a:off x="7359747" y="5998216"/>
            <a:ext cx="768157" cy="523220"/>
          </a:xfrm>
          <a:prstGeom prst="rect">
            <a:avLst/>
          </a:prstGeom>
          <a:noFill/>
        </p:spPr>
        <p:txBody>
          <a:bodyPr wrap="square" rtlCol="1">
            <a:spAutoFit/>
          </a:bodyPr>
          <a:lstStyle/>
          <a:p>
            <a:pPr algn="ctr" rtl="1"/>
            <a:r>
              <a:rPr lang="fa-IR" sz="1400" dirty="0">
                <a:solidFill>
                  <a:srgbClr val="212121"/>
                </a:solidFill>
                <a:cs typeface="B Nazanin" panose="00000400000000000000" pitchFamily="2" charset="-78"/>
              </a:rPr>
              <a:t>مدل شبکه عصبی</a:t>
            </a:r>
            <a:endParaRPr lang="en-US" sz="1400" dirty="0">
              <a:solidFill>
                <a:srgbClr val="212121"/>
              </a:solidFill>
              <a:cs typeface="B Nazanin" panose="00000400000000000000" pitchFamily="2" charset="-78"/>
            </a:endParaRPr>
          </a:p>
        </p:txBody>
      </p:sp>
      <p:sp>
        <p:nvSpPr>
          <p:cNvPr id="85" name="TextBox 84">
            <a:extLst>
              <a:ext uri="{FF2B5EF4-FFF2-40B4-BE49-F238E27FC236}">
                <a16:creationId xmlns:a16="http://schemas.microsoft.com/office/drawing/2014/main" id="{7A86BB72-9726-410A-AFAC-F1D79410F866}"/>
              </a:ext>
            </a:extLst>
          </p:cNvPr>
          <p:cNvSpPr txBox="1"/>
          <p:nvPr/>
        </p:nvSpPr>
        <p:spPr>
          <a:xfrm>
            <a:off x="6081090" y="5895160"/>
            <a:ext cx="1052410" cy="738664"/>
          </a:xfrm>
          <a:prstGeom prst="rect">
            <a:avLst/>
          </a:prstGeom>
          <a:noFill/>
        </p:spPr>
        <p:txBody>
          <a:bodyPr wrap="square" rtlCol="1">
            <a:spAutoFit/>
          </a:bodyPr>
          <a:lstStyle/>
          <a:p>
            <a:pPr algn="ctr" rtl="1"/>
            <a:r>
              <a:rPr lang="fa-IR" sz="1400" dirty="0">
                <a:solidFill>
                  <a:srgbClr val="212121"/>
                </a:solidFill>
                <a:cs typeface="B Nazanin" panose="00000400000000000000" pitchFamily="2" charset="-78"/>
              </a:rPr>
              <a:t>سیستم تشخیص خواب‌آلودگی</a:t>
            </a:r>
            <a:endParaRPr lang="en-US" sz="1400" dirty="0">
              <a:solidFill>
                <a:srgbClr val="212121"/>
              </a:solidFill>
              <a:cs typeface="B Nazanin" panose="00000400000000000000" pitchFamily="2" charset="-78"/>
            </a:endParaRPr>
          </a:p>
        </p:txBody>
      </p:sp>
      <p:sp>
        <p:nvSpPr>
          <p:cNvPr id="86" name="TextBox 85">
            <a:extLst>
              <a:ext uri="{FF2B5EF4-FFF2-40B4-BE49-F238E27FC236}">
                <a16:creationId xmlns:a16="http://schemas.microsoft.com/office/drawing/2014/main" id="{F13A61F5-14A1-4CF9-94AF-45BD9A40C4B7}"/>
              </a:ext>
            </a:extLst>
          </p:cNvPr>
          <p:cNvSpPr txBox="1"/>
          <p:nvPr/>
        </p:nvSpPr>
        <p:spPr>
          <a:xfrm>
            <a:off x="5070079" y="5890494"/>
            <a:ext cx="800328" cy="738664"/>
          </a:xfrm>
          <a:prstGeom prst="rect">
            <a:avLst/>
          </a:prstGeom>
          <a:noFill/>
        </p:spPr>
        <p:txBody>
          <a:bodyPr wrap="square" rtlCol="1">
            <a:spAutoFit/>
          </a:bodyPr>
          <a:lstStyle/>
          <a:p>
            <a:pPr algn="ctr"/>
            <a:r>
              <a:rPr lang="fa-IR" sz="1400" dirty="0">
                <a:solidFill>
                  <a:srgbClr val="212121"/>
                </a:solidFill>
                <a:cs typeface="B Nazanin" panose="00000400000000000000" pitchFamily="2" charset="-78"/>
              </a:rPr>
              <a:t>نتیجه‌گیری و پیشنهادات</a:t>
            </a:r>
          </a:p>
        </p:txBody>
      </p:sp>
      <p:sp>
        <p:nvSpPr>
          <p:cNvPr id="87" name="TextBox 86">
            <a:extLst>
              <a:ext uri="{FF2B5EF4-FFF2-40B4-BE49-F238E27FC236}">
                <a16:creationId xmlns:a16="http://schemas.microsoft.com/office/drawing/2014/main" id="{E7771BE8-903F-4430-87DE-796C3A003164}"/>
              </a:ext>
            </a:extLst>
          </p:cNvPr>
          <p:cNvSpPr txBox="1"/>
          <p:nvPr/>
        </p:nvSpPr>
        <p:spPr>
          <a:xfrm>
            <a:off x="8384997" y="5983155"/>
            <a:ext cx="975315" cy="523220"/>
          </a:xfrm>
          <a:prstGeom prst="rect">
            <a:avLst/>
          </a:prstGeom>
          <a:noFill/>
        </p:spPr>
        <p:txBody>
          <a:bodyPr wrap="square" rtlCol="1">
            <a:spAutoFit/>
          </a:bodyPr>
          <a:lstStyle/>
          <a:p>
            <a:pPr algn="ctr" rtl="1"/>
            <a:r>
              <a:rPr lang="fa-IR" sz="1400" dirty="0">
                <a:solidFill>
                  <a:srgbClr val="212121"/>
                </a:solidFill>
                <a:cs typeface="B Nazanin" panose="00000400000000000000" pitchFamily="2" charset="-78"/>
              </a:rPr>
              <a:t>ابزارها و مجموعه داده</a:t>
            </a:r>
          </a:p>
        </p:txBody>
      </p:sp>
      <p:pic>
        <p:nvPicPr>
          <p:cNvPr id="39" name="Picture 38">
            <a:extLst>
              <a:ext uri="{FF2B5EF4-FFF2-40B4-BE49-F238E27FC236}">
                <a16:creationId xmlns:a16="http://schemas.microsoft.com/office/drawing/2014/main" id="{1660BCF8-B6B3-49DC-9321-BED0194EE9BD}"/>
              </a:ext>
            </a:extLst>
          </p:cNvPr>
          <p:cNvPicPr/>
          <p:nvPr/>
        </p:nvPicPr>
        <p:blipFill>
          <a:blip r:embed="rId3"/>
          <a:stretch>
            <a:fillRect/>
          </a:stretch>
        </p:blipFill>
        <p:spPr>
          <a:xfrm>
            <a:off x="1402078" y="1304472"/>
            <a:ext cx="2011680" cy="587375"/>
          </a:xfrm>
          <a:prstGeom prst="rect">
            <a:avLst/>
          </a:prstGeom>
        </p:spPr>
      </p:pic>
      <p:pic>
        <p:nvPicPr>
          <p:cNvPr id="41" name="Picture 40">
            <a:extLst>
              <a:ext uri="{FF2B5EF4-FFF2-40B4-BE49-F238E27FC236}">
                <a16:creationId xmlns:a16="http://schemas.microsoft.com/office/drawing/2014/main" id="{2CC69CA4-C1C3-4B0B-9DBC-A17D7AA19D6C}"/>
              </a:ext>
            </a:extLst>
          </p:cNvPr>
          <p:cNvPicPr/>
          <p:nvPr/>
        </p:nvPicPr>
        <p:blipFill>
          <a:blip r:embed="rId4"/>
          <a:stretch>
            <a:fillRect/>
          </a:stretch>
        </p:blipFill>
        <p:spPr>
          <a:xfrm>
            <a:off x="1391799" y="2060054"/>
            <a:ext cx="5519853" cy="1398129"/>
          </a:xfrm>
          <a:prstGeom prst="rect">
            <a:avLst/>
          </a:prstGeom>
        </p:spPr>
      </p:pic>
      <p:sp>
        <p:nvSpPr>
          <p:cNvPr id="42" name="TextBox 41">
            <a:extLst>
              <a:ext uri="{FF2B5EF4-FFF2-40B4-BE49-F238E27FC236}">
                <a16:creationId xmlns:a16="http://schemas.microsoft.com/office/drawing/2014/main" id="{1EE70379-86B2-47CC-ADCD-F895026356C8}"/>
              </a:ext>
            </a:extLst>
          </p:cNvPr>
          <p:cNvSpPr txBox="1"/>
          <p:nvPr/>
        </p:nvSpPr>
        <p:spPr>
          <a:xfrm>
            <a:off x="7807842" y="2026491"/>
            <a:ext cx="4086579" cy="670440"/>
          </a:xfrm>
          <a:prstGeom prst="rect">
            <a:avLst/>
          </a:prstGeom>
          <a:noFill/>
        </p:spPr>
        <p:txBody>
          <a:bodyPr wrap="square">
            <a:spAutoFit/>
          </a:bodyPr>
          <a:lstStyle/>
          <a:p>
            <a:pPr marL="0" marR="0" algn="just" rtl="0">
              <a:lnSpc>
                <a:spcPct val="120000"/>
              </a:lnSpc>
              <a:spcBef>
                <a:spcPts val="600"/>
              </a:spcBef>
              <a:spcAft>
                <a:spcPts val="0"/>
              </a:spcAft>
            </a:pPr>
            <a:r>
              <a:rPr lang="en-US" sz="1600" spc="-5" dirty="0">
                <a:solidFill>
                  <a:srgbClr val="292929"/>
                </a:solidFill>
                <a:effectLst/>
                <a:latin typeface="Courier New" panose="02070309020205020404" pitchFamily="49" charset="0"/>
                <a:ea typeface="Times New Roman" panose="02020603050405020304" pitchFamily="18" charset="0"/>
                <a:cs typeface="+mj-cs"/>
              </a:rPr>
              <a:t>#docker build -f </a:t>
            </a:r>
            <a:r>
              <a:rPr lang="en-US" sz="1600" spc="-5" dirty="0" err="1">
                <a:solidFill>
                  <a:srgbClr val="292929"/>
                </a:solidFill>
                <a:effectLst/>
                <a:latin typeface="Courier New" panose="02070309020205020404" pitchFamily="49" charset="0"/>
                <a:ea typeface="Times New Roman" panose="02020603050405020304" pitchFamily="18" charset="0"/>
                <a:cs typeface="+mj-cs"/>
              </a:rPr>
              <a:t>Dockerfile</a:t>
            </a:r>
            <a:r>
              <a:rPr lang="en-US" sz="1600" spc="-5" dirty="0">
                <a:solidFill>
                  <a:srgbClr val="292929"/>
                </a:solidFill>
                <a:effectLst/>
                <a:latin typeface="Courier New" panose="02070309020205020404" pitchFamily="49" charset="0"/>
                <a:ea typeface="Times New Roman" panose="02020603050405020304" pitchFamily="18" charset="0"/>
                <a:cs typeface="+mj-cs"/>
              </a:rPr>
              <a:t> -t driver-drowsiness-detection .</a:t>
            </a:r>
            <a:endParaRPr lang="en-US" sz="1600" dirty="0">
              <a:effectLst/>
              <a:latin typeface="Times New Roman" panose="02020603050405020304" pitchFamily="18" charset="0"/>
              <a:ea typeface="Times New Roman" panose="02020603050405020304" pitchFamily="18" charset="0"/>
              <a:cs typeface="+mj-cs"/>
            </a:endParaRPr>
          </a:p>
        </p:txBody>
      </p:sp>
      <p:sp>
        <p:nvSpPr>
          <p:cNvPr id="3" name="Right Brace 2">
            <a:extLst>
              <a:ext uri="{FF2B5EF4-FFF2-40B4-BE49-F238E27FC236}">
                <a16:creationId xmlns:a16="http://schemas.microsoft.com/office/drawing/2014/main" id="{70ABD3CE-6581-4838-AA91-8D6F5CA2CD83}"/>
              </a:ext>
            </a:extLst>
          </p:cNvPr>
          <p:cNvSpPr/>
          <p:nvPr/>
        </p:nvSpPr>
        <p:spPr>
          <a:xfrm>
            <a:off x="7031952" y="1191873"/>
            <a:ext cx="655590" cy="2339677"/>
          </a:xfrm>
          <a:prstGeom prst="rightBrace">
            <a:avLst/>
          </a:prstGeom>
          <a:ln w="19050">
            <a:solidFill>
              <a:srgbClr val="D88C9A"/>
            </a:solidFill>
          </a:ln>
        </p:spPr>
        <p:style>
          <a:lnRef idx="1">
            <a:schemeClr val="accent1"/>
          </a:lnRef>
          <a:fillRef idx="0">
            <a:schemeClr val="accent1"/>
          </a:fillRef>
          <a:effectRef idx="0">
            <a:schemeClr val="accent1"/>
          </a:effectRef>
          <a:fontRef idx="minor">
            <a:schemeClr val="tx1"/>
          </a:fontRef>
        </p:style>
        <p:txBody>
          <a:bodyPr rtlCol="1" anchor="ctr"/>
          <a:lstStyle/>
          <a:p>
            <a:pPr algn="ctr"/>
            <a:endParaRPr lang="fa-IR" dirty="0"/>
          </a:p>
        </p:txBody>
      </p:sp>
      <p:sp>
        <p:nvSpPr>
          <p:cNvPr id="5" name="TextBox 4">
            <a:extLst>
              <a:ext uri="{FF2B5EF4-FFF2-40B4-BE49-F238E27FC236}">
                <a16:creationId xmlns:a16="http://schemas.microsoft.com/office/drawing/2014/main" id="{7A81448C-FE38-4195-8893-63A040138F8D}"/>
              </a:ext>
            </a:extLst>
          </p:cNvPr>
          <p:cNvSpPr txBox="1"/>
          <p:nvPr/>
        </p:nvSpPr>
        <p:spPr>
          <a:xfrm>
            <a:off x="1362533" y="3888982"/>
            <a:ext cx="7584243" cy="1200329"/>
          </a:xfrm>
          <a:prstGeom prst="rect">
            <a:avLst/>
          </a:prstGeom>
          <a:solidFill>
            <a:schemeClr val="bg1">
              <a:lumMod val="95000"/>
            </a:schemeClr>
          </a:solidFill>
        </p:spPr>
        <p:txBody>
          <a:bodyPr wrap="square" rtlCol="1">
            <a:spAutoFit/>
          </a:bodyPr>
          <a:lstStyle/>
          <a:p>
            <a:r>
              <a:rPr lang="en-US" spc="-5" dirty="0">
                <a:solidFill>
                  <a:srgbClr val="292929"/>
                </a:solidFill>
                <a:effectLst/>
                <a:ea typeface="Times New Roman" panose="02020603050405020304" pitchFamily="18" charset="0"/>
                <a:cs typeface="+mj-cs"/>
              </a:rPr>
              <a:t>#sudo docker run --rm -</a:t>
            </a:r>
            <a:r>
              <a:rPr lang="en-US" spc="-5" dirty="0" err="1">
                <a:solidFill>
                  <a:srgbClr val="292929"/>
                </a:solidFill>
                <a:effectLst/>
                <a:ea typeface="Times New Roman" panose="02020603050405020304" pitchFamily="18" charset="0"/>
                <a:cs typeface="+mj-cs"/>
              </a:rPr>
              <a:t>ti</a:t>
            </a:r>
            <a:r>
              <a:rPr lang="en-US" spc="-5" dirty="0">
                <a:solidFill>
                  <a:srgbClr val="292929"/>
                </a:solidFill>
                <a:effectLst/>
                <a:ea typeface="Times New Roman" panose="02020603050405020304" pitchFamily="18" charset="0"/>
                <a:cs typeface="+mj-cs"/>
              </a:rPr>
              <a:t>  --net=host  --</a:t>
            </a:r>
            <a:r>
              <a:rPr lang="en-US" spc="-5" dirty="0" err="1">
                <a:solidFill>
                  <a:srgbClr val="292929"/>
                </a:solidFill>
                <a:effectLst/>
                <a:ea typeface="Times New Roman" panose="02020603050405020304" pitchFamily="18" charset="0"/>
                <a:cs typeface="+mj-cs"/>
              </a:rPr>
              <a:t>ipc</a:t>
            </a:r>
            <a:r>
              <a:rPr lang="en-US" spc="-5" dirty="0">
                <a:solidFill>
                  <a:srgbClr val="292929"/>
                </a:solidFill>
                <a:effectLst/>
                <a:ea typeface="Times New Roman" panose="02020603050405020304" pitchFamily="18" charset="0"/>
                <a:cs typeface="+mj-cs"/>
              </a:rPr>
              <a:t>=host</a:t>
            </a:r>
          </a:p>
          <a:p>
            <a:r>
              <a:rPr lang="en-US" spc="-5" dirty="0">
                <a:solidFill>
                  <a:srgbClr val="292929"/>
                </a:solidFill>
                <a:effectLst/>
                <a:ea typeface="Times New Roman" panose="02020603050405020304" pitchFamily="18" charset="0"/>
                <a:cs typeface="+mj-cs"/>
              </a:rPr>
              <a:t>-e DISPLAY=$DISPLAY  -v /</a:t>
            </a:r>
            <a:r>
              <a:rPr lang="en-US" spc="-5" dirty="0" err="1">
                <a:solidFill>
                  <a:srgbClr val="292929"/>
                </a:solidFill>
                <a:effectLst/>
                <a:ea typeface="Times New Roman" panose="02020603050405020304" pitchFamily="18" charset="0"/>
                <a:cs typeface="+mj-cs"/>
              </a:rPr>
              <a:t>tmp</a:t>
            </a:r>
            <a:r>
              <a:rPr lang="en-US" spc="-5" dirty="0">
                <a:solidFill>
                  <a:srgbClr val="292929"/>
                </a:solidFill>
                <a:effectLst/>
                <a:ea typeface="Times New Roman" panose="02020603050405020304" pitchFamily="18" charset="0"/>
                <a:cs typeface="+mj-cs"/>
              </a:rPr>
              <a:t>/.X11-unix:/</a:t>
            </a:r>
            <a:r>
              <a:rPr lang="en-US" spc="-5" dirty="0" err="1">
                <a:solidFill>
                  <a:srgbClr val="292929"/>
                </a:solidFill>
                <a:effectLst/>
                <a:ea typeface="Times New Roman" panose="02020603050405020304" pitchFamily="18" charset="0"/>
                <a:cs typeface="+mj-cs"/>
              </a:rPr>
              <a:t>tmp</a:t>
            </a:r>
            <a:r>
              <a:rPr lang="en-US" spc="-5" dirty="0">
                <a:solidFill>
                  <a:srgbClr val="292929"/>
                </a:solidFill>
                <a:effectLst/>
                <a:ea typeface="Times New Roman" panose="02020603050405020304" pitchFamily="18" charset="0"/>
                <a:cs typeface="+mj-cs"/>
              </a:rPr>
              <a:t>/.X11-unix </a:t>
            </a:r>
          </a:p>
          <a:p>
            <a:r>
              <a:rPr lang="en-US" spc="-5" dirty="0">
                <a:solidFill>
                  <a:srgbClr val="292929"/>
                </a:solidFill>
                <a:effectLst/>
                <a:ea typeface="Times New Roman" panose="02020603050405020304" pitchFamily="18" charset="0"/>
                <a:cs typeface="+mj-cs"/>
              </a:rPr>
              <a:t>--env="QT_X11_NO_MITSHM=1" </a:t>
            </a:r>
          </a:p>
          <a:p>
            <a:r>
              <a:rPr lang="en-US" spc="-5" dirty="0">
                <a:solidFill>
                  <a:srgbClr val="292929"/>
                </a:solidFill>
                <a:effectLst/>
                <a:ea typeface="Times New Roman" panose="02020603050405020304" pitchFamily="18" charset="0"/>
                <a:cs typeface="+mj-cs"/>
              </a:rPr>
              <a:t>--device="/dev/video0:/dev/video0" driver-drowsiness-detection</a:t>
            </a:r>
            <a:endParaRPr lang="en-US" dirty="0">
              <a:effectLst/>
              <a:ea typeface="Times New Roman" panose="02020603050405020304" pitchFamily="18" charset="0"/>
              <a:cs typeface="+mj-cs"/>
            </a:endParaRPr>
          </a:p>
        </p:txBody>
      </p:sp>
    </p:spTree>
    <p:extLst>
      <p:ext uri="{BB962C8B-B14F-4D97-AF65-F5344CB8AC3E}">
        <p14:creationId xmlns:p14="http://schemas.microsoft.com/office/powerpoint/2010/main" val="3222218895"/>
      </p:ext>
    </p:extLst>
  </p:cSld>
  <p:clrMapOvr>
    <a:masterClrMapping/>
  </p:clrMapOvr>
  <p:transition spd="slow">
    <p:push dir="u"/>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ight Triangle 7"/>
          <p:cNvSpPr/>
          <p:nvPr/>
        </p:nvSpPr>
        <p:spPr>
          <a:xfrm>
            <a:off x="2407918" y="190245"/>
            <a:ext cx="721362" cy="869451"/>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cs typeface="B Nazanin" panose="00000400000000000000" pitchFamily="2" charset="-78"/>
            </a:endParaRPr>
          </a:p>
        </p:txBody>
      </p:sp>
      <p:sp>
        <p:nvSpPr>
          <p:cNvPr id="78" name="Parallelogram 77"/>
          <p:cNvSpPr/>
          <p:nvPr/>
        </p:nvSpPr>
        <p:spPr>
          <a:xfrm>
            <a:off x="-345440" y="6350000"/>
            <a:ext cx="1432560" cy="508000"/>
          </a:xfrm>
          <a:prstGeom prst="parallelogram">
            <a:avLst>
              <a:gd name="adj" fmla="val 47000"/>
            </a:avLst>
          </a:prstGeom>
          <a:solidFill>
            <a:srgbClr val="FFEDE1"/>
          </a:solidFill>
          <a:ln>
            <a:solidFill>
              <a:srgbClr val="FFED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B Nazanin" panose="00000400000000000000" pitchFamily="2" charset="-78"/>
            </a:endParaRPr>
          </a:p>
        </p:txBody>
      </p:sp>
      <p:sp>
        <p:nvSpPr>
          <p:cNvPr id="79" name="Parallelogram 78"/>
          <p:cNvSpPr/>
          <p:nvPr/>
        </p:nvSpPr>
        <p:spPr>
          <a:xfrm>
            <a:off x="-254000" y="6451600"/>
            <a:ext cx="1539240" cy="264160"/>
          </a:xfrm>
          <a:prstGeom prst="parallelogram">
            <a:avLst/>
          </a:prstGeom>
          <a:solidFill>
            <a:srgbClr val="B5838D"/>
          </a:solidFill>
          <a:ln>
            <a:solidFill>
              <a:srgbClr val="B583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a-IR" dirty="0">
                <a:solidFill>
                  <a:schemeClr val="tx1"/>
                </a:solidFill>
                <a:cs typeface="B Nazanin" panose="00000400000000000000" pitchFamily="2" charset="-78"/>
              </a:rPr>
              <a:t>28/31</a:t>
            </a:r>
            <a:endParaRPr lang="en-US" dirty="0">
              <a:solidFill>
                <a:schemeClr val="tx1"/>
              </a:solidFill>
              <a:cs typeface="B Nazanin" panose="00000400000000000000" pitchFamily="2" charset="-78"/>
            </a:endParaRPr>
          </a:p>
        </p:txBody>
      </p:sp>
      <p:sp>
        <p:nvSpPr>
          <p:cNvPr id="34" name="Flowchart: Manual Input 33"/>
          <p:cNvSpPr/>
          <p:nvPr/>
        </p:nvSpPr>
        <p:spPr>
          <a:xfrm rot="16200000">
            <a:off x="7097565" y="-4084597"/>
            <a:ext cx="1055033" cy="9133841"/>
          </a:xfrm>
          <a:prstGeom prst="flowChartManualInput">
            <a:avLst/>
          </a:prstGeom>
          <a:solidFill>
            <a:srgbClr val="828F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B Nazanin" panose="00000400000000000000" pitchFamily="2" charset="-78"/>
            </a:endParaRPr>
          </a:p>
        </p:txBody>
      </p:sp>
      <p:sp>
        <p:nvSpPr>
          <p:cNvPr id="38" name="Rectangle 37"/>
          <p:cNvSpPr/>
          <p:nvPr/>
        </p:nvSpPr>
        <p:spPr>
          <a:xfrm>
            <a:off x="2407920" y="154662"/>
            <a:ext cx="9784080" cy="685643"/>
          </a:xfrm>
          <a:prstGeom prst="rect">
            <a:avLst/>
          </a:prstGeom>
          <a:solidFill>
            <a:srgbClr val="FFED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rtl="1"/>
            <a:r>
              <a:rPr lang="fa-IR" sz="4000" dirty="0">
                <a:solidFill>
                  <a:schemeClr val="tx1"/>
                </a:solidFill>
                <a:cs typeface="B Nazanin" panose="00000400000000000000" pitchFamily="2" charset="-78"/>
              </a:rPr>
              <a:t>	جمع‌بندی</a:t>
            </a:r>
            <a:endParaRPr lang="en-US" sz="4000" dirty="0">
              <a:solidFill>
                <a:schemeClr val="tx1"/>
              </a:solidFill>
              <a:cs typeface="B Nazanin" panose="00000400000000000000" pitchFamily="2" charset="-78"/>
            </a:endParaRPr>
          </a:p>
        </p:txBody>
      </p:sp>
      <p:sp>
        <p:nvSpPr>
          <p:cNvPr id="54" name="Flowchart: Connector 53">
            <a:extLst>
              <a:ext uri="{FF2B5EF4-FFF2-40B4-BE49-F238E27FC236}">
                <a16:creationId xmlns:a16="http://schemas.microsoft.com/office/drawing/2014/main" id="{3B048D29-D07E-4377-AF2B-2752562EC6B4}"/>
              </a:ext>
            </a:extLst>
          </p:cNvPr>
          <p:cNvSpPr/>
          <p:nvPr/>
        </p:nvSpPr>
        <p:spPr>
          <a:xfrm>
            <a:off x="4516063" y="6134406"/>
            <a:ext cx="269946" cy="284979"/>
          </a:xfrm>
          <a:prstGeom prst="flowChartConnector">
            <a:avLst/>
          </a:prstGeom>
          <a:solidFill>
            <a:srgbClr val="828F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cs typeface="B Nazanin" panose="00000400000000000000" pitchFamily="2" charset="-78"/>
            </a:endParaRPr>
          </a:p>
        </p:txBody>
      </p:sp>
      <p:sp>
        <p:nvSpPr>
          <p:cNvPr id="55" name="Flowchart: Connector 54">
            <a:extLst>
              <a:ext uri="{FF2B5EF4-FFF2-40B4-BE49-F238E27FC236}">
                <a16:creationId xmlns:a16="http://schemas.microsoft.com/office/drawing/2014/main" id="{CD85DB92-8BC2-4271-9BA7-9DBEF30E3A84}"/>
              </a:ext>
            </a:extLst>
          </p:cNvPr>
          <p:cNvSpPr/>
          <p:nvPr/>
        </p:nvSpPr>
        <p:spPr>
          <a:xfrm>
            <a:off x="11762949" y="6126807"/>
            <a:ext cx="269946" cy="284979"/>
          </a:xfrm>
          <a:prstGeom prst="flowChartConnector">
            <a:avLst/>
          </a:prstGeom>
          <a:solidFill>
            <a:srgbClr val="828F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cs typeface="B Nazanin" panose="00000400000000000000" pitchFamily="2" charset="-78"/>
            </a:endParaRPr>
          </a:p>
        </p:txBody>
      </p:sp>
      <p:cxnSp>
        <p:nvCxnSpPr>
          <p:cNvPr id="56" name="Straight Connector 55">
            <a:extLst>
              <a:ext uri="{FF2B5EF4-FFF2-40B4-BE49-F238E27FC236}">
                <a16:creationId xmlns:a16="http://schemas.microsoft.com/office/drawing/2014/main" id="{59067910-03E3-48B4-8415-91504B3E1430}"/>
              </a:ext>
            </a:extLst>
          </p:cNvPr>
          <p:cNvCxnSpPr>
            <a:stCxn id="54" idx="6"/>
            <a:endCxn id="55" idx="2"/>
          </p:cNvCxnSpPr>
          <p:nvPr/>
        </p:nvCxnSpPr>
        <p:spPr>
          <a:xfrm flipV="1">
            <a:off x="4786009" y="6269297"/>
            <a:ext cx="6976940" cy="7599"/>
          </a:xfrm>
          <a:prstGeom prst="line">
            <a:avLst/>
          </a:prstGeom>
          <a:ln w="57150">
            <a:solidFill>
              <a:srgbClr val="828FA6"/>
            </a:solidFill>
          </a:ln>
        </p:spPr>
        <p:style>
          <a:lnRef idx="1">
            <a:schemeClr val="accent1"/>
          </a:lnRef>
          <a:fillRef idx="0">
            <a:schemeClr val="accent1"/>
          </a:fillRef>
          <a:effectRef idx="0">
            <a:schemeClr val="accent1"/>
          </a:effectRef>
          <a:fontRef idx="minor">
            <a:schemeClr val="tx1"/>
          </a:fontRef>
        </p:style>
      </p:cxnSp>
      <p:sp>
        <p:nvSpPr>
          <p:cNvPr id="57" name="Flowchart: Connector 56">
            <a:extLst>
              <a:ext uri="{FF2B5EF4-FFF2-40B4-BE49-F238E27FC236}">
                <a16:creationId xmlns:a16="http://schemas.microsoft.com/office/drawing/2014/main" id="{C710D54B-04E1-4C82-9324-AF8DEE4730EE}"/>
              </a:ext>
            </a:extLst>
          </p:cNvPr>
          <p:cNvSpPr/>
          <p:nvPr/>
        </p:nvSpPr>
        <p:spPr>
          <a:xfrm>
            <a:off x="10673994" y="5801852"/>
            <a:ext cx="993916" cy="934890"/>
          </a:xfrm>
          <a:prstGeom prst="flowChartConnector">
            <a:avLst/>
          </a:prstGeom>
          <a:solidFill>
            <a:srgbClr val="FFFFFF"/>
          </a:solidFill>
          <a:ln w="28575">
            <a:solidFill>
              <a:srgbClr val="E8C2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a-IR" sz="1400" dirty="0">
                <a:solidFill>
                  <a:srgbClr val="212121"/>
                </a:solidFill>
                <a:cs typeface="B Nazanin" panose="00000400000000000000" pitchFamily="2" charset="-78"/>
              </a:rPr>
              <a:t>مقدمه</a:t>
            </a:r>
            <a:endParaRPr lang="en-US" sz="1400" dirty="0">
              <a:solidFill>
                <a:srgbClr val="212121"/>
              </a:solidFill>
              <a:cs typeface="B Nazanin" panose="00000400000000000000" pitchFamily="2" charset="-78"/>
            </a:endParaRPr>
          </a:p>
        </p:txBody>
      </p:sp>
      <p:sp>
        <p:nvSpPr>
          <p:cNvPr id="58" name="Flowchart: Connector 57">
            <a:extLst>
              <a:ext uri="{FF2B5EF4-FFF2-40B4-BE49-F238E27FC236}">
                <a16:creationId xmlns:a16="http://schemas.microsoft.com/office/drawing/2014/main" id="{605A9779-11A5-4F9F-ACCB-AEE46AE9BAF7}"/>
              </a:ext>
            </a:extLst>
          </p:cNvPr>
          <p:cNvSpPr/>
          <p:nvPr/>
        </p:nvSpPr>
        <p:spPr>
          <a:xfrm>
            <a:off x="9546898" y="5809451"/>
            <a:ext cx="993916" cy="934890"/>
          </a:xfrm>
          <a:prstGeom prst="flowChartConnector">
            <a:avLst/>
          </a:prstGeom>
          <a:solidFill>
            <a:srgbClr val="FFFFFF"/>
          </a:solidFill>
          <a:ln w="28575">
            <a:solidFill>
              <a:srgbClr val="E8C2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212121"/>
              </a:solidFill>
              <a:cs typeface="B Nazanin" panose="00000400000000000000" pitchFamily="2" charset="-78"/>
            </a:endParaRPr>
          </a:p>
        </p:txBody>
      </p:sp>
      <p:sp>
        <p:nvSpPr>
          <p:cNvPr id="59" name="Flowchart: Connector 58">
            <a:extLst>
              <a:ext uri="{FF2B5EF4-FFF2-40B4-BE49-F238E27FC236}">
                <a16:creationId xmlns:a16="http://schemas.microsoft.com/office/drawing/2014/main" id="{698F8C42-C52F-41D1-9306-30420182BFF1}"/>
              </a:ext>
            </a:extLst>
          </p:cNvPr>
          <p:cNvSpPr/>
          <p:nvPr/>
        </p:nvSpPr>
        <p:spPr>
          <a:xfrm>
            <a:off x="8400556" y="5801851"/>
            <a:ext cx="993916" cy="934890"/>
          </a:xfrm>
          <a:prstGeom prst="flowChartConnector">
            <a:avLst/>
          </a:prstGeom>
          <a:solidFill>
            <a:srgbClr val="FFFFFF"/>
          </a:solidFill>
          <a:ln w="28575">
            <a:solidFill>
              <a:srgbClr val="E8C2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a-IR" sz="1200" dirty="0">
              <a:solidFill>
                <a:srgbClr val="212121"/>
              </a:solidFill>
              <a:cs typeface="B Nazanin" panose="00000400000000000000" pitchFamily="2" charset="-78"/>
            </a:endParaRPr>
          </a:p>
        </p:txBody>
      </p:sp>
      <p:sp>
        <p:nvSpPr>
          <p:cNvPr id="60" name="Flowchart: Connector 59">
            <a:extLst>
              <a:ext uri="{FF2B5EF4-FFF2-40B4-BE49-F238E27FC236}">
                <a16:creationId xmlns:a16="http://schemas.microsoft.com/office/drawing/2014/main" id="{59CF8786-D8F6-4EEA-8DEB-4BE6BFBBB571}"/>
              </a:ext>
            </a:extLst>
          </p:cNvPr>
          <p:cNvSpPr/>
          <p:nvPr/>
        </p:nvSpPr>
        <p:spPr>
          <a:xfrm>
            <a:off x="7248278" y="5801851"/>
            <a:ext cx="993916" cy="934890"/>
          </a:xfrm>
          <a:prstGeom prst="flowChartConnector">
            <a:avLst/>
          </a:prstGeom>
          <a:solidFill>
            <a:srgbClr val="FFFFFF"/>
          </a:solidFill>
          <a:ln w="28575">
            <a:solidFill>
              <a:srgbClr val="E8C2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endParaRPr lang="en-US" sz="1400" dirty="0">
              <a:solidFill>
                <a:srgbClr val="212121"/>
              </a:solidFill>
              <a:cs typeface="B Nazanin" panose="00000400000000000000" pitchFamily="2" charset="-78"/>
            </a:endParaRPr>
          </a:p>
        </p:txBody>
      </p:sp>
      <p:sp>
        <p:nvSpPr>
          <p:cNvPr id="61" name="Flowchart: Connector 60">
            <a:extLst>
              <a:ext uri="{FF2B5EF4-FFF2-40B4-BE49-F238E27FC236}">
                <a16:creationId xmlns:a16="http://schemas.microsoft.com/office/drawing/2014/main" id="{53AA1A91-3EEC-4348-8DBE-A2BB7E880B7A}"/>
              </a:ext>
            </a:extLst>
          </p:cNvPr>
          <p:cNvSpPr/>
          <p:nvPr/>
        </p:nvSpPr>
        <p:spPr>
          <a:xfrm>
            <a:off x="6096000" y="5812314"/>
            <a:ext cx="993916" cy="934890"/>
          </a:xfrm>
          <a:prstGeom prst="flowChartConnector">
            <a:avLst/>
          </a:prstGeom>
          <a:solidFill>
            <a:srgbClr val="FFFFFF"/>
          </a:solidFill>
          <a:ln w="28575">
            <a:solidFill>
              <a:srgbClr val="E8C2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212121"/>
              </a:solidFill>
              <a:cs typeface="B Nazanin" panose="00000400000000000000" pitchFamily="2" charset="-78"/>
            </a:endParaRPr>
          </a:p>
        </p:txBody>
      </p:sp>
      <p:sp>
        <p:nvSpPr>
          <p:cNvPr id="62" name="Flowchart: Connector 61">
            <a:extLst>
              <a:ext uri="{FF2B5EF4-FFF2-40B4-BE49-F238E27FC236}">
                <a16:creationId xmlns:a16="http://schemas.microsoft.com/office/drawing/2014/main" id="{46783FF3-3C76-40BF-A07B-F447C92CD5C6}"/>
              </a:ext>
            </a:extLst>
          </p:cNvPr>
          <p:cNvSpPr/>
          <p:nvPr/>
        </p:nvSpPr>
        <p:spPr>
          <a:xfrm>
            <a:off x="4959281" y="5813679"/>
            <a:ext cx="993916" cy="934890"/>
          </a:xfrm>
          <a:prstGeom prst="flowChartConnector">
            <a:avLst/>
          </a:prstGeom>
          <a:solidFill>
            <a:srgbClr val="FFFFFF"/>
          </a:solidFill>
          <a:ln w="28575">
            <a:solidFill>
              <a:srgbClr val="E8C2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a-IR" sz="1400" dirty="0">
              <a:solidFill>
                <a:srgbClr val="212121"/>
              </a:solidFill>
              <a:cs typeface="B Nazanin" panose="00000400000000000000" pitchFamily="2" charset="-78"/>
            </a:endParaRPr>
          </a:p>
        </p:txBody>
      </p:sp>
      <p:sp>
        <p:nvSpPr>
          <p:cNvPr id="63" name="TextBox 62">
            <a:extLst>
              <a:ext uri="{FF2B5EF4-FFF2-40B4-BE49-F238E27FC236}">
                <a16:creationId xmlns:a16="http://schemas.microsoft.com/office/drawing/2014/main" id="{0761316B-14F9-45AA-B8CA-CA013F6996FB}"/>
              </a:ext>
            </a:extLst>
          </p:cNvPr>
          <p:cNvSpPr txBox="1"/>
          <p:nvPr/>
        </p:nvSpPr>
        <p:spPr>
          <a:xfrm>
            <a:off x="9610493" y="6007686"/>
            <a:ext cx="857314" cy="523220"/>
          </a:xfrm>
          <a:prstGeom prst="rect">
            <a:avLst/>
          </a:prstGeom>
          <a:noFill/>
        </p:spPr>
        <p:txBody>
          <a:bodyPr wrap="square" rtlCol="1">
            <a:spAutoFit/>
          </a:bodyPr>
          <a:lstStyle/>
          <a:p>
            <a:pPr algn="ctr" rtl="1"/>
            <a:r>
              <a:rPr lang="fa-IR" sz="1400" dirty="0">
                <a:solidFill>
                  <a:srgbClr val="212121"/>
                </a:solidFill>
                <a:cs typeface="B Nazanin" panose="00000400000000000000" pitchFamily="2" charset="-78"/>
              </a:rPr>
              <a:t>روش‌ها و الگوریتم‌ها</a:t>
            </a:r>
            <a:endParaRPr lang="en-US" sz="1400" dirty="0">
              <a:solidFill>
                <a:srgbClr val="212121"/>
              </a:solidFill>
              <a:cs typeface="B Nazanin" panose="00000400000000000000" pitchFamily="2" charset="-78"/>
            </a:endParaRPr>
          </a:p>
        </p:txBody>
      </p:sp>
      <p:sp>
        <p:nvSpPr>
          <p:cNvPr id="64" name="TextBox 63">
            <a:extLst>
              <a:ext uri="{FF2B5EF4-FFF2-40B4-BE49-F238E27FC236}">
                <a16:creationId xmlns:a16="http://schemas.microsoft.com/office/drawing/2014/main" id="{E11EAF5F-0919-4D36-8859-C7EB02300C17}"/>
              </a:ext>
            </a:extLst>
          </p:cNvPr>
          <p:cNvSpPr txBox="1"/>
          <p:nvPr/>
        </p:nvSpPr>
        <p:spPr>
          <a:xfrm>
            <a:off x="7359747" y="5998216"/>
            <a:ext cx="768157" cy="523220"/>
          </a:xfrm>
          <a:prstGeom prst="rect">
            <a:avLst/>
          </a:prstGeom>
          <a:noFill/>
        </p:spPr>
        <p:txBody>
          <a:bodyPr wrap="square" rtlCol="1">
            <a:spAutoFit/>
          </a:bodyPr>
          <a:lstStyle/>
          <a:p>
            <a:pPr algn="ctr" rtl="1"/>
            <a:r>
              <a:rPr lang="fa-IR" sz="1400" dirty="0">
                <a:solidFill>
                  <a:srgbClr val="212121"/>
                </a:solidFill>
                <a:cs typeface="B Nazanin" panose="00000400000000000000" pitchFamily="2" charset="-78"/>
              </a:rPr>
              <a:t>مدل شبکه عصبی</a:t>
            </a:r>
            <a:endParaRPr lang="en-US" sz="1400" dirty="0">
              <a:solidFill>
                <a:srgbClr val="212121"/>
              </a:solidFill>
              <a:cs typeface="B Nazanin" panose="00000400000000000000" pitchFamily="2" charset="-78"/>
            </a:endParaRPr>
          </a:p>
        </p:txBody>
      </p:sp>
      <p:sp>
        <p:nvSpPr>
          <p:cNvPr id="65" name="TextBox 64">
            <a:extLst>
              <a:ext uri="{FF2B5EF4-FFF2-40B4-BE49-F238E27FC236}">
                <a16:creationId xmlns:a16="http://schemas.microsoft.com/office/drawing/2014/main" id="{AC22EB03-1E7E-4E86-A81E-D5FB40546502}"/>
              </a:ext>
            </a:extLst>
          </p:cNvPr>
          <p:cNvSpPr txBox="1"/>
          <p:nvPr/>
        </p:nvSpPr>
        <p:spPr>
          <a:xfrm>
            <a:off x="6081090" y="5895160"/>
            <a:ext cx="1052410" cy="738664"/>
          </a:xfrm>
          <a:prstGeom prst="rect">
            <a:avLst/>
          </a:prstGeom>
          <a:noFill/>
        </p:spPr>
        <p:txBody>
          <a:bodyPr wrap="square" rtlCol="1">
            <a:spAutoFit/>
          </a:bodyPr>
          <a:lstStyle/>
          <a:p>
            <a:pPr algn="ctr" rtl="1"/>
            <a:r>
              <a:rPr lang="fa-IR" sz="1400" dirty="0">
                <a:solidFill>
                  <a:srgbClr val="212121"/>
                </a:solidFill>
                <a:cs typeface="B Nazanin" panose="00000400000000000000" pitchFamily="2" charset="-78"/>
              </a:rPr>
              <a:t>سیستم تشخیص خواب‌آلودگی</a:t>
            </a:r>
            <a:endParaRPr lang="en-US" sz="1400" dirty="0">
              <a:solidFill>
                <a:srgbClr val="212121"/>
              </a:solidFill>
              <a:cs typeface="B Nazanin" panose="00000400000000000000" pitchFamily="2" charset="-78"/>
            </a:endParaRPr>
          </a:p>
        </p:txBody>
      </p:sp>
      <p:sp>
        <p:nvSpPr>
          <p:cNvPr id="66" name="TextBox 65">
            <a:extLst>
              <a:ext uri="{FF2B5EF4-FFF2-40B4-BE49-F238E27FC236}">
                <a16:creationId xmlns:a16="http://schemas.microsoft.com/office/drawing/2014/main" id="{DA000F32-4758-4311-8228-AB53CC5EF7F8}"/>
              </a:ext>
            </a:extLst>
          </p:cNvPr>
          <p:cNvSpPr txBox="1"/>
          <p:nvPr/>
        </p:nvSpPr>
        <p:spPr>
          <a:xfrm>
            <a:off x="5070079" y="5890494"/>
            <a:ext cx="800328" cy="738664"/>
          </a:xfrm>
          <a:prstGeom prst="rect">
            <a:avLst/>
          </a:prstGeom>
          <a:noFill/>
        </p:spPr>
        <p:txBody>
          <a:bodyPr wrap="square" rtlCol="1">
            <a:spAutoFit/>
          </a:bodyPr>
          <a:lstStyle/>
          <a:p>
            <a:pPr algn="ctr"/>
            <a:r>
              <a:rPr lang="fa-IR" sz="1400" dirty="0">
                <a:solidFill>
                  <a:srgbClr val="212121"/>
                </a:solidFill>
                <a:cs typeface="B Nazanin" panose="00000400000000000000" pitchFamily="2" charset="-78"/>
              </a:rPr>
              <a:t>نتیجه‌گیری و پیشنهادات</a:t>
            </a:r>
          </a:p>
        </p:txBody>
      </p:sp>
      <p:sp>
        <p:nvSpPr>
          <p:cNvPr id="67" name="TextBox 66">
            <a:extLst>
              <a:ext uri="{FF2B5EF4-FFF2-40B4-BE49-F238E27FC236}">
                <a16:creationId xmlns:a16="http://schemas.microsoft.com/office/drawing/2014/main" id="{88CFD4E5-6853-4747-A4B3-8C54D418F259}"/>
              </a:ext>
            </a:extLst>
          </p:cNvPr>
          <p:cNvSpPr txBox="1"/>
          <p:nvPr/>
        </p:nvSpPr>
        <p:spPr>
          <a:xfrm>
            <a:off x="8487205" y="5907563"/>
            <a:ext cx="797754" cy="738664"/>
          </a:xfrm>
          <a:prstGeom prst="rect">
            <a:avLst/>
          </a:prstGeom>
          <a:noFill/>
        </p:spPr>
        <p:txBody>
          <a:bodyPr wrap="square" rtlCol="1">
            <a:spAutoFit/>
          </a:bodyPr>
          <a:lstStyle/>
          <a:p>
            <a:pPr algn="ctr" rtl="1"/>
            <a:r>
              <a:rPr lang="fa-IR" sz="1400" dirty="0">
                <a:solidFill>
                  <a:srgbClr val="212121"/>
                </a:solidFill>
                <a:cs typeface="B Nazanin" panose="00000400000000000000" pitchFamily="2" charset="-78"/>
              </a:rPr>
              <a:t>ابزارها و مجموعه داده</a:t>
            </a:r>
          </a:p>
        </p:txBody>
      </p:sp>
      <p:sp>
        <p:nvSpPr>
          <p:cNvPr id="68" name="Flowchart: Connector 67">
            <a:extLst>
              <a:ext uri="{FF2B5EF4-FFF2-40B4-BE49-F238E27FC236}">
                <a16:creationId xmlns:a16="http://schemas.microsoft.com/office/drawing/2014/main" id="{1BE7DF81-8BEF-40ED-91EE-CF6ABFE57A1E}"/>
              </a:ext>
            </a:extLst>
          </p:cNvPr>
          <p:cNvSpPr/>
          <p:nvPr/>
        </p:nvSpPr>
        <p:spPr>
          <a:xfrm>
            <a:off x="4516063" y="6134406"/>
            <a:ext cx="269946" cy="284979"/>
          </a:xfrm>
          <a:prstGeom prst="flowChartConnector">
            <a:avLst/>
          </a:prstGeom>
          <a:solidFill>
            <a:srgbClr val="828F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cs typeface="B Nazanin" panose="00000400000000000000" pitchFamily="2" charset="-78"/>
            </a:endParaRPr>
          </a:p>
        </p:txBody>
      </p:sp>
      <p:sp>
        <p:nvSpPr>
          <p:cNvPr id="73" name="Flowchart: Connector 72">
            <a:extLst>
              <a:ext uri="{FF2B5EF4-FFF2-40B4-BE49-F238E27FC236}">
                <a16:creationId xmlns:a16="http://schemas.microsoft.com/office/drawing/2014/main" id="{EF01D7B4-0077-4876-BFF0-76A67825848E}"/>
              </a:ext>
            </a:extLst>
          </p:cNvPr>
          <p:cNvSpPr/>
          <p:nvPr/>
        </p:nvSpPr>
        <p:spPr>
          <a:xfrm>
            <a:off x="11762949" y="6126807"/>
            <a:ext cx="269946" cy="284979"/>
          </a:xfrm>
          <a:prstGeom prst="flowChartConnector">
            <a:avLst/>
          </a:prstGeom>
          <a:solidFill>
            <a:srgbClr val="828F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cs typeface="B Nazanin" panose="00000400000000000000" pitchFamily="2" charset="-78"/>
            </a:endParaRPr>
          </a:p>
        </p:txBody>
      </p:sp>
      <p:cxnSp>
        <p:nvCxnSpPr>
          <p:cNvPr id="74" name="Straight Connector 73">
            <a:extLst>
              <a:ext uri="{FF2B5EF4-FFF2-40B4-BE49-F238E27FC236}">
                <a16:creationId xmlns:a16="http://schemas.microsoft.com/office/drawing/2014/main" id="{81DA0DC9-B8FE-4D3A-9BB0-BA4823B03343}"/>
              </a:ext>
            </a:extLst>
          </p:cNvPr>
          <p:cNvCxnSpPr>
            <a:stCxn id="68" idx="6"/>
            <a:endCxn id="73" idx="2"/>
          </p:cNvCxnSpPr>
          <p:nvPr/>
        </p:nvCxnSpPr>
        <p:spPr>
          <a:xfrm flipV="1">
            <a:off x="4786009" y="6269297"/>
            <a:ext cx="6976940" cy="7599"/>
          </a:xfrm>
          <a:prstGeom prst="line">
            <a:avLst/>
          </a:prstGeom>
          <a:ln w="57150">
            <a:solidFill>
              <a:srgbClr val="828FA6"/>
            </a:solidFill>
          </a:ln>
        </p:spPr>
        <p:style>
          <a:lnRef idx="1">
            <a:schemeClr val="accent1"/>
          </a:lnRef>
          <a:fillRef idx="0">
            <a:schemeClr val="accent1"/>
          </a:fillRef>
          <a:effectRef idx="0">
            <a:schemeClr val="accent1"/>
          </a:effectRef>
          <a:fontRef idx="minor">
            <a:schemeClr val="tx1"/>
          </a:fontRef>
        </p:style>
      </p:cxnSp>
      <p:sp>
        <p:nvSpPr>
          <p:cNvPr id="75" name="Flowchart: Connector 74">
            <a:extLst>
              <a:ext uri="{FF2B5EF4-FFF2-40B4-BE49-F238E27FC236}">
                <a16:creationId xmlns:a16="http://schemas.microsoft.com/office/drawing/2014/main" id="{89BDBB10-E3C2-42A5-83F6-0C3AE2166FAF}"/>
              </a:ext>
            </a:extLst>
          </p:cNvPr>
          <p:cNvSpPr/>
          <p:nvPr/>
        </p:nvSpPr>
        <p:spPr>
          <a:xfrm>
            <a:off x="10673994" y="5801852"/>
            <a:ext cx="993916" cy="934890"/>
          </a:xfrm>
          <a:prstGeom prst="flowChartConnector">
            <a:avLst/>
          </a:prstGeom>
          <a:solidFill>
            <a:srgbClr val="FFFFFF"/>
          </a:solidFill>
          <a:ln w="28575">
            <a:solidFill>
              <a:srgbClr val="E8C2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a-IR" sz="1400" dirty="0">
                <a:solidFill>
                  <a:srgbClr val="212121"/>
                </a:solidFill>
                <a:cs typeface="B Nazanin" panose="00000400000000000000" pitchFamily="2" charset="-78"/>
              </a:rPr>
              <a:t>مقدمه</a:t>
            </a:r>
            <a:endParaRPr lang="en-US" sz="1400" dirty="0">
              <a:solidFill>
                <a:srgbClr val="212121"/>
              </a:solidFill>
              <a:cs typeface="B Nazanin" panose="00000400000000000000" pitchFamily="2" charset="-78"/>
            </a:endParaRPr>
          </a:p>
        </p:txBody>
      </p:sp>
      <p:sp>
        <p:nvSpPr>
          <p:cNvPr id="76" name="Flowchart: Connector 75">
            <a:extLst>
              <a:ext uri="{FF2B5EF4-FFF2-40B4-BE49-F238E27FC236}">
                <a16:creationId xmlns:a16="http://schemas.microsoft.com/office/drawing/2014/main" id="{C235E524-E416-4416-9D2C-18D18BBFC4E4}"/>
              </a:ext>
            </a:extLst>
          </p:cNvPr>
          <p:cNvSpPr/>
          <p:nvPr/>
        </p:nvSpPr>
        <p:spPr>
          <a:xfrm>
            <a:off x="9546898" y="5809451"/>
            <a:ext cx="993916" cy="934890"/>
          </a:xfrm>
          <a:prstGeom prst="flowChartConnector">
            <a:avLst/>
          </a:prstGeom>
          <a:solidFill>
            <a:srgbClr val="FFFFFF"/>
          </a:solidFill>
          <a:ln w="28575">
            <a:solidFill>
              <a:srgbClr val="E8C2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212121"/>
              </a:solidFill>
              <a:cs typeface="B Nazanin" panose="00000400000000000000" pitchFamily="2" charset="-78"/>
            </a:endParaRPr>
          </a:p>
        </p:txBody>
      </p:sp>
      <p:sp>
        <p:nvSpPr>
          <p:cNvPr id="77" name="Flowchart: Connector 76">
            <a:extLst>
              <a:ext uri="{FF2B5EF4-FFF2-40B4-BE49-F238E27FC236}">
                <a16:creationId xmlns:a16="http://schemas.microsoft.com/office/drawing/2014/main" id="{66E91D58-6B72-479D-A8D7-33FDD1CB2EB8}"/>
              </a:ext>
            </a:extLst>
          </p:cNvPr>
          <p:cNvSpPr/>
          <p:nvPr/>
        </p:nvSpPr>
        <p:spPr>
          <a:xfrm>
            <a:off x="8400556" y="5801851"/>
            <a:ext cx="993916" cy="934890"/>
          </a:xfrm>
          <a:prstGeom prst="flowChartConnector">
            <a:avLst/>
          </a:prstGeom>
          <a:solidFill>
            <a:schemeClr val="bg1"/>
          </a:solidFill>
          <a:ln w="28575">
            <a:solidFill>
              <a:srgbClr val="E8C2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a-IR" sz="1200" dirty="0">
              <a:solidFill>
                <a:srgbClr val="212121"/>
              </a:solidFill>
              <a:cs typeface="B Nazanin" panose="00000400000000000000" pitchFamily="2" charset="-78"/>
            </a:endParaRPr>
          </a:p>
        </p:txBody>
      </p:sp>
      <p:sp>
        <p:nvSpPr>
          <p:cNvPr id="80" name="Flowchart: Connector 79">
            <a:extLst>
              <a:ext uri="{FF2B5EF4-FFF2-40B4-BE49-F238E27FC236}">
                <a16:creationId xmlns:a16="http://schemas.microsoft.com/office/drawing/2014/main" id="{EF45EB47-FC65-499A-9959-03B97D1D154D}"/>
              </a:ext>
            </a:extLst>
          </p:cNvPr>
          <p:cNvSpPr/>
          <p:nvPr/>
        </p:nvSpPr>
        <p:spPr>
          <a:xfrm>
            <a:off x="7248278" y="5801851"/>
            <a:ext cx="993916" cy="934890"/>
          </a:xfrm>
          <a:prstGeom prst="flowChartConnector">
            <a:avLst/>
          </a:prstGeom>
          <a:solidFill>
            <a:schemeClr val="bg1"/>
          </a:solidFill>
          <a:ln w="28575">
            <a:solidFill>
              <a:srgbClr val="E8C2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endParaRPr lang="en-US" sz="1400" dirty="0">
              <a:solidFill>
                <a:srgbClr val="212121"/>
              </a:solidFill>
              <a:cs typeface="B Nazanin" panose="00000400000000000000" pitchFamily="2" charset="-78"/>
            </a:endParaRPr>
          </a:p>
        </p:txBody>
      </p:sp>
      <p:sp>
        <p:nvSpPr>
          <p:cNvPr id="81" name="Flowchart: Connector 80">
            <a:extLst>
              <a:ext uri="{FF2B5EF4-FFF2-40B4-BE49-F238E27FC236}">
                <a16:creationId xmlns:a16="http://schemas.microsoft.com/office/drawing/2014/main" id="{8BA8EA07-BBA4-4C3D-953D-01BDAC319E5C}"/>
              </a:ext>
            </a:extLst>
          </p:cNvPr>
          <p:cNvSpPr/>
          <p:nvPr/>
        </p:nvSpPr>
        <p:spPr>
          <a:xfrm>
            <a:off x="6096000" y="5812314"/>
            <a:ext cx="993916" cy="934890"/>
          </a:xfrm>
          <a:prstGeom prst="flowChartConnector">
            <a:avLst/>
          </a:prstGeom>
          <a:solidFill>
            <a:schemeClr val="bg1"/>
          </a:solidFill>
          <a:ln w="28575">
            <a:solidFill>
              <a:srgbClr val="E8C2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212121"/>
              </a:solidFill>
              <a:cs typeface="B Nazanin" panose="00000400000000000000" pitchFamily="2" charset="-78"/>
            </a:endParaRPr>
          </a:p>
        </p:txBody>
      </p:sp>
      <p:sp>
        <p:nvSpPr>
          <p:cNvPr id="82" name="Flowchart: Connector 81">
            <a:extLst>
              <a:ext uri="{FF2B5EF4-FFF2-40B4-BE49-F238E27FC236}">
                <a16:creationId xmlns:a16="http://schemas.microsoft.com/office/drawing/2014/main" id="{028B650D-39D4-4012-90CF-F57BE01B9139}"/>
              </a:ext>
            </a:extLst>
          </p:cNvPr>
          <p:cNvSpPr/>
          <p:nvPr/>
        </p:nvSpPr>
        <p:spPr>
          <a:xfrm>
            <a:off x="4959281" y="5813679"/>
            <a:ext cx="993916" cy="934890"/>
          </a:xfrm>
          <a:prstGeom prst="flowChartConnector">
            <a:avLst/>
          </a:prstGeom>
          <a:solidFill>
            <a:srgbClr val="E8C2CA"/>
          </a:solidFill>
          <a:ln w="28575">
            <a:solidFill>
              <a:srgbClr val="E8C2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a-IR" sz="1400" dirty="0">
              <a:solidFill>
                <a:srgbClr val="212121"/>
              </a:solidFill>
              <a:cs typeface="B Nazanin" panose="00000400000000000000" pitchFamily="2" charset="-78"/>
            </a:endParaRPr>
          </a:p>
        </p:txBody>
      </p:sp>
      <p:sp>
        <p:nvSpPr>
          <p:cNvPr id="83" name="TextBox 82">
            <a:extLst>
              <a:ext uri="{FF2B5EF4-FFF2-40B4-BE49-F238E27FC236}">
                <a16:creationId xmlns:a16="http://schemas.microsoft.com/office/drawing/2014/main" id="{EF8D852E-E646-432A-AE46-77A59F13409E}"/>
              </a:ext>
            </a:extLst>
          </p:cNvPr>
          <p:cNvSpPr txBox="1"/>
          <p:nvPr/>
        </p:nvSpPr>
        <p:spPr>
          <a:xfrm>
            <a:off x="9610493" y="6007686"/>
            <a:ext cx="857314" cy="523220"/>
          </a:xfrm>
          <a:prstGeom prst="rect">
            <a:avLst/>
          </a:prstGeom>
          <a:noFill/>
        </p:spPr>
        <p:txBody>
          <a:bodyPr wrap="square" rtlCol="1">
            <a:spAutoFit/>
          </a:bodyPr>
          <a:lstStyle/>
          <a:p>
            <a:pPr algn="ctr" rtl="1"/>
            <a:r>
              <a:rPr lang="fa-IR" sz="1400" dirty="0">
                <a:solidFill>
                  <a:srgbClr val="212121"/>
                </a:solidFill>
                <a:cs typeface="B Nazanin" panose="00000400000000000000" pitchFamily="2" charset="-78"/>
              </a:rPr>
              <a:t>روش‌ها و الگوریتم‌ها</a:t>
            </a:r>
            <a:endParaRPr lang="en-US" sz="1400" dirty="0">
              <a:solidFill>
                <a:srgbClr val="212121"/>
              </a:solidFill>
              <a:cs typeface="B Nazanin" panose="00000400000000000000" pitchFamily="2" charset="-78"/>
            </a:endParaRPr>
          </a:p>
        </p:txBody>
      </p:sp>
      <p:sp>
        <p:nvSpPr>
          <p:cNvPr id="84" name="TextBox 83">
            <a:extLst>
              <a:ext uri="{FF2B5EF4-FFF2-40B4-BE49-F238E27FC236}">
                <a16:creationId xmlns:a16="http://schemas.microsoft.com/office/drawing/2014/main" id="{CDA587ED-1829-4125-8792-6DDB4D7E861A}"/>
              </a:ext>
            </a:extLst>
          </p:cNvPr>
          <p:cNvSpPr txBox="1"/>
          <p:nvPr/>
        </p:nvSpPr>
        <p:spPr>
          <a:xfrm>
            <a:off x="7359747" y="5998216"/>
            <a:ext cx="768157" cy="523220"/>
          </a:xfrm>
          <a:prstGeom prst="rect">
            <a:avLst/>
          </a:prstGeom>
          <a:noFill/>
        </p:spPr>
        <p:txBody>
          <a:bodyPr wrap="square" rtlCol="1">
            <a:spAutoFit/>
          </a:bodyPr>
          <a:lstStyle/>
          <a:p>
            <a:pPr algn="ctr" rtl="1"/>
            <a:r>
              <a:rPr lang="fa-IR" sz="1400" dirty="0">
                <a:solidFill>
                  <a:srgbClr val="212121"/>
                </a:solidFill>
                <a:cs typeface="B Nazanin" panose="00000400000000000000" pitchFamily="2" charset="-78"/>
              </a:rPr>
              <a:t>مدل شبکه عصبی</a:t>
            </a:r>
            <a:endParaRPr lang="en-US" sz="1400" dirty="0">
              <a:solidFill>
                <a:srgbClr val="212121"/>
              </a:solidFill>
              <a:cs typeface="B Nazanin" panose="00000400000000000000" pitchFamily="2" charset="-78"/>
            </a:endParaRPr>
          </a:p>
        </p:txBody>
      </p:sp>
      <p:sp>
        <p:nvSpPr>
          <p:cNvPr id="85" name="TextBox 84">
            <a:extLst>
              <a:ext uri="{FF2B5EF4-FFF2-40B4-BE49-F238E27FC236}">
                <a16:creationId xmlns:a16="http://schemas.microsoft.com/office/drawing/2014/main" id="{7A86BB72-9726-410A-AFAC-F1D79410F866}"/>
              </a:ext>
            </a:extLst>
          </p:cNvPr>
          <p:cNvSpPr txBox="1"/>
          <p:nvPr/>
        </p:nvSpPr>
        <p:spPr>
          <a:xfrm>
            <a:off x="6081090" y="5895160"/>
            <a:ext cx="1052410" cy="738664"/>
          </a:xfrm>
          <a:prstGeom prst="rect">
            <a:avLst/>
          </a:prstGeom>
          <a:noFill/>
        </p:spPr>
        <p:txBody>
          <a:bodyPr wrap="square" rtlCol="1">
            <a:spAutoFit/>
          </a:bodyPr>
          <a:lstStyle/>
          <a:p>
            <a:pPr algn="ctr" rtl="1"/>
            <a:r>
              <a:rPr lang="fa-IR" sz="1400" dirty="0">
                <a:solidFill>
                  <a:srgbClr val="212121"/>
                </a:solidFill>
                <a:cs typeface="B Nazanin" panose="00000400000000000000" pitchFamily="2" charset="-78"/>
              </a:rPr>
              <a:t>سیستم تشخیص خواب‌آلودگی</a:t>
            </a:r>
            <a:endParaRPr lang="en-US" sz="1400" dirty="0">
              <a:solidFill>
                <a:srgbClr val="212121"/>
              </a:solidFill>
              <a:cs typeface="B Nazanin" panose="00000400000000000000" pitchFamily="2" charset="-78"/>
            </a:endParaRPr>
          </a:p>
        </p:txBody>
      </p:sp>
      <p:sp>
        <p:nvSpPr>
          <p:cNvPr id="86" name="TextBox 85">
            <a:extLst>
              <a:ext uri="{FF2B5EF4-FFF2-40B4-BE49-F238E27FC236}">
                <a16:creationId xmlns:a16="http://schemas.microsoft.com/office/drawing/2014/main" id="{F13A61F5-14A1-4CF9-94AF-45BD9A40C4B7}"/>
              </a:ext>
            </a:extLst>
          </p:cNvPr>
          <p:cNvSpPr txBox="1"/>
          <p:nvPr/>
        </p:nvSpPr>
        <p:spPr>
          <a:xfrm>
            <a:off x="5070079" y="5890494"/>
            <a:ext cx="800328" cy="738664"/>
          </a:xfrm>
          <a:prstGeom prst="rect">
            <a:avLst/>
          </a:prstGeom>
          <a:noFill/>
        </p:spPr>
        <p:txBody>
          <a:bodyPr wrap="square" rtlCol="1">
            <a:spAutoFit/>
          </a:bodyPr>
          <a:lstStyle/>
          <a:p>
            <a:pPr algn="ctr"/>
            <a:r>
              <a:rPr lang="fa-IR" sz="1400" dirty="0">
                <a:solidFill>
                  <a:srgbClr val="212121"/>
                </a:solidFill>
                <a:cs typeface="B Nazanin" panose="00000400000000000000" pitchFamily="2" charset="-78"/>
              </a:rPr>
              <a:t>نتیجه‌گیری و پیشنهادات</a:t>
            </a:r>
          </a:p>
        </p:txBody>
      </p:sp>
      <p:sp>
        <p:nvSpPr>
          <p:cNvPr id="87" name="TextBox 86">
            <a:extLst>
              <a:ext uri="{FF2B5EF4-FFF2-40B4-BE49-F238E27FC236}">
                <a16:creationId xmlns:a16="http://schemas.microsoft.com/office/drawing/2014/main" id="{E7771BE8-903F-4430-87DE-796C3A003164}"/>
              </a:ext>
            </a:extLst>
          </p:cNvPr>
          <p:cNvSpPr txBox="1"/>
          <p:nvPr/>
        </p:nvSpPr>
        <p:spPr>
          <a:xfrm>
            <a:off x="8384997" y="5983155"/>
            <a:ext cx="975315" cy="523220"/>
          </a:xfrm>
          <a:prstGeom prst="rect">
            <a:avLst/>
          </a:prstGeom>
          <a:noFill/>
        </p:spPr>
        <p:txBody>
          <a:bodyPr wrap="square" rtlCol="1">
            <a:spAutoFit/>
          </a:bodyPr>
          <a:lstStyle/>
          <a:p>
            <a:pPr algn="ctr" rtl="1"/>
            <a:r>
              <a:rPr lang="fa-IR" sz="1400" dirty="0">
                <a:solidFill>
                  <a:srgbClr val="212121"/>
                </a:solidFill>
                <a:cs typeface="B Nazanin" panose="00000400000000000000" pitchFamily="2" charset="-78"/>
              </a:rPr>
              <a:t>ابزارها و مجموعه داده</a:t>
            </a:r>
          </a:p>
        </p:txBody>
      </p:sp>
      <p:sp>
        <p:nvSpPr>
          <p:cNvPr id="47" name="Rounded Rectangle 14">
            <a:extLst>
              <a:ext uri="{FF2B5EF4-FFF2-40B4-BE49-F238E27FC236}">
                <a16:creationId xmlns:a16="http://schemas.microsoft.com/office/drawing/2014/main" id="{9C3D06C0-2C04-4AC8-BF62-0DEEC3E2842C}"/>
              </a:ext>
            </a:extLst>
          </p:cNvPr>
          <p:cNvSpPr/>
          <p:nvPr/>
        </p:nvSpPr>
        <p:spPr>
          <a:xfrm>
            <a:off x="8596098" y="1426427"/>
            <a:ext cx="2520146" cy="684620"/>
          </a:xfrm>
          <a:prstGeom prst="roundRect">
            <a:avLst>
              <a:gd name="adj" fmla="val 43334"/>
            </a:avLst>
          </a:prstGeom>
          <a:solidFill>
            <a:srgbClr val="E8C2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r>
              <a:rPr lang="fa-IR" sz="1600" dirty="0">
                <a:solidFill>
                  <a:schemeClr val="tx1">
                    <a:lumMod val="95000"/>
                    <a:lumOff val="5000"/>
                  </a:schemeClr>
                </a:solidFill>
                <a:cs typeface="B Nazanin" panose="00000400000000000000" pitchFamily="2" charset="-78"/>
              </a:rPr>
              <a:t>استخراج فریم‌ از ویدیو</a:t>
            </a:r>
            <a:endParaRPr lang="en-US" sz="1600" dirty="0">
              <a:solidFill>
                <a:schemeClr val="tx1">
                  <a:lumMod val="95000"/>
                  <a:lumOff val="5000"/>
                </a:schemeClr>
              </a:solidFill>
              <a:cs typeface="B Nazanin" panose="00000400000000000000" pitchFamily="2" charset="-78"/>
            </a:endParaRPr>
          </a:p>
        </p:txBody>
      </p:sp>
      <p:sp>
        <p:nvSpPr>
          <p:cNvPr id="48" name="Rounded Rectangle 15">
            <a:extLst>
              <a:ext uri="{FF2B5EF4-FFF2-40B4-BE49-F238E27FC236}">
                <a16:creationId xmlns:a16="http://schemas.microsoft.com/office/drawing/2014/main" id="{72D2941C-9857-4121-99F0-1A2DA4519098}"/>
              </a:ext>
            </a:extLst>
          </p:cNvPr>
          <p:cNvSpPr/>
          <p:nvPr/>
        </p:nvSpPr>
        <p:spPr>
          <a:xfrm>
            <a:off x="7940537" y="2336466"/>
            <a:ext cx="2358413" cy="653143"/>
          </a:xfrm>
          <a:prstGeom prst="roundRect">
            <a:avLst>
              <a:gd name="adj" fmla="val 43334"/>
            </a:avLst>
          </a:prstGeom>
          <a:solidFill>
            <a:srgbClr val="CBC0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r>
              <a:rPr lang="fa-IR" sz="1600" dirty="0">
                <a:solidFill>
                  <a:schemeClr val="tx1">
                    <a:lumMod val="95000"/>
                    <a:lumOff val="5000"/>
                  </a:schemeClr>
                </a:solidFill>
                <a:cs typeface="B Nazanin" panose="00000400000000000000" pitchFamily="2" charset="-78"/>
              </a:rPr>
              <a:t>تشخیص چهره از فریم </a:t>
            </a:r>
          </a:p>
          <a:p>
            <a:pPr algn="ctr" rtl="1"/>
            <a:r>
              <a:rPr lang="fa-IR" sz="1600" dirty="0">
                <a:solidFill>
                  <a:schemeClr val="tx1">
                    <a:lumMod val="95000"/>
                    <a:lumOff val="5000"/>
                  </a:schemeClr>
                </a:solidFill>
                <a:cs typeface="B Nazanin" panose="00000400000000000000" pitchFamily="2" charset="-78"/>
              </a:rPr>
              <a:t>دریافتی</a:t>
            </a:r>
            <a:endParaRPr lang="en-US" sz="1600" dirty="0">
              <a:solidFill>
                <a:schemeClr val="tx1">
                  <a:lumMod val="95000"/>
                  <a:lumOff val="5000"/>
                </a:schemeClr>
              </a:solidFill>
              <a:cs typeface="B Nazanin" panose="00000400000000000000" pitchFamily="2" charset="-78"/>
            </a:endParaRPr>
          </a:p>
        </p:txBody>
      </p:sp>
      <p:sp>
        <p:nvSpPr>
          <p:cNvPr id="49" name="Rounded Rectangle 16">
            <a:extLst>
              <a:ext uri="{FF2B5EF4-FFF2-40B4-BE49-F238E27FC236}">
                <a16:creationId xmlns:a16="http://schemas.microsoft.com/office/drawing/2014/main" id="{1D0E7B70-BEE9-43FC-AD8F-67C00D19AF16}"/>
              </a:ext>
            </a:extLst>
          </p:cNvPr>
          <p:cNvSpPr/>
          <p:nvPr/>
        </p:nvSpPr>
        <p:spPr>
          <a:xfrm>
            <a:off x="7426452" y="3173608"/>
            <a:ext cx="2358413" cy="517612"/>
          </a:xfrm>
          <a:prstGeom prst="roundRect">
            <a:avLst>
              <a:gd name="adj" fmla="val 43334"/>
            </a:avLst>
          </a:prstGeom>
          <a:solidFill>
            <a:srgbClr val="FFED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r>
              <a:rPr lang="fa-IR" sz="1600" dirty="0">
                <a:solidFill>
                  <a:schemeClr val="tx1"/>
                </a:solidFill>
                <a:cs typeface="B Nazanin" panose="00000400000000000000" pitchFamily="2" charset="-78"/>
              </a:rPr>
              <a:t>استخراج ناحیه چشم</a:t>
            </a:r>
            <a:endParaRPr lang="en-US" sz="1600" dirty="0">
              <a:solidFill>
                <a:schemeClr val="tx1"/>
              </a:solidFill>
              <a:cs typeface="B Nazanin" panose="00000400000000000000" pitchFamily="2" charset="-78"/>
            </a:endParaRPr>
          </a:p>
        </p:txBody>
      </p:sp>
      <p:sp>
        <p:nvSpPr>
          <p:cNvPr id="50" name="Rounded Rectangle 17">
            <a:extLst>
              <a:ext uri="{FF2B5EF4-FFF2-40B4-BE49-F238E27FC236}">
                <a16:creationId xmlns:a16="http://schemas.microsoft.com/office/drawing/2014/main" id="{28833735-E61E-46A3-90E7-C72E93436F60}"/>
              </a:ext>
            </a:extLst>
          </p:cNvPr>
          <p:cNvSpPr/>
          <p:nvPr/>
        </p:nvSpPr>
        <p:spPr>
          <a:xfrm>
            <a:off x="7992468" y="3941009"/>
            <a:ext cx="2358413" cy="558057"/>
          </a:xfrm>
          <a:prstGeom prst="roundRect">
            <a:avLst>
              <a:gd name="adj" fmla="val 43334"/>
            </a:avLst>
          </a:prstGeom>
          <a:solidFill>
            <a:srgbClr val="CBC0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r>
              <a:rPr lang="fa-IR" sz="1600" dirty="0">
                <a:solidFill>
                  <a:schemeClr val="tx1">
                    <a:lumMod val="95000"/>
                    <a:lumOff val="5000"/>
                  </a:schemeClr>
                </a:solidFill>
                <a:cs typeface="B Nazanin" panose="00000400000000000000" pitchFamily="2" charset="-78"/>
              </a:rPr>
              <a:t>      پیش‌بینی وضعیت چشم به</a:t>
            </a:r>
          </a:p>
          <a:p>
            <a:pPr algn="ctr" rtl="1"/>
            <a:r>
              <a:rPr lang="fa-IR" sz="1600" dirty="0">
                <a:solidFill>
                  <a:schemeClr val="tx1">
                    <a:lumMod val="95000"/>
                    <a:lumOff val="5000"/>
                  </a:schemeClr>
                </a:solidFill>
                <a:cs typeface="B Nazanin" panose="00000400000000000000" pitchFamily="2" charset="-78"/>
              </a:rPr>
              <a:t>     کمک شبکه عصبی پیچشی</a:t>
            </a:r>
            <a:endParaRPr lang="en-US" sz="1600" dirty="0">
              <a:solidFill>
                <a:schemeClr val="tx1">
                  <a:lumMod val="95000"/>
                  <a:lumOff val="5000"/>
                </a:schemeClr>
              </a:solidFill>
              <a:cs typeface="B Nazanin" panose="00000400000000000000" pitchFamily="2" charset="-78"/>
            </a:endParaRPr>
          </a:p>
        </p:txBody>
      </p:sp>
      <p:sp>
        <p:nvSpPr>
          <p:cNvPr id="51" name="Rounded Rectangle 18">
            <a:extLst>
              <a:ext uri="{FF2B5EF4-FFF2-40B4-BE49-F238E27FC236}">
                <a16:creationId xmlns:a16="http://schemas.microsoft.com/office/drawing/2014/main" id="{1D1486CA-7059-4AE6-896F-EEF562AC50E1}"/>
              </a:ext>
            </a:extLst>
          </p:cNvPr>
          <p:cNvSpPr/>
          <p:nvPr/>
        </p:nvSpPr>
        <p:spPr>
          <a:xfrm>
            <a:off x="8596098" y="4653757"/>
            <a:ext cx="2520145" cy="653143"/>
          </a:xfrm>
          <a:prstGeom prst="roundRect">
            <a:avLst>
              <a:gd name="adj" fmla="val 43334"/>
            </a:avLst>
          </a:prstGeom>
          <a:solidFill>
            <a:srgbClr val="E8C2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r>
              <a:rPr lang="fa-IR" sz="1600" dirty="0">
                <a:solidFill>
                  <a:schemeClr val="tx1">
                    <a:lumMod val="95000"/>
                    <a:lumOff val="5000"/>
                  </a:schemeClr>
                </a:solidFill>
                <a:cs typeface="B Nazanin" panose="00000400000000000000" pitchFamily="2" charset="-78"/>
              </a:rPr>
              <a:t>       اعلام زنگ هشدار در صورت تشخیص خواب‌آلودگی</a:t>
            </a:r>
            <a:endParaRPr lang="en-US" sz="1600" dirty="0">
              <a:solidFill>
                <a:schemeClr val="tx1">
                  <a:lumMod val="95000"/>
                  <a:lumOff val="5000"/>
                </a:schemeClr>
              </a:solidFill>
              <a:cs typeface="B Nazanin" panose="00000400000000000000" pitchFamily="2" charset="-78"/>
            </a:endParaRPr>
          </a:p>
        </p:txBody>
      </p:sp>
      <p:sp>
        <p:nvSpPr>
          <p:cNvPr id="52" name="Oval 51">
            <a:extLst>
              <a:ext uri="{FF2B5EF4-FFF2-40B4-BE49-F238E27FC236}">
                <a16:creationId xmlns:a16="http://schemas.microsoft.com/office/drawing/2014/main" id="{429353C6-B59B-469E-AFD2-38CCCAB7BC45}"/>
              </a:ext>
            </a:extLst>
          </p:cNvPr>
          <p:cNvSpPr/>
          <p:nvPr/>
        </p:nvSpPr>
        <p:spPr>
          <a:xfrm>
            <a:off x="10253681" y="2512634"/>
            <a:ext cx="1779214" cy="1542207"/>
          </a:xfrm>
          <a:prstGeom prst="ellipse">
            <a:avLst/>
          </a:prstGeom>
          <a:solidFill>
            <a:srgbClr val="FFED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a-IR" dirty="0">
                <a:solidFill>
                  <a:schemeClr val="tx1">
                    <a:lumMod val="95000"/>
                    <a:lumOff val="5000"/>
                  </a:schemeClr>
                </a:solidFill>
                <a:cs typeface="B Nazanin" panose="00000400000000000000" pitchFamily="2" charset="-78"/>
              </a:rPr>
              <a:t>سیستم تشخیص خواب‌ آلودگی</a:t>
            </a:r>
            <a:endParaRPr lang="en-US" dirty="0">
              <a:solidFill>
                <a:schemeClr val="tx1">
                  <a:lumMod val="95000"/>
                  <a:lumOff val="5000"/>
                </a:schemeClr>
              </a:solidFill>
              <a:cs typeface="B Nazanin" panose="00000400000000000000" pitchFamily="2" charset="-78"/>
            </a:endParaRPr>
          </a:p>
        </p:txBody>
      </p:sp>
      <p:sp>
        <p:nvSpPr>
          <p:cNvPr id="53" name="Oval 52">
            <a:extLst>
              <a:ext uri="{FF2B5EF4-FFF2-40B4-BE49-F238E27FC236}">
                <a16:creationId xmlns:a16="http://schemas.microsoft.com/office/drawing/2014/main" id="{9045044A-B904-4EAA-B401-FFDA83B0E834}"/>
              </a:ext>
            </a:extLst>
          </p:cNvPr>
          <p:cNvSpPr/>
          <p:nvPr/>
        </p:nvSpPr>
        <p:spPr>
          <a:xfrm>
            <a:off x="10673994" y="1551100"/>
            <a:ext cx="384610" cy="41640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a-IR" dirty="0">
                <a:solidFill>
                  <a:schemeClr val="tx1">
                    <a:lumMod val="95000"/>
                    <a:lumOff val="5000"/>
                  </a:schemeClr>
                </a:solidFill>
                <a:cs typeface="B Nazanin" panose="00000400000000000000" pitchFamily="2" charset="-78"/>
              </a:rPr>
              <a:t>1</a:t>
            </a:r>
            <a:endParaRPr lang="en-US" dirty="0">
              <a:solidFill>
                <a:schemeClr val="tx1">
                  <a:lumMod val="95000"/>
                  <a:lumOff val="5000"/>
                </a:schemeClr>
              </a:solidFill>
              <a:cs typeface="B Nazanin" panose="00000400000000000000" pitchFamily="2" charset="-78"/>
            </a:endParaRPr>
          </a:p>
        </p:txBody>
      </p:sp>
      <p:sp>
        <p:nvSpPr>
          <p:cNvPr id="69" name="Oval 68">
            <a:extLst>
              <a:ext uri="{FF2B5EF4-FFF2-40B4-BE49-F238E27FC236}">
                <a16:creationId xmlns:a16="http://schemas.microsoft.com/office/drawing/2014/main" id="{E128432F-4AC0-402D-A9B8-EF913B840848}"/>
              </a:ext>
            </a:extLst>
          </p:cNvPr>
          <p:cNvSpPr/>
          <p:nvPr/>
        </p:nvSpPr>
        <p:spPr>
          <a:xfrm>
            <a:off x="9846845" y="2442343"/>
            <a:ext cx="384610" cy="41640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a-IR" dirty="0">
                <a:solidFill>
                  <a:schemeClr val="tx1">
                    <a:lumMod val="95000"/>
                    <a:lumOff val="5000"/>
                  </a:schemeClr>
                </a:solidFill>
                <a:cs typeface="B Nazanin" panose="00000400000000000000" pitchFamily="2" charset="-78"/>
              </a:rPr>
              <a:t>2</a:t>
            </a:r>
            <a:endParaRPr lang="en-US" dirty="0">
              <a:solidFill>
                <a:schemeClr val="tx1">
                  <a:lumMod val="95000"/>
                  <a:lumOff val="5000"/>
                </a:schemeClr>
              </a:solidFill>
              <a:cs typeface="B Nazanin" panose="00000400000000000000" pitchFamily="2" charset="-78"/>
            </a:endParaRPr>
          </a:p>
        </p:txBody>
      </p:sp>
      <p:sp>
        <p:nvSpPr>
          <p:cNvPr id="70" name="Oval 69">
            <a:extLst>
              <a:ext uri="{FF2B5EF4-FFF2-40B4-BE49-F238E27FC236}">
                <a16:creationId xmlns:a16="http://schemas.microsoft.com/office/drawing/2014/main" id="{5A822148-C849-4A7F-9557-4723FEDF3EAD}"/>
              </a:ext>
            </a:extLst>
          </p:cNvPr>
          <p:cNvSpPr/>
          <p:nvPr/>
        </p:nvSpPr>
        <p:spPr>
          <a:xfrm>
            <a:off x="9312181" y="3232609"/>
            <a:ext cx="384610" cy="41640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a-IR" dirty="0">
                <a:solidFill>
                  <a:schemeClr val="tx1">
                    <a:lumMod val="95000"/>
                    <a:lumOff val="5000"/>
                  </a:schemeClr>
                </a:solidFill>
                <a:cs typeface="B Nazanin" panose="00000400000000000000" pitchFamily="2" charset="-78"/>
              </a:rPr>
              <a:t>3</a:t>
            </a:r>
            <a:endParaRPr lang="en-US" dirty="0">
              <a:solidFill>
                <a:schemeClr val="tx1">
                  <a:lumMod val="95000"/>
                  <a:lumOff val="5000"/>
                </a:schemeClr>
              </a:solidFill>
              <a:cs typeface="B Nazanin" panose="00000400000000000000" pitchFamily="2" charset="-78"/>
            </a:endParaRPr>
          </a:p>
        </p:txBody>
      </p:sp>
      <p:sp>
        <p:nvSpPr>
          <p:cNvPr id="71" name="Oval 70">
            <a:extLst>
              <a:ext uri="{FF2B5EF4-FFF2-40B4-BE49-F238E27FC236}">
                <a16:creationId xmlns:a16="http://schemas.microsoft.com/office/drawing/2014/main" id="{3C994451-64A0-435B-9C64-F06AFC622B80}"/>
              </a:ext>
            </a:extLst>
          </p:cNvPr>
          <p:cNvSpPr/>
          <p:nvPr/>
        </p:nvSpPr>
        <p:spPr>
          <a:xfrm>
            <a:off x="9914340" y="3996724"/>
            <a:ext cx="384610" cy="41640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a-IR" dirty="0">
                <a:solidFill>
                  <a:schemeClr val="tx1">
                    <a:lumMod val="95000"/>
                    <a:lumOff val="5000"/>
                  </a:schemeClr>
                </a:solidFill>
                <a:cs typeface="B Nazanin" panose="00000400000000000000" pitchFamily="2" charset="-78"/>
              </a:rPr>
              <a:t>4</a:t>
            </a:r>
            <a:endParaRPr lang="en-US" dirty="0">
              <a:solidFill>
                <a:schemeClr val="tx1">
                  <a:lumMod val="95000"/>
                  <a:lumOff val="5000"/>
                </a:schemeClr>
              </a:solidFill>
              <a:cs typeface="B Nazanin" panose="00000400000000000000" pitchFamily="2" charset="-78"/>
            </a:endParaRPr>
          </a:p>
        </p:txBody>
      </p:sp>
      <p:sp>
        <p:nvSpPr>
          <p:cNvPr id="72" name="Oval 71">
            <a:extLst>
              <a:ext uri="{FF2B5EF4-FFF2-40B4-BE49-F238E27FC236}">
                <a16:creationId xmlns:a16="http://schemas.microsoft.com/office/drawing/2014/main" id="{246E8C1E-F833-457C-BE71-F284A64AFFF6}"/>
              </a:ext>
            </a:extLst>
          </p:cNvPr>
          <p:cNvSpPr/>
          <p:nvPr/>
        </p:nvSpPr>
        <p:spPr>
          <a:xfrm>
            <a:off x="10660938" y="4787715"/>
            <a:ext cx="384610" cy="41640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a-IR" dirty="0">
                <a:solidFill>
                  <a:schemeClr val="tx1">
                    <a:lumMod val="95000"/>
                    <a:lumOff val="5000"/>
                  </a:schemeClr>
                </a:solidFill>
                <a:cs typeface="B Nazanin" panose="00000400000000000000" pitchFamily="2" charset="-78"/>
              </a:rPr>
              <a:t>5</a:t>
            </a:r>
            <a:endParaRPr lang="en-US" dirty="0">
              <a:solidFill>
                <a:schemeClr val="tx1">
                  <a:lumMod val="95000"/>
                  <a:lumOff val="5000"/>
                </a:schemeClr>
              </a:solidFill>
              <a:cs typeface="B Nazanin" panose="00000400000000000000" pitchFamily="2" charset="-78"/>
            </a:endParaRPr>
          </a:p>
        </p:txBody>
      </p:sp>
      <p:sp>
        <p:nvSpPr>
          <p:cNvPr id="3" name="Arrow: Left 2">
            <a:extLst>
              <a:ext uri="{FF2B5EF4-FFF2-40B4-BE49-F238E27FC236}">
                <a16:creationId xmlns:a16="http://schemas.microsoft.com/office/drawing/2014/main" id="{1D6CC680-6600-4C17-998A-856EA1DBD76B}"/>
              </a:ext>
            </a:extLst>
          </p:cNvPr>
          <p:cNvSpPr/>
          <p:nvPr/>
        </p:nvSpPr>
        <p:spPr>
          <a:xfrm>
            <a:off x="7336908" y="2414106"/>
            <a:ext cx="539027" cy="436504"/>
          </a:xfrm>
          <a:prstGeom prst="leftArrow">
            <a:avLst/>
          </a:prstGeom>
          <a:solidFill>
            <a:srgbClr val="CBC0D3"/>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88" name="Arrow: Left 87">
            <a:extLst>
              <a:ext uri="{FF2B5EF4-FFF2-40B4-BE49-F238E27FC236}">
                <a16:creationId xmlns:a16="http://schemas.microsoft.com/office/drawing/2014/main" id="{AD70C36B-B55C-4C52-A1A3-D4A9777572D2}"/>
              </a:ext>
            </a:extLst>
          </p:cNvPr>
          <p:cNvSpPr/>
          <p:nvPr/>
        </p:nvSpPr>
        <p:spPr>
          <a:xfrm>
            <a:off x="6822823" y="3207538"/>
            <a:ext cx="552046" cy="436504"/>
          </a:xfrm>
          <a:prstGeom prst="leftArrow">
            <a:avLst/>
          </a:prstGeom>
          <a:solidFill>
            <a:srgbClr val="FFE8D6"/>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4" name="TextBox 3">
            <a:extLst>
              <a:ext uri="{FF2B5EF4-FFF2-40B4-BE49-F238E27FC236}">
                <a16:creationId xmlns:a16="http://schemas.microsoft.com/office/drawing/2014/main" id="{FFE70AB8-8A39-4B6B-A60D-DE1FB8259218}"/>
              </a:ext>
            </a:extLst>
          </p:cNvPr>
          <p:cNvSpPr txBox="1"/>
          <p:nvPr/>
        </p:nvSpPr>
        <p:spPr>
          <a:xfrm>
            <a:off x="5526872" y="2466472"/>
            <a:ext cx="1767252" cy="369332"/>
          </a:xfrm>
          <a:prstGeom prst="rect">
            <a:avLst/>
          </a:prstGeom>
          <a:noFill/>
        </p:spPr>
        <p:txBody>
          <a:bodyPr wrap="square" rtlCol="1">
            <a:spAutoFit/>
          </a:bodyPr>
          <a:lstStyle/>
          <a:p>
            <a:pPr algn="r" rtl="1"/>
            <a:r>
              <a:rPr lang="fa-IR" dirty="0">
                <a:cs typeface="B Nazanin" panose="00000400000000000000" pitchFamily="2" charset="-78"/>
              </a:rPr>
              <a:t>الگوریتم ویولا و جونز</a:t>
            </a:r>
          </a:p>
        </p:txBody>
      </p:sp>
      <p:sp>
        <p:nvSpPr>
          <p:cNvPr id="89" name="TextBox 88">
            <a:extLst>
              <a:ext uri="{FF2B5EF4-FFF2-40B4-BE49-F238E27FC236}">
                <a16:creationId xmlns:a16="http://schemas.microsoft.com/office/drawing/2014/main" id="{F7B46164-423D-4072-B571-AECC47B33DBC}"/>
              </a:ext>
            </a:extLst>
          </p:cNvPr>
          <p:cNvSpPr txBox="1"/>
          <p:nvPr/>
        </p:nvSpPr>
        <p:spPr>
          <a:xfrm>
            <a:off x="5062434" y="3262609"/>
            <a:ext cx="1767252" cy="369332"/>
          </a:xfrm>
          <a:prstGeom prst="rect">
            <a:avLst/>
          </a:prstGeom>
          <a:noFill/>
        </p:spPr>
        <p:txBody>
          <a:bodyPr wrap="square" rtlCol="1">
            <a:spAutoFit/>
          </a:bodyPr>
          <a:lstStyle/>
          <a:p>
            <a:pPr algn="r" rtl="1"/>
            <a:r>
              <a:rPr lang="fa-IR" dirty="0">
                <a:cs typeface="B Nazanin" panose="00000400000000000000" pitchFamily="2" charset="-78"/>
              </a:rPr>
              <a:t>الگوریتم ویولا و جونز</a:t>
            </a:r>
          </a:p>
        </p:txBody>
      </p:sp>
      <p:sp>
        <p:nvSpPr>
          <p:cNvPr id="19" name="Rectangle: Diagonal Corners Snipped 18">
            <a:extLst>
              <a:ext uri="{FF2B5EF4-FFF2-40B4-BE49-F238E27FC236}">
                <a16:creationId xmlns:a16="http://schemas.microsoft.com/office/drawing/2014/main" id="{BBA6180B-F602-4339-84A0-93708E28995F}"/>
              </a:ext>
            </a:extLst>
          </p:cNvPr>
          <p:cNvSpPr/>
          <p:nvPr/>
        </p:nvSpPr>
        <p:spPr>
          <a:xfrm>
            <a:off x="894515" y="1049507"/>
            <a:ext cx="1636170" cy="2264793"/>
          </a:xfrm>
          <a:prstGeom prst="snip2DiagRect">
            <a:avLst/>
          </a:prstGeom>
          <a:solidFill>
            <a:srgbClr val="FFE8D6"/>
          </a:solidFill>
          <a:ln w="28575">
            <a:solidFill>
              <a:srgbClr val="E8C2CA"/>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90" name="Rectangle: Diagonal Corners Snipped 89">
            <a:extLst>
              <a:ext uri="{FF2B5EF4-FFF2-40B4-BE49-F238E27FC236}">
                <a16:creationId xmlns:a16="http://schemas.microsoft.com/office/drawing/2014/main" id="{22723469-00FE-4BB6-B028-9725474202D0}"/>
              </a:ext>
            </a:extLst>
          </p:cNvPr>
          <p:cNvSpPr/>
          <p:nvPr/>
        </p:nvSpPr>
        <p:spPr>
          <a:xfrm>
            <a:off x="2963514" y="2466472"/>
            <a:ext cx="1636170" cy="2264793"/>
          </a:xfrm>
          <a:prstGeom prst="snip2DiagRect">
            <a:avLst/>
          </a:prstGeom>
          <a:solidFill>
            <a:srgbClr val="FFE8D6"/>
          </a:solidFill>
          <a:ln w="57150">
            <a:solidFill>
              <a:srgbClr val="E8C2CA"/>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91" name="Rectangle: Diagonal Corners Snipped 90">
            <a:extLst>
              <a:ext uri="{FF2B5EF4-FFF2-40B4-BE49-F238E27FC236}">
                <a16:creationId xmlns:a16="http://schemas.microsoft.com/office/drawing/2014/main" id="{4DF53A5B-9464-4B5A-ABE6-9DEA587D5C51}"/>
              </a:ext>
            </a:extLst>
          </p:cNvPr>
          <p:cNvSpPr/>
          <p:nvPr/>
        </p:nvSpPr>
        <p:spPr>
          <a:xfrm>
            <a:off x="935354" y="3750553"/>
            <a:ext cx="1636170" cy="2264793"/>
          </a:xfrm>
          <a:prstGeom prst="snip2DiagRect">
            <a:avLst/>
          </a:prstGeom>
          <a:solidFill>
            <a:srgbClr val="FFE8D6"/>
          </a:solidFill>
          <a:ln w="28575">
            <a:solidFill>
              <a:srgbClr val="E8C2CA"/>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cxnSp>
        <p:nvCxnSpPr>
          <p:cNvPr id="22" name="Straight Arrow Connector 21">
            <a:extLst>
              <a:ext uri="{FF2B5EF4-FFF2-40B4-BE49-F238E27FC236}">
                <a16:creationId xmlns:a16="http://schemas.microsoft.com/office/drawing/2014/main" id="{A874E0E4-8B62-4C66-BDCD-DB193C904F04}"/>
              </a:ext>
            </a:extLst>
          </p:cNvPr>
          <p:cNvCxnSpPr>
            <a:cxnSpLocks/>
            <a:stCxn id="50" idx="1"/>
          </p:cNvCxnSpPr>
          <p:nvPr/>
        </p:nvCxnSpPr>
        <p:spPr>
          <a:xfrm flipH="1">
            <a:off x="5229223" y="4220038"/>
            <a:ext cx="2763245" cy="0"/>
          </a:xfrm>
          <a:prstGeom prst="straightConnector1">
            <a:avLst/>
          </a:prstGeom>
          <a:ln w="38100">
            <a:solidFill>
              <a:srgbClr val="CBC0D3"/>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796BEA56-FC6A-4E37-AEAC-04711890CF0A}"/>
              </a:ext>
            </a:extLst>
          </p:cNvPr>
          <p:cNvSpPr txBox="1"/>
          <p:nvPr/>
        </p:nvSpPr>
        <p:spPr>
          <a:xfrm>
            <a:off x="2963514" y="2516327"/>
            <a:ext cx="1563750" cy="323165"/>
          </a:xfrm>
          <a:prstGeom prst="rect">
            <a:avLst/>
          </a:prstGeom>
          <a:noFill/>
          <a:ln>
            <a:noFill/>
          </a:ln>
        </p:spPr>
        <p:txBody>
          <a:bodyPr wrap="square" rtlCol="1">
            <a:spAutoFit/>
          </a:bodyPr>
          <a:lstStyle/>
          <a:p>
            <a:pPr algn="ctr"/>
            <a:r>
              <a:rPr lang="fa-IR" sz="1500" dirty="0">
                <a:cs typeface="B Nazanin" panose="00000400000000000000" pitchFamily="2" charset="-78"/>
              </a:rPr>
              <a:t>مدل تمام طراحی شده</a:t>
            </a:r>
          </a:p>
        </p:txBody>
      </p:sp>
      <p:cxnSp>
        <p:nvCxnSpPr>
          <p:cNvPr id="29" name="Straight Connector 28">
            <a:extLst>
              <a:ext uri="{FF2B5EF4-FFF2-40B4-BE49-F238E27FC236}">
                <a16:creationId xmlns:a16="http://schemas.microsoft.com/office/drawing/2014/main" id="{BC7E42FB-F4E4-4DB2-BA06-A7D68412A547}"/>
              </a:ext>
            </a:extLst>
          </p:cNvPr>
          <p:cNvCxnSpPr>
            <a:cxnSpLocks/>
          </p:cNvCxnSpPr>
          <p:nvPr/>
        </p:nvCxnSpPr>
        <p:spPr>
          <a:xfrm flipH="1">
            <a:off x="2963514" y="2835804"/>
            <a:ext cx="1636170" cy="0"/>
          </a:xfrm>
          <a:prstGeom prst="line">
            <a:avLst/>
          </a:prstGeom>
          <a:ln w="38100">
            <a:solidFill>
              <a:srgbClr val="E8C2CA"/>
            </a:solidFill>
          </a:ln>
        </p:spPr>
        <p:style>
          <a:lnRef idx="1">
            <a:schemeClr val="accent1"/>
          </a:lnRef>
          <a:fillRef idx="0">
            <a:schemeClr val="accent1"/>
          </a:fillRef>
          <a:effectRef idx="0">
            <a:schemeClr val="accent1"/>
          </a:effectRef>
          <a:fontRef idx="minor">
            <a:schemeClr val="tx1"/>
          </a:fontRef>
        </p:style>
      </p:cxnSp>
      <p:sp>
        <p:nvSpPr>
          <p:cNvPr id="92" name="TextBox 91">
            <a:extLst>
              <a:ext uri="{FF2B5EF4-FFF2-40B4-BE49-F238E27FC236}">
                <a16:creationId xmlns:a16="http://schemas.microsoft.com/office/drawing/2014/main" id="{611C3BC6-0151-4648-BFA1-A066BE41578B}"/>
              </a:ext>
            </a:extLst>
          </p:cNvPr>
          <p:cNvSpPr txBox="1"/>
          <p:nvPr/>
        </p:nvSpPr>
        <p:spPr>
          <a:xfrm>
            <a:off x="894515" y="1049507"/>
            <a:ext cx="1563750" cy="323165"/>
          </a:xfrm>
          <a:prstGeom prst="rect">
            <a:avLst/>
          </a:prstGeom>
          <a:noFill/>
          <a:ln>
            <a:noFill/>
          </a:ln>
        </p:spPr>
        <p:txBody>
          <a:bodyPr wrap="square" rtlCol="1">
            <a:spAutoFit/>
          </a:bodyPr>
          <a:lstStyle/>
          <a:p>
            <a:pPr algn="ctr" rtl="1"/>
            <a:r>
              <a:rPr lang="fa-IR" sz="1500" dirty="0">
                <a:cs typeface="B Nazanin" panose="00000400000000000000" pitchFamily="2" charset="-78"/>
              </a:rPr>
              <a:t>مدل </a:t>
            </a:r>
            <a:r>
              <a:rPr lang="en-US" sz="1400" dirty="0">
                <a:cs typeface="+mj-cs"/>
              </a:rPr>
              <a:t>mobileNetV2</a:t>
            </a:r>
            <a:endParaRPr lang="fa-IR" sz="1400" dirty="0">
              <a:cs typeface="+mj-cs"/>
            </a:endParaRPr>
          </a:p>
        </p:txBody>
      </p:sp>
      <p:cxnSp>
        <p:nvCxnSpPr>
          <p:cNvPr id="93" name="Straight Connector 92">
            <a:extLst>
              <a:ext uri="{FF2B5EF4-FFF2-40B4-BE49-F238E27FC236}">
                <a16:creationId xmlns:a16="http://schemas.microsoft.com/office/drawing/2014/main" id="{B1FF5A74-8D0C-4018-AED3-20C0A1086D11}"/>
              </a:ext>
            </a:extLst>
          </p:cNvPr>
          <p:cNvCxnSpPr>
            <a:cxnSpLocks/>
          </p:cNvCxnSpPr>
          <p:nvPr/>
        </p:nvCxnSpPr>
        <p:spPr>
          <a:xfrm flipH="1">
            <a:off x="894515" y="1368984"/>
            <a:ext cx="1636170" cy="0"/>
          </a:xfrm>
          <a:prstGeom prst="line">
            <a:avLst/>
          </a:prstGeom>
          <a:ln w="19050">
            <a:solidFill>
              <a:srgbClr val="E8C2CA"/>
            </a:solidFill>
          </a:ln>
        </p:spPr>
        <p:style>
          <a:lnRef idx="1">
            <a:schemeClr val="accent1"/>
          </a:lnRef>
          <a:fillRef idx="0">
            <a:schemeClr val="accent1"/>
          </a:fillRef>
          <a:effectRef idx="0">
            <a:schemeClr val="accent1"/>
          </a:effectRef>
          <a:fontRef idx="minor">
            <a:schemeClr val="tx1"/>
          </a:fontRef>
        </p:style>
      </p:cxnSp>
      <p:sp>
        <p:nvSpPr>
          <p:cNvPr id="94" name="TextBox 93">
            <a:extLst>
              <a:ext uri="{FF2B5EF4-FFF2-40B4-BE49-F238E27FC236}">
                <a16:creationId xmlns:a16="http://schemas.microsoft.com/office/drawing/2014/main" id="{65F9CD18-4FC9-4F57-A5A7-F52750453CB7}"/>
              </a:ext>
            </a:extLst>
          </p:cNvPr>
          <p:cNvSpPr txBox="1"/>
          <p:nvPr/>
        </p:nvSpPr>
        <p:spPr>
          <a:xfrm>
            <a:off x="937897" y="3750553"/>
            <a:ext cx="1563750" cy="323165"/>
          </a:xfrm>
          <a:prstGeom prst="rect">
            <a:avLst/>
          </a:prstGeom>
          <a:noFill/>
          <a:ln>
            <a:noFill/>
          </a:ln>
        </p:spPr>
        <p:txBody>
          <a:bodyPr wrap="square" rtlCol="1">
            <a:spAutoFit/>
          </a:bodyPr>
          <a:lstStyle/>
          <a:p>
            <a:pPr algn="ctr" rtl="1"/>
            <a:r>
              <a:rPr lang="fa-IR" sz="1500" dirty="0">
                <a:cs typeface="B Nazanin" panose="00000400000000000000" pitchFamily="2" charset="-78"/>
              </a:rPr>
              <a:t>مدل </a:t>
            </a:r>
            <a:r>
              <a:rPr lang="en-US" sz="1400" dirty="0">
                <a:cs typeface="+mj-cs"/>
              </a:rPr>
              <a:t>VGG16</a:t>
            </a:r>
            <a:endParaRPr lang="fa-IR" sz="1300" dirty="0">
              <a:cs typeface="+mj-cs"/>
            </a:endParaRPr>
          </a:p>
        </p:txBody>
      </p:sp>
      <p:cxnSp>
        <p:nvCxnSpPr>
          <p:cNvPr id="95" name="Straight Connector 94">
            <a:extLst>
              <a:ext uri="{FF2B5EF4-FFF2-40B4-BE49-F238E27FC236}">
                <a16:creationId xmlns:a16="http://schemas.microsoft.com/office/drawing/2014/main" id="{42120AA5-E0BB-45F1-BA3E-900E76CAAA77}"/>
              </a:ext>
            </a:extLst>
          </p:cNvPr>
          <p:cNvCxnSpPr>
            <a:cxnSpLocks/>
          </p:cNvCxnSpPr>
          <p:nvPr/>
        </p:nvCxnSpPr>
        <p:spPr>
          <a:xfrm flipH="1">
            <a:off x="937897" y="4070030"/>
            <a:ext cx="1636170" cy="0"/>
          </a:xfrm>
          <a:prstGeom prst="line">
            <a:avLst/>
          </a:prstGeom>
          <a:ln w="19050">
            <a:solidFill>
              <a:srgbClr val="E8C2CA"/>
            </a:solidFill>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C3B1D516-CF10-43FD-B4D6-E712A7115DEC}"/>
              </a:ext>
            </a:extLst>
          </p:cNvPr>
          <p:cNvSpPr txBox="1"/>
          <p:nvPr/>
        </p:nvSpPr>
        <p:spPr>
          <a:xfrm>
            <a:off x="2896587" y="2897981"/>
            <a:ext cx="1680802" cy="1810752"/>
          </a:xfrm>
          <a:prstGeom prst="rect">
            <a:avLst/>
          </a:prstGeom>
          <a:noFill/>
        </p:spPr>
        <p:txBody>
          <a:bodyPr wrap="square" rtlCol="1">
            <a:spAutoFit/>
          </a:bodyPr>
          <a:lstStyle/>
          <a:p>
            <a:pPr algn="r" rtl="1">
              <a:spcBef>
                <a:spcPts val="400"/>
              </a:spcBef>
              <a:spcAft>
                <a:spcPts val="400"/>
              </a:spcAft>
            </a:pPr>
            <a:r>
              <a:rPr lang="fa-IR" sz="1700" dirty="0">
                <a:cs typeface="B Nazanin" panose="00000400000000000000" pitchFamily="2" charset="-78"/>
              </a:rPr>
              <a:t>4 لایه پیچشی</a:t>
            </a:r>
          </a:p>
          <a:p>
            <a:pPr algn="r" rtl="1">
              <a:spcBef>
                <a:spcPts val="400"/>
              </a:spcBef>
              <a:spcAft>
                <a:spcPts val="400"/>
              </a:spcAft>
            </a:pPr>
            <a:r>
              <a:rPr lang="fa-IR" sz="1700" dirty="0">
                <a:cs typeface="B Nazanin" panose="00000400000000000000" pitchFamily="2" charset="-78"/>
              </a:rPr>
              <a:t>2 لایه کاملا متصل</a:t>
            </a:r>
          </a:p>
          <a:p>
            <a:pPr algn="r" rtl="1">
              <a:spcBef>
                <a:spcPts val="400"/>
              </a:spcBef>
              <a:spcAft>
                <a:spcPts val="400"/>
              </a:spcAft>
            </a:pPr>
            <a:r>
              <a:rPr lang="fa-IR" sz="1700" dirty="0">
                <a:cs typeface="B Nazanin" panose="00000400000000000000" pitchFamily="2" charset="-78"/>
              </a:rPr>
              <a:t>دقت: 96/54%</a:t>
            </a:r>
          </a:p>
          <a:p>
            <a:pPr algn="r" rtl="1">
              <a:spcBef>
                <a:spcPts val="400"/>
              </a:spcBef>
              <a:spcAft>
                <a:spcPts val="400"/>
              </a:spcAft>
            </a:pPr>
            <a:r>
              <a:rPr lang="fa-IR" sz="1700" dirty="0">
                <a:cs typeface="B Nazanin" panose="00000400000000000000" pitchFamily="2" charset="-78"/>
              </a:rPr>
              <a:t>صحت: 98/688%</a:t>
            </a:r>
          </a:p>
          <a:p>
            <a:pPr algn="r" rtl="1">
              <a:spcBef>
                <a:spcPts val="400"/>
              </a:spcBef>
              <a:spcAft>
                <a:spcPts val="400"/>
              </a:spcAft>
            </a:pPr>
            <a:r>
              <a:rPr lang="fa-IR" sz="1700" dirty="0">
                <a:cs typeface="B Nazanin" panose="00000400000000000000" pitchFamily="2" charset="-78"/>
              </a:rPr>
              <a:t>زمان : 11/34</a:t>
            </a:r>
          </a:p>
        </p:txBody>
      </p:sp>
      <p:sp>
        <p:nvSpPr>
          <p:cNvPr id="96" name="TextBox 95">
            <a:extLst>
              <a:ext uri="{FF2B5EF4-FFF2-40B4-BE49-F238E27FC236}">
                <a16:creationId xmlns:a16="http://schemas.microsoft.com/office/drawing/2014/main" id="{197E88D0-A421-43D9-944B-E029BAFFE92E}"/>
              </a:ext>
            </a:extLst>
          </p:cNvPr>
          <p:cNvSpPr txBox="1"/>
          <p:nvPr/>
        </p:nvSpPr>
        <p:spPr>
          <a:xfrm>
            <a:off x="735106" y="1442519"/>
            <a:ext cx="1759060" cy="1877437"/>
          </a:xfrm>
          <a:prstGeom prst="rect">
            <a:avLst/>
          </a:prstGeom>
          <a:noFill/>
        </p:spPr>
        <p:txBody>
          <a:bodyPr wrap="square" rtlCol="1">
            <a:spAutoFit/>
          </a:bodyPr>
          <a:lstStyle/>
          <a:p>
            <a:pPr algn="r" rtl="1">
              <a:spcBef>
                <a:spcPts val="300"/>
              </a:spcBef>
              <a:spcAft>
                <a:spcPts val="300"/>
              </a:spcAft>
            </a:pPr>
            <a:r>
              <a:rPr lang="fa-IR" sz="1700" dirty="0">
                <a:cs typeface="B Nazanin" panose="00000400000000000000" pitchFamily="2" charset="-78"/>
              </a:rPr>
              <a:t>یادگیری انتقالی</a:t>
            </a:r>
          </a:p>
          <a:p>
            <a:pPr algn="r" rtl="1">
              <a:spcBef>
                <a:spcPts val="300"/>
              </a:spcBef>
              <a:spcAft>
                <a:spcPts val="300"/>
              </a:spcAft>
            </a:pPr>
            <a:r>
              <a:rPr lang="fa-IR" sz="1600" dirty="0">
                <a:cs typeface="B Nazanin" panose="00000400000000000000" pitchFamily="2" charset="-78"/>
              </a:rPr>
              <a:t>افزودن لایه‌هایی مانند </a:t>
            </a:r>
            <a:r>
              <a:rPr lang="en-US" sz="1500" dirty="0">
                <a:cs typeface="+mj-cs"/>
              </a:rPr>
              <a:t>Dense</a:t>
            </a:r>
            <a:r>
              <a:rPr lang="fa-IR" sz="1500" dirty="0">
                <a:cs typeface="+mj-cs"/>
              </a:rPr>
              <a:t> و </a:t>
            </a:r>
            <a:r>
              <a:rPr lang="en-US" sz="1500" dirty="0">
                <a:cs typeface="+mj-cs"/>
              </a:rPr>
              <a:t>Dropout</a:t>
            </a:r>
          </a:p>
          <a:p>
            <a:pPr algn="r" rtl="1">
              <a:spcBef>
                <a:spcPts val="300"/>
              </a:spcBef>
              <a:spcAft>
                <a:spcPts val="300"/>
              </a:spcAft>
            </a:pPr>
            <a:r>
              <a:rPr lang="fa-IR" sz="1600" dirty="0">
                <a:cs typeface="B Nazanin" panose="00000400000000000000" pitchFamily="2" charset="-78"/>
              </a:rPr>
              <a:t>دقت: 96%</a:t>
            </a:r>
          </a:p>
          <a:p>
            <a:pPr algn="r" rtl="1">
              <a:spcBef>
                <a:spcPts val="300"/>
              </a:spcBef>
              <a:spcAft>
                <a:spcPts val="300"/>
              </a:spcAft>
            </a:pPr>
            <a:r>
              <a:rPr lang="fa-IR" sz="1600" dirty="0">
                <a:cs typeface="B Nazanin" panose="00000400000000000000" pitchFamily="2" charset="-78"/>
              </a:rPr>
              <a:t>صحت: 94/71%</a:t>
            </a:r>
          </a:p>
          <a:p>
            <a:pPr algn="r" rtl="1">
              <a:spcBef>
                <a:spcPts val="300"/>
              </a:spcBef>
              <a:spcAft>
                <a:spcPts val="300"/>
              </a:spcAft>
            </a:pPr>
            <a:r>
              <a:rPr lang="fa-IR" sz="1500" dirty="0">
                <a:cs typeface="B Nazanin" panose="00000400000000000000" pitchFamily="2" charset="-78"/>
              </a:rPr>
              <a:t>زمان</a:t>
            </a:r>
            <a:r>
              <a:rPr lang="fa-IR" sz="1600" dirty="0">
                <a:cs typeface="B Nazanin" panose="00000400000000000000" pitchFamily="2" charset="-78"/>
              </a:rPr>
              <a:t>: 21/77 </a:t>
            </a:r>
            <a:endParaRPr lang="en-US" sz="1600" dirty="0">
              <a:cs typeface="B Nazanin" panose="00000400000000000000" pitchFamily="2" charset="-78"/>
            </a:endParaRPr>
          </a:p>
        </p:txBody>
      </p:sp>
      <p:sp>
        <p:nvSpPr>
          <p:cNvPr id="97" name="TextBox 96">
            <a:extLst>
              <a:ext uri="{FF2B5EF4-FFF2-40B4-BE49-F238E27FC236}">
                <a16:creationId xmlns:a16="http://schemas.microsoft.com/office/drawing/2014/main" id="{A998A85C-1659-42FF-8EDB-6C3048B0CCAA}"/>
              </a:ext>
            </a:extLst>
          </p:cNvPr>
          <p:cNvSpPr txBox="1"/>
          <p:nvPr/>
        </p:nvSpPr>
        <p:spPr>
          <a:xfrm>
            <a:off x="820576" y="4095396"/>
            <a:ext cx="1680802" cy="1908215"/>
          </a:xfrm>
          <a:prstGeom prst="rect">
            <a:avLst/>
          </a:prstGeom>
          <a:noFill/>
        </p:spPr>
        <p:txBody>
          <a:bodyPr wrap="square" rtlCol="1">
            <a:spAutoFit/>
          </a:bodyPr>
          <a:lstStyle/>
          <a:p>
            <a:pPr algn="r" rtl="1">
              <a:spcBef>
                <a:spcPts val="300"/>
              </a:spcBef>
              <a:spcAft>
                <a:spcPts val="300"/>
              </a:spcAft>
            </a:pPr>
            <a:r>
              <a:rPr lang="fa-IR" sz="1700" dirty="0">
                <a:cs typeface="B Nazanin" panose="00000400000000000000" pitchFamily="2" charset="-78"/>
              </a:rPr>
              <a:t>یادگیری انتقالی</a:t>
            </a:r>
          </a:p>
          <a:p>
            <a:pPr algn="r" rtl="1">
              <a:spcBef>
                <a:spcPts val="300"/>
              </a:spcBef>
              <a:spcAft>
                <a:spcPts val="300"/>
              </a:spcAft>
            </a:pPr>
            <a:r>
              <a:rPr lang="fa-IR" sz="1600" dirty="0">
                <a:cs typeface="B Nazanin" panose="00000400000000000000" pitchFamily="2" charset="-78"/>
              </a:rPr>
              <a:t>افزودن لایه‌هایی </a:t>
            </a:r>
            <a:r>
              <a:rPr lang="fa-IR" sz="1700" dirty="0">
                <a:cs typeface="B Nazanin" panose="00000400000000000000" pitchFamily="2" charset="-78"/>
              </a:rPr>
              <a:t>مانند</a:t>
            </a:r>
            <a:r>
              <a:rPr lang="fa-IR" sz="1800" dirty="0">
                <a:cs typeface="B Nazanin" panose="00000400000000000000" pitchFamily="2" charset="-78"/>
              </a:rPr>
              <a:t> </a:t>
            </a:r>
            <a:r>
              <a:rPr lang="en-US" sz="1500" dirty="0">
                <a:cs typeface="+mj-cs"/>
              </a:rPr>
              <a:t>Dense</a:t>
            </a:r>
            <a:r>
              <a:rPr lang="fa-IR" sz="1500" dirty="0">
                <a:cs typeface="+mj-cs"/>
              </a:rPr>
              <a:t> و </a:t>
            </a:r>
            <a:r>
              <a:rPr lang="en-US" sz="1500" dirty="0">
                <a:cs typeface="+mj-cs"/>
              </a:rPr>
              <a:t>Dropout</a:t>
            </a:r>
          </a:p>
          <a:p>
            <a:pPr algn="r" rtl="1">
              <a:spcBef>
                <a:spcPts val="300"/>
              </a:spcBef>
              <a:spcAft>
                <a:spcPts val="300"/>
              </a:spcAft>
            </a:pPr>
            <a:r>
              <a:rPr lang="fa-IR" sz="1600" dirty="0">
                <a:cs typeface="B Nazanin" panose="00000400000000000000" pitchFamily="2" charset="-78"/>
              </a:rPr>
              <a:t>دقت: 96/7%</a:t>
            </a:r>
          </a:p>
          <a:p>
            <a:pPr algn="r" rtl="1">
              <a:spcBef>
                <a:spcPts val="300"/>
              </a:spcBef>
              <a:spcAft>
                <a:spcPts val="300"/>
              </a:spcAft>
            </a:pPr>
            <a:r>
              <a:rPr lang="fa-IR" sz="1600" dirty="0">
                <a:cs typeface="B Nazanin" panose="00000400000000000000" pitchFamily="2" charset="-78"/>
              </a:rPr>
              <a:t>صحت: 95/59%</a:t>
            </a:r>
          </a:p>
          <a:p>
            <a:pPr algn="r" rtl="1">
              <a:spcBef>
                <a:spcPts val="300"/>
              </a:spcBef>
              <a:spcAft>
                <a:spcPts val="300"/>
              </a:spcAft>
            </a:pPr>
            <a:r>
              <a:rPr lang="fa-IR" sz="1600" dirty="0">
                <a:cs typeface="B Nazanin" panose="00000400000000000000" pitchFamily="2" charset="-78"/>
              </a:rPr>
              <a:t>زمان: 162/6</a:t>
            </a:r>
            <a:endParaRPr lang="en-US" sz="1600" dirty="0">
              <a:cs typeface="B Nazanin" panose="00000400000000000000" pitchFamily="2" charset="-78"/>
            </a:endParaRPr>
          </a:p>
        </p:txBody>
      </p:sp>
    </p:spTree>
    <p:extLst>
      <p:ext uri="{BB962C8B-B14F-4D97-AF65-F5344CB8AC3E}">
        <p14:creationId xmlns:p14="http://schemas.microsoft.com/office/powerpoint/2010/main" val="186064259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mph" presetSubtype="0" fill="hold" grpId="0" nodeType="clickEffect">
                                  <p:stCondLst>
                                    <p:cond delay="0"/>
                                  </p:stCondLst>
                                  <p:childTnLst>
                                    <p:animClr clrSpc="hsl" dir="cw">
                                      <p:cBhvr override="childStyle">
                                        <p:cTn id="6" dur="500" fill="hold"/>
                                        <p:tgtEl>
                                          <p:spTgt spid="47"/>
                                        </p:tgtEl>
                                        <p:attrNameLst>
                                          <p:attrName>style.color</p:attrName>
                                        </p:attrNameLst>
                                      </p:cBhvr>
                                      <p:by>
                                        <p:hsl h="0" s="-12549" l="-25098"/>
                                      </p:by>
                                    </p:animClr>
                                    <p:animClr clrSpc="hsl" dir="cw">
                                      <p:cBhvr>
                                        <p:cTn id="7" dur="500" fill="hold"/>
                                        <p:tgtEl>
                                          <p:spTgt spid="47"/>
                                        </p:tgtEl>
                                        <p:attrNameLst>
                                          <p:attrName>fillcolor</p:attrName>
                                        </p:attrNameLst>
                                      </p:cBhvr>
                                      <p:by>
                                        <p:hsl h="0" s="-12549" l="-25098"/>
                                      </p:by>
                                    </p:animClr>
                                    <p:animClr clrSpc="hsl" dir="cw">
                                      <p:cBhvr>
                                        <p:cTn id="8" dur="500" fill="hold"/>
                                        <p:tgtEl>
                                          <p:spTgt spid="47"/>
                                        </p:tgtEl>
                                        <p:attrNameLst>
                                          <p:attrName>stroke.color</p:attrName>
                                        </p:attrNameLst>
                                      </p:cBhvr>
                                      <p:by>
                                        <p:hsl h="0" s="-12549" l="-25098"/>
                                      </p:by>
                                    </p:animClr>
                                    <p:set>
                                      <p:cBhvr>
                                        <p:cTn id="9" dur="500" fill="hold"/>
                                        <p:tgtEl>
                                          <p:spTgt spid="47"/>
                                        </p:tgtEl>
                                        <p:attrNameLst>
                                          <p:attrName>fill.type</p:attrName>
                                        </p:attrNameLst>
                                      </p:cBhvr>
                                      <p:to>
                                        <p:strVal val="solid"/>
                                      </p:to>
                                    </p:set>
                                  </p:childTnLst>
                                </p:cTn>
                              </p:par>
                            </p:childTnLst>
                          </p:cTn>
                        </p:par>
                      </p:childTnLst>
                    </p:cTn>
                  </p:par>
                  <p:par>
                    <p:cTn id="10" fill="hold">
                      <p:stCondLst>
                        <p:cond delay="indefinite"/>
                      </p:stCondLst>
                      <p:childTnLst>
                        <p:par>
                          <p:cTn id="11" fill="hold">
                            <p:stCondLst>
                              <p:cond delay="0"/>
                            </p:stCondLst>
                            <p:childTnLst>
                              <p:par>
                                <p:cTn id="12" presetID="30" presetClass="emph" presetSubtype="0" fill="hold" grpId="1" nodeType="clickEffect">
                                  <p:stCondLst>
                                    <p:cond delay="0"/>
                                  </p:stCondLst>
                                  <p:childTnLst>
                                    <p:animClr clrSpc="hsl" dir="cw">
                                      <p:cBhvr override="childStyle">
                                        <p:cTn id="13" dur="500" fill="hold"/>
                                        <p:tgtEl>
                                          <p:spTgt spid="47"/>
                                        </p:tgtEl>
                                        <p:attrNameLst>
                                          <p:attrName>style.color</p:attrName>
                                        </p:attrNameLst>
                                      </p:cBhvr>
                                      <p:by>
                                        <p:hsl h="0" s="12549" l="25098"/>
                                      </p:by>
                                    </p:animClr>
                                    <p:animClr clrSpc="hsl" dir="cw">
                                      <p:cBhvr>
                                        <p:cTn id="14" dur="500" fill="hold"/>
                                        <p:tgtEl>
                                          <p:spTgt spid="47"/>
                                        </p:tgtEl>
                                        <p:attrNameLst>
                                          <p:attrName>fillcolor</p:attrName>
                                        </p:attrNameLst>
                                      </p:cBhvr>
                                      <p:by>
                                        <p:hsl h="0" s="12549" l="25098"/>
                                      </p:by>
                                    </p:animClr>
                                    <p:animClr clrSpc="hsl" dir="cw">
                                      <p:cBhvr>
                                        <p:cTn id="15" dur="500" fill="hold"/>
                                        <p:tgtEl>
                                          <p:spTgt spid="47"/>
                                        </p:tgtEl>
                                        <p:attrNameLst>
                                          <p:attrName>stroke.color</p:attrName>
                                        </p:attrNameLst>
                                      </p:cBhvr>
                                      <p:by>
                                        <p:hsl h="0" s="12549" l="25098"/>
                                      </p:by>
                                    </p:animClr>
                                    <p:set>
                                      <p:cBhvr>
                                        <p:cTn id="16" dur="500" fill="hold"/>
                                        <p:tgtEl>
                                          <p:spTgt spid="47"/>
                                        </p:tgtEl>
                                        <p:attrNameLst>
                                          <p:attrName>fill.type</p:attrName>
                                        </p:attrNameLst>
                                      </p:cBhvr>
                                      <p:to>
                                        <p:strVal val="solid"/>
                                      </p:to>
                                    </p:set>
                                  </p:childTnLst>
                                </p:cTn>
                              </p:par>
                              <p:par>
                                <p:cTn id="17" presetID="24" presetClass="emph" presetSubtype="0" fill="hold" grpId="0" nodeType="withEffect">
                                  <p:stCondLst>
                                    <p:cond delay="0"/>
                                  </p:stCondLst>
                                  <p:childTnLst>
                                    <p:animClr clrSpc="hsl" dir="cw">
                                      <p:cBhvr override="childStyle">
                                        <p:cTn id="18" dur="500" fill="hold"/>
                                        <p:tgtEl>
                                          <p:spTgt spid="48"/>
                                        </p:tgtEl>
                                        <p:attrNameLst>
                                          <p:attrName>style.color</p:attrName>
                                        </p:attrNameLst>
                                      </p:cBhvr>
                                      <p:by>
                                        <p:hsl h="0" s="-12549" l="-25098"/>
                                      </p:by>
                                    </p:animClr>
                                    <p:animClr clrSpc="hsl" dir="cw">
                                      <p:cBhvr>
                                        <p:cTn id="19" dur="500" fill="hold"/>
                                        <p:tgtEl>
                                          <p:spTgt spid="48"/>
                                        </p:tgtEl>
                                        <p:attrNameLst>
                                          <p:attrName>fillcolor</p:attrName>
                                        </p:attrNameLst>
                                      </p:cBhvr>
                                      <p:by>
                                        <p:hsl h="0" s="-12549" l="-25098"/>
                                      </p:by>
                                    </p:animClr>
                                    <p:animClr clrSpc="hsl" dir="cw">
                                      <p:cBhvr>
                                        <p:cTn id="20" dur="500" fill="hold"/>
                                        <p:tgtEl>
                                          <p:spTgt spid="48"/>
                                        </p:tgtEl>
                                        <p:attrNameLst>
                                          <p:attrName>stroke.color</p:attrName>
                                        </p:attrNameLst>
                                      </p:cBhvr>
                                      <p:by>
                                        <p:hsl h="0" s="-12549" l="-25098"/>
                                      </p:by>
                                    </p:animClr>
                                    <p:set>
                                      <p:cBhvr>
                                        <p:cTn id="21" dur="500" fill="hold"/>
                                        <p:tgtEl>
                                          <p:spTgt spid="48"/>
                                        </p:tgtEl>
                                        <p:attrNameLst>
                                          <p:attrName>fill.type</p:attrName>
                                        </p:attrNameLst>
                                      </p:cBhvr>
                                      <p:to>
                                        <p:strVal val="solid"/>
                                      </p:to>
                                    </p:set>
                                  </p:childTnLst>
                                </p:cTn>
                              </p:par>
                            </p:childTnLst>
                          </p:cTn>
                        </p:par>
                      </p:childTnLst>
                    </p:cTn>
                  </p:par>
                  <p:par>
                    <p:cTn id="22" fill="hold">
                      <p:stCondLst>
                        <p:cond delay="indefinite"/>
                      </p:stCondLst>
                      <p:childTnLst>
                        <p:par>
                          <p:cTn id="23" fill="hold">
                            <p:stCondLst>
                              <p:cond delay="0"/>
                            </p:stCondLst>
                            <p:childTnLst>
                              <p:par>
                                <p:cTn id="24" presetID="30" presetClass="emph" presetSubtype="0" fill="hold" grpId="1" nodeType="clickEffect">
                                  <p:stCondLst>
                                    <p:cond delay="0"/>
                                  </p:stCondLst>
                                  <p:childTnLst>
                                    <p:animClr clrSpc="hsl" dir="cw">
                                      <p:cBhvr override="childStyle">
                                        <p:cTn id="25" dur="500" fill="hold"/>
                                        <p:tgtEl>
                                          <p:spTgt spid="48"/>
                                        </p:tgtEl>
                                        <p:attrNameLst>
                                          <p:attrName>style.color</p:attrName>
                                        </p:attrNameLst>
                                      </p:cBhvr>
                                      <p:by>
                                        <p:hsl h="0" s="12549" l="25098"/>
                                      </p:by>
                                    </p:animClr>
                                    <p:animClr clrSpc="hsl" dir="cw">
                                      <p:cBhvr>
                                        <p:cTn id="26" dur="500" fill="hold"/>
                                        <p:tgtEl>
                                          <p:spTgt spid="48"/>
                                        </p:tgtEl>
                                        <p:attrNameLst>
                                          <p:attrName>fillcolor</p:attrName>
                                        </p:attrNameLst>
                                      </p:cBhvr>
                                      <p:by>
                                        <p:hsl h="0" s="12549" l="25098"/>
                                      </p:by>
                                    </p:animClr>
                                    <p:animClr clrSpc="hsl" dir="cw">
                                      <p:cBhvr>
                                        <p:cTn id="27" dur="500" fill="hold"/>
                                        <p:tgtEl>
                                          <p:spTgt spid="48"/>
                                        </p:tgtEl>
                                        <p:attrNameLst>
                                          <p:attrName>stroke.color</p:attrName>
                                        </p:attrNameLst>
                                      </p:cBhvr>
                                      <p:by>
                                        <p:hsl h="0" s="12549" l="25098"/>
                                      </p:by>
                                    </p:animClr>
                                    <p:set>
                                      <p:cBhvr>
                                        <p:cTn id="28" dur="500" fill="hold"/>
                                        <p:tgtEl>
                                          <p:spTgt spid="48"/>
                                        </p:tgtEl>
                                        <p:attrNameLst>
                                          <p:attrName>fill.type</p:attrName>
                                        </p:attrNameLst>
                                      </p:cBhvr>
                                      <p:to>
                                        <p:strVal val="solid"/>
                                      </p:to>
                                    </p:set>
                                  </p:childTnLst>
                                </p:cTn>
                              </p:par>
                              <p:par>
                                <p:cTn id="29" presetID="24" presetClass="emph" presetSubtype="0" fill="hold" grpId="0" nodeType="withEffect">
                                  <p:stCondLst>
                                    <p:cond delay="0"/>
                                  </p:stCondLst>
                                  <p:childTnLst>
                                    <p:animClr clrSpc="hsl" dir="cw">
                                      <p:cBhvr override="childStyle">
                                        <p:cTn id="30" dur="500" fill="hold"/>
                                        <p:tgtEl>
                                          <p:spTgt spid="49"/>
                                        </p:tgtEl>
                                        <p:attrNameLst>
                                          <p:attrName>style.color</p:attrName>
                                        </p:attrNameLst>
                                      </p:cBhvr>
                                      <p:by>
                                        <p:hsl h="0" s="-12549" l="-25098"/>
                                      </p:by>
                                    </p:animClr>
                                    <p:animClr clrSpc="hsl" dir="cw">
                                      <p:cBhvr>
                                        <p:cTn id="31" dur="500" fill="hold"/>
                                        <p:tgtEl>
                                          <p:spTgt spid="49"/>
                                        </p:tgtEl>
                                        <p:attrNameLst>
                                          <p:attrName>fillcolor</p:attrName>
                                        </p:attrNameLst>
                                      </p:cBhvr>
                                      <p:by>
                                        <p:hsl h="0" s="-12549" l="-25098"/>
                                      </p:by>
                                    </p:animClr>
                                    <p:animClr clrSpc="hsl" dir="cw">
                                      <p:cBhvr>
                                        <p:cTn id="32" dur="500" fill="hold"/>
                                        <p:tgtEl>
                                          <p:spTgt spid="49"/>
                                        </p:tgtEl>
                                        <p:attrNameLst>
                                          <p:attrName>stroke.color</p:attrName>
                                        </p:attrNameLst>
                                      </p:cBhvr>
                                      <p:by>
                                        <p:hsl h="0" s="-12549" l="-25098"/>
                                      </p:by>
                                    </p:animClr>
                                    <p:set>
                                      <p:cBhvr>
                                        <p:cTn id="33" dur="500" fill="hold"/>
                                        <p:tgtEl>
                                          <p:spTgt spid="49"/>
                                        </p:tgtEl>
                                        <p:attrNameLst>
                                          <p:attrName>fill.type</p:attrName>
                                        </p:attrNameLst>
                                      </p:cBhvr>
                                      <p:to>
                                        <p:strVal val="solid"/>
                                      </p:to>
                                    </p:set>
                                  </p:childTnLst>
                                </p:cTn>
                              </p:par>
                            </p:childTnLst>
                          </p:cTn>
                        </p:par>
                      </p:childTnLst>
                    </p:cTn>
                  </p:par>
                  <p:par>
                    <p:cTn id="34" fill="hold">
                      <p:stCondLst>
                        <p:cond delay="indefinite"/>
                      </p:stCondLst>
                      <p:childTnLst>
                        <p:par>
                          <p:cTn id="35" fill="hold">
                            <p:stCondLst>
                              <p:cond delay="0"/>
                            </p:stCondLst>
                            <p:childTnLst>
                              <p:par>
                                <p:cTn id="36" presetID="30" presetClass="emph" presetSubtype="0" fill="hold" grpId="1" nodeType="clickEffect">
                                  <p:stCondLst>
                                    <p:cond delay="0"/>
                                  </p:stCondLst>
                                  <p:childTnLst>
                                    <p:animClr clrSpc="hsl" dir="cw">
                                      <p:cBhvr override="childStyle">
                                        <p:cTn id="37" dur="500" fill="hold"/>
                                        <p:tgtEl>
                                          <p:spTgt spid="49"/>
                                        </p:tgtEl>
                                        <p:attrNameLst>
                                          <p:attrName>style.color</p:attrName>
                                        </p:attrNameLst>
                                      </p:cBhvr>
                                      <p:by>
                                        <p:hsl h="0" s="12549" l="25098"/>
                                      </p:by>
                                    </p:animClr>
                                    <p:animClr clrSpc="hsl" dir="cw">
                                      <p:cBhvr>
                                        <p:cTn id="38" dur="500" fill="hold"/>
                                        <p:tgtEl>
                                          <p:spTgt spid="49"/>
                                        </p:tgtEl>
                                        <p:attrNameLst>
                                          <p:attrName>fillcolor</p:attrName>
                                        </p:attrNameLst>
                                      </p:cBhvr>
                                      <p:by>
                                        <p:hsl h="0" s="12549" l="25098"/>
                                      </p:by>
                                    </p:animClr>
                                    <p:animClr clrSpc="hsl" dir="cw">
                                      <p:cBhvr>
                                        <p:cTn id="39" dur="500" fill="hold"/>
                                        <p:tgtEl>
                                          <p:spTgt spid="49"/>
                                        </p:tgtEl>
                                        <p:attrNameLst>
                                          <p:attrName>stroke.color</p:attrName>
                                        </p:attrNameLst>
                                      </p:cBhvr>
                                      <p:by>
                                        <p:hsl h="0" s="12549" l="25098"/>
                                      </p:by>
                                    </p:animClr>
                                    <p:set>
                                      <p:cBhvr>
                                        <p:cTn id="40" dur="500" fill="hold"/>
                                        <p:tgtEl>
                                          <p:spTgt spid="49"/>
                                        </p:tgtEl>
                                        <p:attrNameLst>
                                          <p:attrName>fill.type</p:attrName>
                                        </p:attrNameLst>
                                      </p:cBhvr>
                                      <p:to>
                                        <p:strVal val="solid"/>
                                      </p:to>
                                    </p:set>
                                  </p:childTnLst>
                                </p:cTn>
                              </p:par>
                              <p:par>
                                <p:cTn id="41" presetID="24" presetClass="emph" presetSubtype="0" fill="hold" grpId="0" nodeType="withEffect">
                                  <p:stCondLst>
                                    <p:cond delay="0"/>
                                  </p:stCondLst>
                                  <p:childTnLst>
                                    <p:animClr clrSpc="hsl" dir="cw">
                                      <p:cBhvr override="childStyle">
                                        <p:cTn id="42" dur="500" fill="hold"/>
                                        <p:tgtEl>
                                          <p:spTgt spid="50"/>
                                        </p:tgtEl>
                                        <p:attrNameLst>
                                          <p:attrName>style.color</p:attrName>
                                        </p:attrNameLst>
                                      </p:cBhvr>
                                      <p:by>
                                        <p:hsl h="0" s="-12549" l="-25098"/>
                                      </p:by>
                                    </p:animClr>
                                    <p:animClr clrSpc="hsl" dir="cw">
                                      <p:cBhvr>
                                        <p:cTn id="43" dur="500" fill="hold"/>
                                        <p:tgtEl>
                                          <p:spTgt spid="50"/>
                                        </p:tgtEl>
                                        <p:attrNameLst>
                                          <p:attrName>fillcolor</p:attrName>
                                        </p:attrNameLst>
                                      </p:cBhvr>
                                      <p:by>
                                        <p:hsl h="0" s="-12549" l="-25098"/>
                                      </p:by>
                                    </p:animClr>
                                    <p:animClr clrSpc="hsl" dir="cw">
                                      <p:cBhvr>
                                        <p:cTn id="44" dur="500" fill="hold"/>
                                        <p:tgtEl>
                                          <p:spTgt spid="50"/>
                                        </p:tgtEl>
                                        <p:attrNameLst>
                                          <p:attrName>stroke.color</p:attrName>
                                        </p:attrNameLst>
                                      </p:cBhvr>
                                      <p:by>
                                        <p:hsl h="0" s="-12549" l="-25098"/>
                                      </p:by>
                                    </p:animClr>
                                    <p:set>
                                      <p:cBhvr>
                                        <p:cTn id="45" dur="500" fill="hold"/>
                                        <p:tgtEl>
                                          <p:spTgt spid="50"/>
                                        </p:tgtEl>
                                        <p:attrNameLst>
                                          <p:attrName>fill.type</p:attrName>
                                        </p:attrNameLst>
                                      </p:cBhvr>
                                      <p:to>
                                        <p:strVal val="solid"/>
                                      </p:to>
                                    </p:set>
                                  </p:childTnLst>
                                </p:cTn>
                              </p:par>
                            </p:childTnLst>
                          </p:cTn>
                        </p:par>
                      </p:childTnLst>
                    </p:cTn>
                  </p:par>
                  <p:par>
                    <p:cTn id="46" fill="hold">
                      <p:stCondLst>
                        <p:cond delay="indefinite"/>
                      </p:stCondLst>
                      <p:childTnLst>
                        <p:par>
                          <p:cTn id="47" fill="hold">
                            <p:stCondLst>
                              <p:cond delay="0"/>
                            </p:stCondLst>
                            <p:childTnLst>
                              <p:par>
                                <p:cTn id="48" presetID="30" presetClass="emph" presetSubtype="0" fill="hold" grpId="1" nodeType="clickEffect">
                                  <p:stCondLst>
                                    <p:cond delay="0"/>
                                  </p:stCondLst>
                                  <p:childTnLst>
                                    <p:animClr clrSpc="hsl" dir="cw">
                                      <p:cBhvr override="childStyle">
                                        <p:cTn id="49" dur="500" fill="hold"/>
                                        <p:tgtEl>
                                          <p:spTgt spid="50"/>
                                        </p:tgtEl>
                                        <p:attrNameLst>
                                          <p:attrName>style.color</p:attrName>
                                        </p:attrNameLst>
                                      </p:cBhvr>
                                      <p:by>
                                        <p:hsl h="0" s="12549" l="25098"/>
                                      </p:by>
                                    </p:animClr>
                                    <p:animClr clrSpc="hsl" dir="cw">
                                      <p:cBhvr>
                                        <p:cTn id="50" dur="500" fill="hold"/>
                                        <p:tgtEl>
                                          <p:spTgt spid="50"/>
                                        </p:tgtEl>
                                        <p:attrNameLst>
                                          <p:attrName>fillcolor</p:attrName>
                                        </p:attrNameLst>
                                      </p:cBhvr>
                                      <p:by>
                                        <p:hsl h="0" s="12549" l="25098"/>
                                      </p:by>
                                    </p:animClr>
                                    <p:animClr clrSpc="hsl" dir="cw">
                                      <p:cBhvr>
                                        <p:cTn id="51" dur="500" fill="hold"/>
                                        <p:tgtEl>
                                          <p:spTgt spid="50"/>
                                        </p:tgtEl>
                                        <p:attrNameLst>
                                          <p:attrName>stroke.color</p:attrName>
                                        </p:attrNameLst>
                                      </p:cBhvr>
                                      <p:by>
                                        <p:hsl h="0" s="12549" l="25098"/>
                                      </p:by>
                                    </p:animClr>
                                    <p:set>
                                      <p:cBhvr>
                                        <p:cTn id="52" dur="500" fill="hold"/>
                                        <p:tgtEl>
                                          <p:spTgt spid="50"/>
                                        </p:tgtEl>
                                        <p:attrNameLst>
                                          <p:attrName>fill.type</p:attrName>
                                        </p:attrNameLst>
                                      </p:cBhvr>
                                      <p:to>
                                        <p:strVal val="solid"/>
                                      </p:to>
                                    </p:set>
                                  </p:childTnLst>
                                </p:cTn>
                              </p:par>
                              <p:par>
                                <p:cTn id="53" presetID="24" presetClass="emph" presetSubtype="0" fill="hold" grpId="0" nodeType="withEffect">
                                  <p:stCondLst>
                                    <p:cond delay="0"/>
                                  </p:stCondLst>
                                  <p:childTnLst>
                                    <p:animClr clrSpc="hsl" dir="cw">
                                      <p:cBhvr override="childStyle">
                                        <p:cTn id="54" dur="500" fill="hold"/>
                                        <p:tgtEl>
                                          <p:spTgt spid="51"/>
                                        </p:tgtEl>
                                        <p:attrNameLst>
                                          <p:attrName>style.color</p:attrName>
                                        </p:attrNameLst>
                                      </p:cBhvr>
                                      <p:by>
                                        <p:hsl h="0" s="-12549" l="-25098"/>
                                      </p:by>
                                    </p:animClr>
                                    <p:animClr clrSpc="hsl" dir="cw">
                                      <p:cBhvr>
                                        <p:cTn id="55" dur="500" fill="hold"/>
                                        <p:tgtEl>
                                          <p:spTgt spid="51"/>
                                        </p:tgtEl>
                                        <p:attrNameLst>
                                          <p:attrName>fillcolor</p:attrName>
                                        </p:attrNameLst>
                                      </p:cBhvr>
                                      <p:by>
                                        <p:hsl h="0" s="-12549" l="-25098"/>
                                      </p:by>
                                    </p:animClr>
                                    <p:animClr clrSpc="hsl" dir="cw">
                                      <p:cBhvr>
                                        <p:cTn id="56" dur="500" fill="hold"/>
                                        <p:tgtEl>
                                          <p:spTgt spid="51"/>
                                        </p:tgtEl>
                                        <p:attrNameLst>
                                          <p:attrName>stroke.color</p:attrName>
                                        </p:attrNameLst>
                                      </p:cBhvr>
                                      <p:by>
                                        <p:hsl h="0" s="-12549" l="-25098"/>
                                      </p:by>
                                    </p:animClr>
                                    <p:set>
                                      <p:cBhvr>
                                        <p:cTn id="57" dur="500" fill="hold"/>
                                        <p:tgtEl>
                                          <p:spTgt spid="51"/>
                                        </p:tgtEl>
                                        <p:attrNameLst>
                                          <p:attrName>fill.type</p:attrName>
                                        </p:attrNameLst>
                                      </p:cBhvr>
                                      <p:to>
                                        <p:strVal val="solid"/>
                                      </p:to>
                                    </p:set>
                                  </p:childTnLst>
                                </p:cTn>
                              </p:par>
                            </p:childTnLst>
                          </p:cTn>
                        </p:par>
                      </p:childTnLst>
                    </p:cTn>
                  </p:par>
                  <p:par>
                    <p:cTn id="58" fill="hold">
                      <p:stCondLst>
                        <p:cond delay="indefinite"/>
                      </p:stCondLst>
                      <p:childTnLst>
                        <p:par>
                          <p:cTn id="59" fill="hold">
                            <p:stCondLst>
                              <p:cond delay="0"/>
                            </p:stCondLst>
                            <p:childTnLst>
                              <p:par>
                                <p:cTn id="60" presetID="30" presetClass="emph" presetSubtype="0" fill="hold" grpId="1" nodeType="clickEffect">
                                  <p:stCondLst>
                                    <p:cond delay="0"/>
                                  </p:stCondLst>
                                  <p:childTnLst>
                                    <p:animClr clrSpc="hsl" dir="cw">
                                      <p:cBhvr override="childStyle">
                                        <p:cTn id="61" dur="500" fill="hold"/>
                                        <p:tgtEl>
                                          <p:spTgt spid="51"/>
                                        </p:tgtEl>
                                        <p:attrNameLst>
                                          <p:attrName>style.color</p:attrName>
                                        </p:attrNameLst>
                                      </p:cBhvr>
                                      <p:by>
                                        <p:hsl h="0" s="12549" l="25098"/>
                                      </p:by>
                                    </p:animClr>
                                    <p:animClr clrSpc="hsl" dir="cw">
                                      <p:cBhvr>
                                        <p:cTn id="62" dur="500" fill="hold"/>
                                        <p:tgtEl>
                                          <p:spTgt spid="51"/>
                                        </p:tgtEl>
                                        <p:attrNameLst>
                                          <p:attrName>fillcolor</p:attrName>
                                        </p:attrNameLst>
                                      </p:cBhvr>
                                      <p:by>
                                        <p:hsl h="0" s="12549" l="25098"/>
                                      </p:by>
                                    </p:animClr>
                                    <p:animClr clrSpc="hsl" dir="cw">
                                      <p:cBhvr>
                                        <p:cTn id="63" dur="500" fill="hold"/>
                                        <p:tgtEl>
                                          <p:spTgt spid="51"/>
                                        </p:tgtEl>
                                        <p:attrNameLst>
                                          <p:attrName>stroke.color</p:attrName>
                                        </p:attrNameLst>
                                      </p:cBhvr>
                                      <p:by>
                                        <p:hsl h="0" s="12549" l="25098"/>
                                      </p:by>
                                    </p:animClr>
                                    <p:set>
                                      <p:cBhvr>
                                        <p:cTn id="64" dur="500" fill="hold"/>
                                        <p:tgtEl>
                                          <p:spTgt spid="51"/>
                                        </p:tgtEl>
                                        <p:attrNameLst>
                                          <p:attrName>fill.type</p:attrName>
                                        </p:attrNameLst>
                                      </p:cBhvr>
                                      <p:to>
                                        <p:strVal val="solid"/>
                                      </p:to>
                                    </p:set>
                                  </p:childTnLst>
                                </p:cTn>
                              </p:par>
                              <p:par>
                                <p:cTn id="65" presetID="10" presetClass="entr" presetSubtype="0" fill="hold" grpId="0" nodeType="withEffect">
                                  <p:stCondLst>
                                    <p:cond delay="0"/>
                                  </p:stCondLst>
                                  <p:childTnLst>
                                    <p:set>
                                      <p:cBhvr>
                                        <p:cTn id="66" dur="1" fill="hold">
                                          <p:stCondLst>
                                            <p:cond delay="0"/>
                                          </p:stCondLst>
                                        </p:cTn>
                                        <p:tgtEl>
                                          <p:spTgt spid="53"/>
                                        </p:tgtEl>
                                        <p:attrNameLst>
                                          <p:attrName>style.visibility</p:attrName>
                                        </p:attrNameLst>
                                      </p:cBhvr>
                                      <p:to>
                                        <p:strVal val="visible"/>
                                      </p:to>
                                    </p:set>
                                    <p:animEffect transition="in" filter="fade">
                                      <p:cBhvr>
                                        <p:cTn id="67" dur="500"/>
                                        <p:tgtEl>
                                          <p:spTgt spid="53"/>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69"/>
                                        </p:tgtEl>
                                        <p:attrNameLst>
                                          <p:attrName>style.visibility</p:attrName>
                                        </p:attrNameLst>
                                      </p:cBhvr>
                                      <p:to>
                                        <p:strVal val="visible"/>
                                      </p:to>
                                    </p:set>
                                    <p:animEffect transition="in" filter="fade">
                                      <p:cBhvr>
                                        <p:cTn id="70" dur="500"/>
                                        <p:tgtEl>
                                          <p:spTgt spid="69"/>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70"/>
                                        </p:tgtEl>
                                        <p:attrNameLst>
                                          <p:attrName>style.visibility</p:attrName>
                                        </p:attrNameLst>
                                      </p:cBhvr>
                                      <p:to>
                                        <p:strVal val="visible"/>
                                      </p:to>
                                    </p:set>
                                    <p:animEffect transition="in" filter="fade">
                                      <p:cBhvr>
                                        <p:cTn id="73" dur="500"/>
                                        <p:tgtEl>
                                          <p:spTgt spid="70"/>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71"/>
                                        </p:tgtEl>
                                        <p:attrNameLst>
                                          <p:attrName>style.visibility</p:attrName>
                                        </p:attrNameLst>
                                      </p:cBhvr>
                                      <p:to>
                                        <p:strVal val="visible"/>
                                      </p:to>
                                    </p:set>
                                    <p:animEffect transition="in" filter="fade">
                                      <p:cBhvr>
                                        <p:cTn id="76" dur="500"/>
                                        <p:tgtEl>
                                          <p:spTgt spid="71"/>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72"/>
                                        </p:tgtEl>
                                        <p:attrNameLst>
                                          <p:attrName>style.visibility</p:attrName>
                                        </p:attrNameLst>
                                      </p:cBhvr>
                                      <p:to>
                                        <p:strVal val="visible"/>
                                      </p:to>
                                    </p:set>
                                    <p:animEffect transition="in" filter="fade">
                                      <p:cBhvr>
                                        <p:cTn id="79" dur="500"/>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47" grpId="1" animBg="1"/>
      <p:bldP spid="48" grpId="0" animBg="1"/>
      <p:bldP spid="48" grpId="1" animBg="1"/>
      <p:bldP spid="49" grpId="0" animBg="1"/>
      <p:bldP spid="49" grpId="1" animBg="1"/>
      <p:bldP spid="50" grpId="0" animBg="1"/>
      <p:bldP spid="50" grpId="1" animBg="1"/>
      <p:bldP spid="51" grpId="0" animBg="1"/>
      <p:bldP spid="51" grpId="1" animBg="1"/>
      <p:bldP spid="53" grpId="0" animBg="1"/>
      <p:bldP spid="69" grpId="0" animBg="1"/>
      <p:bldP spid="70" grpId="0" animBg="1"/>
      <p:bldP spid="71" grpId="0" animBg="1"/>
      <p:bldP spid="72"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ight Triangle 7"/>
          <p:cNvSpPr/>
          <p:nvPr/>
        </p:nvSpPr>
        <p:spPr>
          <a:xfrm>
            <a:off x="2407918" y="190245"/>
            <a:ext cx="721362" cy="869451"/>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cs typeface="B Nazanin" panose="00000400000000000000" pitchFamily="2" charset="-78"/>
            </a:endParaRPr>
          </a:p>
        </p:txBody>
      </p:sp>
      <p:sp>
        <p:nvSpPr>
          <p:cNvPr id="78" name="Parallelogram 77"/>
          <p:cNvSpPr/>
          <p:nvPr/>
        </p:nvSpPr>
        <p:spPr>
          <a:xfrm>
            <a:off x="-345440" y="6350000"/>
            <a:ext cx="1432560" cy="508000"/>
          </a:xfrm>
          <a:prstGeom prst="parallelogram">
            <a:avLst>
              <a:gd name="adj" fmla="val 47000"/>
            </a:avLst>
          </a:prstGeom>
          <a:solidFill>
            <a:srgbClr val="FFEDE1"/>
          </a:solidFill>
          <a:ln>
            <a:solidFill>
              <a:srgbClr val="FFED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B Nazanin" panose="00000400000000000000" pitchFamily="2" charset="-78"/>
            </a:endParaRPr>
          </a:p>
        </p:txBody>
      </p:sp>
      <p:sp>
        <p:nvSpPr>
          <p:cNvPr id="79" name="Parallelogram 78"/>
          <p:cNvSpPr/>
          <p:nvPr/>
        </p:nvSpPr>
        <p:spPr>
          <a:xfrm>
            <a:off x="-254000" y="6451600"/>
            <a:ext cx="1539240" cy="264160"/>
          </a:xfrm>
          <a:prstGeom prst="parallelogram">
            <a:avLst/>
          </a:prstGeom>
          <a:solidFill>
            <a:srgbClr val="B5838D"/>
          </a:solidFill>
          <a:ln>
            <a:solidFill>
              <a:srgbClr val="B583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a-IR" dirty="0">
                <a:solidFill>
                  <a:schemeClr val="tx1"/>
                </a:solidFill>
                <a:cs typeface="B Nazanin" panose="00000400000000000000" pitchFamily="2" charset="-78"/>
              </a:rPr>
              <a:t>29/31</a:t>
            </a:r>
            <a:endParaRPr lang="en-US" dirty="0">
              <a:solidFill>
                <a:schemeClr val="tx1"/>
              </a:solidFill>
              <a:cs typeface="B Nazanin" panose="00000400000000000000" pitchFamily="2" charset="-78"/>
            </a:endParaRPr>
          </a:p>
        </p:txBody>
      </p:sp>
      <p:sp>
        <p:nvSpPr>
          <p:cNvPr id="34" name="Flowchart: Manual Input 33"/>
          <p:cNvSpPr/>
          <p:nvPr/>
        </p:nvSpPr>
        <p:spPr>
          <a:xfrm rot="16200000">
            <a:off x="7097565" y="-4084597"/>
            <a:ext cx="1055033" cy="9133841"/>
          </a:xfrm>
          <a:prstGeom prst="flowChartManualInput">
            <a:avLst/>
          </a:prstGeom>
          <a:solidFill>
            <a:srgbClr val="828F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B Nazanin" panose="00000400000000000000" pitchFamily="2" charset="-78"/>
            </a:endParaRPr>
          </a:p>
        </p:txBody>
      </p:sp>
      <p:sp>
        <p:nvSpPr>
          <p:cNvPr id="38" name="Rectangle 37"/>
          <p:cNvSpPr/>
          <p:nvPr/>
        </p:nvSpPr>
        <p:spPr>
          <a:xfrm>
            <a:off x="2407920" y="154662"/>
            <a:ext cx="9784080" cy="685643"/>
          </a:xfrm>
          <a:prstGeom prst="rect">
            <a:avLst/>
          </a:prstGeom>
          <a:solidFill>
            <a:srgbClr val="FFED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rtl="1"/>
            <a:r>
              <a:rPr lang="fa-IR" sz="4000" dirty="0">
                <a:solidFill>
                  <a:schemeClr val="tx1"/>
                </a:solidFill>
                <a:cs typeface="B Nazanin" panose="00000400000000000000" pitchFamily="2" charset="-78"/>
              </a:rPr>
              <a:t>	پیشنهادها</a:t>
            </a:r>
            <a:endParaRPr lang="en-US" sz="4000" dirty="0">
              <a:solidFill>
                <a:schemeClr val="tx1"/>
              </a:solidFill>
              <a:cs typeface="B Nazanin" panose="00000400000000000000" pitchFamily="2" charset="-78"/>
            </a:endParaRPr>
          </a:p>
        </p:txBody>
      </p:sp>
      <p:sp>
        <p:nvSpPr>
          <p:cNvPr id="54" name="Flowchart: Connector 53">
            <a:extLst>
              <a:ext uri="{FF2B5EF4-FFF2-40B4-BE49-F238E27FC236}">
                <a16:creationId xmlns:a16="http://schemas.microsoft.com/office/drawing/2014/main" id="{3B048D29-D07E-4377-AF2B-2752562EC6B4}"/>
              </a:ext>
            </a:extLst>
          </p:cNvPr>
          <p:cNvSpPr/>
          <p:nvPr/>
        </p:nvSpPr>
        <p:spPr>
          <a:xfrm>
            <a:off x="4516063" y="6134406"/>
            <a:ext cx="269946" cy="284979"/>
          </a:xfrm>
          <a:prstGeom prst="flowChartConnector">
            <a:avLst/>
          </a:prstGeom>
          <a:solidFill>
            <a:srgbClr val="828F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cs typeface="B Nazanin" panose="00000400000000000000" pitchFamily="2" charset="-78"/>
            </a:endParaRPr>
          </a:p>
        </p:txBody>
      </p:sp>
      <p:sp>
        <p:nvSpPr>
          <p:cNvPr id="55" name="Flowchart: Connector 54">
            <a:extLst>
              <a:ext uri="{FF2B5EF4-FFF2-40B4-BE49-F238E27FC236}">
                <a16:creationId xmlns:a16="http://schemas.microsoft.com/office/drawing/2014/main" id="{CD85DB92-8BC2-4271-9BA7-9DBEF30E3A84}"/>
              </a:ext>
            </a:extLst>
          </p:cNvPr>
          <p:cNvSpPr/>
          <p:nvPr/>
        </p:nvSpPr>
        <p:spPr>
          <a:xfrm>
            <a:off x="11762949" y="6126807"/>
            <a:ext cx="269946" cy="284979"/>
          </a:xfrm>
          <a:prstGeom prst="flowChartConnector">
            <a:avLst/>
          </a:prstGeom>
          <a:solidFill>
            <a:srgbClr val="828F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cs typeface="B Nazanin" panose="00000400000000000000" pitchFamily="2" charset="-78"/>
            </a:endParaRPr>
          </a:p>
        </p:txBody>
      </p:sp>
      <p:cxnSp>
        <p:nvCxnSpPr>
          <p:cNvPr id="56" name="Straight Connector 55">
            <a:extLst>
              <a:ext uri="{FF2B5EF4-FFF2-40B4-BE49-F238E27FC236}">
                <a16:creationId xmlns:a16="http://schemas.microsoft.com/office/drawing/2014/main" id="{59067910-03E3-48B4-8415-91504B3E1430}"/>
              </a:ext>
            </a:extLst>
          </p:cNvPr>
          <p:cNvCxnSpPr>
            <a:stCxn id="54" idx="6"/>
            <a:endCxn id="55" idx="2"/>
          </p:cNvCxnSpPr>
          <p:nvPr/>
        </p:nvCxnSpPr>
        <p:spPr>
          <a:xfrm flipV="1">
            <a:off x="4786009" y="6269297"/>
            <a:ext cx="6976940" cy="7599"/>
          </a:xfrm>
          <a:prstGeom prst="line">
            <a:avLst/>
          </a:prstGeom>
          <a:ln w="57150">
            <a:solidFill>
              <a:srgbClr val="828FA6"/>
            </a:solidFill>
          </a:ln>
        </p:spPr>
        <p:style>
          <a:lnRef idx="1">
            <a:schemeClr val="accent1"/>
          </a:lnRef>
          <a:fillRef idx="0">
            <a:schemeClr val="accent1"/>
          </a:fillRef>
          <a:effectRef idx="0">
            <a:schemeClr val="accent1"/>
          </a:effectRef>
          <a:fontRef idx="minor">
            <a:schemeClr val="tx1"/>
          </a:fontRef>
        </p:style>
      </p:cxnSp>
      <p:sp>
        <p:nvSpPr>
          <p:cNvPr id="57" name="Flowchart: Connector 56">
            <a:extLst>
              <a:ext uri="{FF2B5EF4-FFF2-40B4-BE49-F238E27FC236}">
                <a16:creationId xmlns:a16="http://schemas.microsoft.com/office/drawing/2014/main" id="{C710D54B-04E1-4C82-9324-AF8DEE4730EE}"/>
              </a:ext>
            </a:extLst>
          </p:cNvPr>
          <p:cNvSpPr/>
          <p:nvPr/>
        </p:nvSpPr>
        <p:spPr>
          <a:xfrm>
            <a:off x="10673994" y="5801852"/>
            <a:ext cx="993916" cy="934890"/>
          </a:xfrm>
          <a:prstGeom prst="flowChartConnector">
            <a:avLst/>
          </a:prstGeom>
          <a:solidFill>
            <a:srgbClr val="FFFFFF"/>
          </a:solidFill>
          <a:ln w="28575">
            <a:solidFill>
              <a:srgbClr val="E8C2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a-IR" sz="1400" dirty="0">
                <a:solidFill>
                  <a:srgbClr val="212121"/>
                </a:solidFill>
                <a:cs typeface="B Nazanin" panose="00000400000000000000" pitchFamily="2" charset="-78"/>
              </a:rPr>
              <a:t>مقدمه</a:t>
            </a:r>
            <a:endParaRPr lang="en-US" sz="1400" dirty="0">
              <a:solidFill>
                <a:srgbClr val="212121"/>
              </a:solidFill>
              <a:cs typeface="B Nazanin" panose="00000400000000000000" pitchFamily="2" charset="-78"/>
            </a:endParaRPr>
          </a:p>
        </p:txBody>
      </p:sp>
      <p:sp>
        <p:nvSpPr>
          <p:cNvPr id="58" name="Flowchart: Connector 57">
            <a:extLst>
              <a:ext uri="{FF2B5EF4-FFF2-40B4-BE49-F238E27FC236}">
                <a16:creationId xmlns:a16="http://schemas.microsoft.com/office/drawing/2014/main" id="{605A9779-11A5-4F9F-ACCB-AEE46AE9BAF7}"/>
              </a:ext>
            </a:extLst>
          </p:cNvPr>
          <p:cNvSpPr/>
          <p:nvPr/>
        </p:nvSpPr>
        <p:spPr>
          <a:xfrm>
            <a:off x="9546898" y="5809451"/>
            <a:ext cx="993916" cy="934890"/>
          </a:xfrm>
          <a:prstGeom prst="flowChartConnector">
            <a:avLst/>
          </a:prstGeom>
          <a:solidFill>
            <a:srgbClr val="FFFFFF"/>
          </a:solidFill>
          <a:ln w="28575">
            <a:solidFill>
              <a:srgbClr val="E8C2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212121"/>
              </a:solidFill>
              <a:cs typeface="B Nazanin" panose="00000400000000000000" pitchFamily="2" charset="-78"/>
            </a:endParaRPr>
          </a:p>
        </p:txBody>
      </p:sp>
      <p:sp>
        <p:nvSpPr>
          <p:cNvPr id="59" name="Flowchart: Connector 58">
            <a:extLst>
              <a:ext uri="{FF2B5EF4-FFF2-40B4-BE49-F238E27FC236}">
                <a16:creationId xmlns:a16="http://schemas.microsoft.com/office/drawing/2014/main" id="{698F8C42-C52F-41D1-9306-30420182BFF1}"/>
              </a:ext>
            </a:extLst>
          </p:cNvPr>
          <p:cNvSpPr/>
          <p:nvPr/>
        </p:nvSpPr>
        <p:spPr>
          <a:xfrm>
            <a:off x="8400556" y="5801851"/>
            <a:ext cx="993916" cy="934890"/>
          </a:xfrm>
          <a:prstGeom prst="flowChartConnector">
            <a:avLst/>
          </a:prstGeom>
          <a:solidFill>
            <a:srgbClr val="FFFFFF"/>
          </a:solidFill>
          <a:ln w="28575">
            <a:solidFill>
              <a:srgbClr val="E8C2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a-IR" sz="1200" dirty="0">
              <a:solidFill>
                <a:srgbClr val="212121"/>
              </a:solidFill>
              <a:cs typeface="B Nazanin" panose="00000400000000000000" pitchFamily="2" charset="-78"/>
            </a:endParaRPr>
          </a:p>
        </p:txBody>
      </p:sp>
      <p:sp>
        <p:nvSpPr>
          <p:cNvPr id="60" name="Flowchart: Connector 59">
            <a:extLst>
              <a:ext uri="{FF2B5EF4-FFF2-40B4-BE49-F238E27FC236}">
                <a16:creationId xmlns:a16="http://schemas.microsoft.com/office/drawing/2014/main" id="{59CF8786-D8F6-4EEA-8DEB-4BE6BFBBB571}"/>
              </a:ext>
            </a:extLst>
          </p:cNvPr>
          <p:cNvSpPr/>
          <p:nvPr/>
        </p:nvSpPr>
        <p:spPr>
          <a:xfrm>
            <a:off x="7248278" y="5801851"/>
            <a:ext cx="993916" cy="934890"/>
          </a:xfrm>
          <a:prstGeom prst="flowChartConnector">
            <a:avLst/>
          </a:prstGeom>
          <a:solidFill>
            <a:srgbClr val="FFFFFF"/>
          </a:solidFill>
          <a:ln w="28575">
            <a:solidFill>
              <a:srgbClr val="E8C2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endParaRPr lang="en-US" sz="1400" dirty="0">
              <a:solidFill>
                <a:srgbClr val="212121"/>
              </a:solidFill>
              <a:cs typeface="B Nazanin" panose="00000400000000000000" pitchFamily="2" charset="-78"/>
            </a:endParaRPr>
          </a:p>
        </p:txBody>
      </p:sp>
      <p:sp>
        <p:nvSpPr>
          <p:cNvPr id="61" name="Flowchart: Connector 60">
            <a:extLst>
              <a:ext uri="{FF2B5EF4-FFF2-40B4-BE49-F238E27FC236}">
                <a16:creationId xmlns:a16="http://schemas.microsoft.com/office/drawing/2014/main" id="{53AA1A91-3EEC-4348-8DBE-A2BB7E880B7A}"/>
              </a:ext>
            </a:extLst>
          </p:cNvPr>
          <p:cNvSpPr/>
          <p:nvPr/>
        </p:nvSpPr>
        <p:spPr>
          <a:xfrm>
            <a:off x="6096000" y="5812314"/>
            <a:ext cx="993916" cy="934890"/>
          </a:xfrm>
          <a:prstGeom prst="flowChartConnector">
            <a:avLst/>
          </a:prstGeom>
          <a:solidFill>
            <a:srgbClr val="FFFFFF"/>
          </a:solidFill>
          <a:ln w="28575">
            <a:solidFill>
              <a:srgbClr val="E8C2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212121"/>
              </a:solidFill>
              <a:cs typeface="B Nazanin" panose="00000400000000000000" pitchFamily="2" charset="-78"/>
            </a:endParaRPr>
          </a:p>
        </p:txBody>
      </p:sp>
      <p:sp>
        <p:nvSpPr>
          <p:cNvPr id="62" name="Flowchart: Connector 61">
            <a:extLst>
              <a:ext uri="{FF2B5EF4-FFF2-40B4-BE49-F238E27FC236}">
                <a16:creationId xmlns:a16="http://schemas.microsoft.com/office/drawing/2014/main" id="{46783FF3-3C76-40BF-A07B-F447C92CD5C6}"/>
              </a:ext>
            </a:extLst>
          </p:cNvPr>
          <p:cNvSpPr/>
          <p:nvPr/>
        </p:nvSpPr>
        <p:spPr>
          <a:xfrm>
            <a:off x="4959281" y="5813679"/>
            <a:ext cx="993916" cy="934890"/>
          </a:xfrm>
          <a:prstGeom prst="flowChartConnector">
            <a:avLst/>
          </a:prstGeom>
          <a:solidFill>
            <a:srgbClr val="FFFFFF"/>
          </a:solidFill>
          <a:ln w="28575">
            <a:solidFill>
              <a:srgbClr val="E8C2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a-IR" sz="1400" dirty="0">
              <a:solidFill>
                <a:srgbClr val="212121"/>
              </a:solidFill>
              <a:cs typeface="B Nazanin" panose="00000400000000000000" pitchFamily="2" charset="-78"/>
            </a:endParaRPr>
          </a:p>
        </p:txBody>
      </p:sp>
      <p:sp>
        <p:nvSpPr>
          <p:cNvPr id="63" name="TextBox 62">
            <a:extLst>
              <a:ext uri="{FF2B5EF4-FFF2-40B4-BE49-F238E27FC236}">
                <a16:creationId xmlns:a16="http://schemas.microsoft.com/office/drawing/2014/main" id="{0761316B-14F9-45AA-B8CA-CA013F6996FB}"/>
              </a:ext>
            </a:extLst>
          </p:cNvPr>
          <p:cNvSpPr txBox="1"/>
          <p:nvPr/>
        </p:nvSpPr>
        <p:spPr>
          <a:xfrm>
            <a:off x="9610493" y="6007686"/>
            <a:ext cx="857314" cy="523220"/>
          </a:xfrm>
          <a:prstGeom prst="rect">
            <a:avLst/>
          </a:prstGeom>
          <a:noFill/>
        </p:spPr>
        <p:txBody>
          <a:bodyPr wrap="square" rtlCol="1">
            <a:spAutoFit/>
          </a:bodyPr>
          <a:lstStyle/>
          <a:p>
            <a:pPr algn="ctr" rtl="1"/>
            <a:r>
              <a:rPr lang="fa-IR" sz="1400" dirty="0">
                <a:solidFill>
                  <a:srgbClr val="212121"/>
                </a:solidFill>
                <a:cs typeface="B Nazanin" panose="00000400000000000000" pitchFamily="2" charset="-78"/>
              </a:rPr>
              <a:t>روش‌ها و الگوریتم‌ها</a:t>
            </a:r>
            <a:endParaRPr lang="en-US" sz="1400" dirty="0">
              <a:solidFill>
                <a:srgbClr val="212121"/>
              </a:solidFill>
              <a:cs typeface="B Nazanin" panose="00000400000000000000" pitchFamily="2" charset="-78"/>
            </a:endParaRPr>
          </a:p>
        </p:txBody>
      </p:sp>
      <p:sp>
        <p:nvSpPr>
          <p:cNvPr id="64" name="TextBox 63">
            <a:extLst>
              <a:ext uri="{FF2B5EF4-FFF2-40B4-BE49-F238E27FC236}">
                <a16:creationId xmlns:a16="http://schemas.microsoft.com/office/drawing/2014/main" id="{E11EAF5F-0919-4D36-8859-C7EB02300C17}"/>
              </a:ext>
            </a:extLst>
          </p:cNvPr>
          <p:cNvSpPr txBox="1"/>
          <p:nvPr/>
        </p:nvSpPr>
        <p:spPr>
          <a:xfrm>
            <a:off x="7359747" y="5998216"/>
            <a:ext cx="768157" cy="523220"/>
          </a:xfrm>
          <a:prstGeom prst="rect">
            <a:avLst/>
          </a:prstGeom>
          <a:noFill/>
        </p:spPr>
        <p:txBody>
          <a:bodyPr wrap="square" rtlCol="1">
            <a:spAutoFit/>
          </a:bodyPr>
          <a:lstStyle/>
          <a:p>
            <a:pPr algn="ctr" rtl="1"/>
            <a:r>
              <a:rPr lang="fa-IR" sz="1400" dirty="0">
                <a:solidFill>
                  <a:srgbClr val="212121"/>
                </a:solidFill>
                <a:cs typeface="B Nazanin" panose="00000400000000000000" pitchFamily="2" charset="-78"/>
              </a:rPr>
              <a:t>مدل شبکه عصبی</a:t>
            </a:r>
            <a:endParaRPr lang="en-US" sz="1400" dirty="0">
              <a:solidFill>
                <a:srgbClr val="212121"/>
              </a:solidFill>
              <a:cs typeface="B Nazanin" panose="00000400000000000000" pitchFamily="2" charset="-78"/>
            </a:endParaRPr>
          </a:p>
        </p:txBody>
      </p:sp>
      <p:sp>
        <p:nvSpPr>
          <p:cNvPr id="65" name="TextBox 64">
            <a:extLst>
              <a:ext uri="{FF2B5EF4-FFF2-40B4-BE49-F238E27FC236}">
                <a16:creationId xmlns:a16="http://schemas.microsoft.com/office/drawing/2014/main" id="{AC22EB03-1E7E-4E86-A81E-D5FB40546502}"/>
              </a:ext>
            </a:extLst>
          </p:cNvPr>
          <p:cNvSpPr txBox="1"/>
          <p:nvPr/>
        </p:nvSpPr>
        <p:spPr>
          <a:xfrm>
            <a:off x="6081090" y="5895160"/>
            <a:ext cx="1052410" cy="738664"/>
          </a:xfrm>
          <a:prstGeom prst="rect">
            <a:avLst/>
          </a:prstGeom>
          <a:noFill/>
        </p:spPr>
        <p:txBody>
          <a:bodyPr wrap="square" rtlCol="1">
            <a:spAutoFit/>
          </a:bodyPr>
          <a:lstStyle/>
          <a:p>
            <a:pPr algn="ctr" rtl="1"/>
            <a:r>
              <a:rPr lang="fa-IR" sz="1400" dirty="0">
                <a:solidFill>
                  <a:srgbClr val="212121"/>
                </a:solidFill>
                <a:cs typeface="B Nazanin" panose="00000400000000000000" pitchFamily="2" charset="-78"/>
              </a:rPr>
              <a:t>سیستم تشخیص خواب‌آلودگی</a:t>
            </a:r>
            <a:endParaRPr lang="en-US" sz="1400" dirty="0">
              <a:solidFill>
                <a:srgbClr val="212121"/>
              </a:solidFill>
              <a:cs typeface="B Nazanin" panose="00000400000000000000" pitchFamily="2" charset="-78"/>
            </a:endParaRPr>
          </a:p>
        </p:txBody>
      </p:sp>
      <p:sp>
        <p:nvSpPr>
          <p:cNvPr id="66" name="TextBox 65">
            <a:extLst>
              <a:ext uri="{FF2B5EF4-FFF2-40B4-BE49-F238E27FC236}">
                <a16:creationId xmlns:a16="http://schemas.microsoft.com/office/drawing/2014/main" id="{DA000F32-4758-4311-8228-AB53CC5EF7F8}"/>
              </a:ext>
            </a:extLst>
          </p:cNvPr>
          <p:cNvSpPr txBox="1"/>
          <p:nvPr/>
        </p:nvSpPr>
        <p:spPr>
          <a:xfrm>
            <a:off x="5070079" y="5890494"/>
            <a:ext cx="800328" cy="738664"/>
          </a:xfrm>
          <a:prstGeom prst="rect">
            <a:avLst/>
          </a:prstGeom>
          <a:noFill/>
        </p:spPr>
        <p:txBody>
          <a:bodyPr wrap="square" rtlCol="1">
            <a:spAutoFit/>
          </a:bodyPr>
          <a:lstStyle/>
          <a:p>
            <a:pPr algn="ctr"/>
            <a:r>
              <a:rPr lang="fa-IR" sz="1400" dirty="0">
                <a:solidFill>
                  <a:srgbClr val="212121"/>
                </a:solidFill>
                <a:cs typeface="B Nazanin" panose="00000400000000000000" pitchFamily="2" charset="-78"/>
              </a:rPr>
              <a:t>نتیجه‌گیری و پیشنهادات</a:t>
            </a:r>
          </a:p>
        </p:txBody>
      </p:sp>
      <p:sp>
        <p:nvSpPr>
          <p:cNvPr id="67" name="TextBox 66">
            <a:extLst>
              <a:ext uri="{FF2B5EF4-FFF2-40B4-BE49-F238E27FC236}">
                <a16:creationId xmlns:a16="http://schemas.microsoft.com/office/drawing/2014/main" id="{88CFD4E5-6853-4747-A4B3-8C54D418F259}"/>
              </a:ext>
            </a:extLst>
          </p:cNvPr>
          <p:cNvSpPr txBox="1"/>
          <p:nvPr/>
        </p:nvSpPr>
        <p:spPr>
          <a:xfrm>
            <a:off x="8487205" y="5907563"/>
            <a:ext cx="797754" cy="738664"/>
          </a:xfrm>
          <a:prstGeom prst="rect">
            <a:avLst/>
          </a:prstGeom>
          <a:noFill/>
        </p:spPr>
        <p:txBody>
          <a:bodyPr wrap="square" rtlCol="1">
            <a:spAutoFit/>
          </a:bodyPr>
          <a:lstStyle/>
          <a:p>
            <a:pPr algn="ctr" rtl="1"/>
            <a:r>
              <a:rPr lang="fa-IR" sz="1400" dirty="0">
                <a:solidFill>
                  <a:srgbClr val="212121"/>
                </a:solidFill>
                <a:cs typeface="B Nazanin" panose="00000400000000000000" pitchFamily="2" charset="-78"/>
              </a:rPr>
              <a:t>ابزارها و مجموعه داده</a:t>
            </a:r>
          </a:p>
        </p:txBody>
      </p:sp>
      <p:sp>
        <p:nvSpPr>
          <p:cNvPr id="68" name="Flowchart: Connector 67">
            <a:extLst>
              <a:ext uri="{FF2B5EF4-FFF2-40B4-BE49-F238E27FC236}">
                <a16:creationId xmlns:a16="http://schemas.microsoft.com/office/drawing/2014/main" id="{1BE7DF81-8BEF-40ED-91EE-CF6ABFE57A1E}"/>
              </a:ext>
            </a:extLst>
          </p:cNvPr>
          <p:cNvSpPr/>
          <p:nvPr/>
        </p:nvSpPr>
        <p:spPr>
          <a:xfrm>
            <a:off x="4516063" y="6134406"/>
            <a:ext cx="269946" cy="284979"/>
          </a:xfrm>
          <a:prstGeom prst="flowChartConnector">
            <a:avLst/>
          </a:prstGeom>
          <a:solidFill>
            <a:srgbClr val="828F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cs typeface="B Nazanin" panose="00000400000000000000" pitchFamily="2" charset="-78"/>
            </a:endParaRPr>
          </a:p>
        </p:txBody>
      </p:sp>
      <p:sp>
        <p:nvSpPr>
          <p:cNvPr id="73" name="Flowchart: Connector 72">
            <a:extLst>
              <a:ext uri="{FF2B5EF4-FFF2-40B4-BE49-F238E27FC236}">
                <a16:creationId xmlns:a16="http://schemas.microsoft.com/office/drawing/2014/main" id="{EF01D7B4-0077-4876-BFF0-76A67825848E}"/>
              </a:ext>
            </a:extLst>
          </p:cNvPr>
          <p:cNvSpPr/>
          <p:nvPr/>
        </p:nvSpPr>
        <p:spPr>
          <a:xfrm>
            <a:off x="11762949" y="6126807"/>
            <a:ext cx="269946" cy="284979"/>
          </a:xfrm>
          <a:prstGeom prst="flowChartConnector">
            <a:avLst/>
          </a:prstGeom>
          <a:solidFill>
            <a:srgbClr val="828F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cs typeface="B Nazanin" panose="00000400000000000000" pitchFamily="2" charset="-78"/>
            </a:endParaRPr>
          </a:p>
        </p:txBody>
      </p:sp>
      <p:cxnSp>
        <p:nvCxnSpPr>
          <p:cNvPr id="74" name="Straight Connector 73">
            <a:extLst>
              <a:ext uri="{FF2B5EF4-FFF2-40B4-BE49-F238E27FC236}">
                <a16:creationId xmlns:a16="http://schemas.microsoft.com/office/drawing/2014/main" id="{81DA0DC9-B8FE-4D3A-9BB0-BA4823B03343}"/>
              </a:ext>
            </a:extLst>
          </p:cNvPr>
          <p:cNvCxnSpPr>
            <a:stCxn id="68" idx="6"/>
            <a:endCxn id="73" idx="2"/>
          </p:cNvCxnSpPr>
          <p:nvPr/>
        </p:nvCxnSpPr>
        <p:spPr>
          <a:xfrm flipV="1">
            <a:off x="4786009" y="6269297"/>
            <a:ext cx="6976940" cy="7599"/>
          </a:xfrm>
          <a:prstGeom prst="line">
            <a:avLst/>
          </a:prstGeom>
          <a:ln w="57150">
            <a:solidFill>
              <a:srgbClr val="828FA6"/>
            </a:solidFill>
          </a:ln>
        </p:spPr>
        <p:style>
          <a:lnRef idx="1">
            <a:schemeClr val="accent1"/>
          </a:lnRef>
          <a:fillRef idx="0">
            <a:schemeClr val="accent1"/>
          </a:fillRef>
          <a:effectRef idx="0">
            <a:schemeClr val="accent1"/>
          </a:effectRef>
          <a:fontRef idx="minor">
            <a:schemeClr val="tx1"/>
          </a:fontRef>
        </p:style>
      </p:cxnSp>
      <p:sp>
        <p:nvSpPr>
          <p:cNvPr id="75" name="Flowchart: Connector 74">
            <a:extLst>
              <a:ext uri="{FF2B5EF4-FFF2-40B4-BE49-F238E27FC236}">
                <a16:creationId xmlns:a16="http://schemas.microsoft.com/office/drawing/2014/main" id="{89BDBB10-E3C2-42A5-83F6-0C3AE2166FAF}"/>
              </a:ext>
            </a:extLst>
          </p:cNvPr>
          <p:cNvSpPr/>
          <p:nvPr/>
        </p:nvSpPr>
        <p:spPr>
          <a:xfrm>
            <a:off x="10673994" y="5801852"/>
            <a:ext cx="993916" cy="934890"/>
          </a:xfrm>
          <a:prstGeom prst="flowChartConnector">
            <a:avLst/>
          </a:prstGeom>
          <a:solidFill>
            <a:srgbClr val="FFFFFF"/>
          </a:solidFill>
          <a:ln w="28575">
            <a:solidFill>
              <a:srgbClr val="E8C2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a-IR" sz="1400" dirty="0">
                <a:solidFill>
                  <a:srgbClr val="212121"/>
                </a:solidFill>
                <a:cs typeface="B Nazanin" panose="00000400000000000000" pitchFamily="2" charset="-78"/>
              </a:rPr>
              <a:t>مقدمه</a:t>
            </a:r>
            <a:endParaRPr lang="en-US" sz="1400" dirty="0">
              <a:solidFill>
                <a:srgbClr val="212121"/>
              </a:solidFill>
              <a:cs typeface="B Nazanin" panose="00000400000000000000" pitchFamily="2" charset="-78"/>
            </a:endParaRPr>
          </a:p>
        </p:txBody>
      </p:sp>
      <p:sp>
        <p:nvSpPr>
          <p:cNvPr id="76" name="Flowchart: Connector 75">
            <a:extLst>
              <a:ext uri="{FF2B5EF4-FFF2-40B4-BE49-F238E27FC236}">
                <a16:creationId xmlns:a16="http://schemas.microsoft.com/office/drawing/2014/main" id="{C235E524-E416-4416-9D2C-18D18BBFC4E4}"/>
              </a:ext>
            </a:extLst>
          </p:cNvPr>
          <p:cNvSpPr/>
          <p:nvPr/>
        </p:nvSpPr>
        <p:spPr>
          <a:xfrm>
            <a:off x="9546898" y="5809451"/>
            <a:ext cx="993916" cy="934890"/>
          </a:xfrm>
          <a:prstGeom prst="flowChartConnector">
            <a:avLst/>
          </a:prstGeom>
          <a:solidFill>
            <a:srgbClr val="FFFFFF"/>
          </a:solidFill>
          <a:ln w="28575">
            <a:solidFill>
              <a:srgbClr val="E8C2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212121"/>
              </a:solidFill>
              <a:cs typeface="B Nazanin" panose="00000400000000000000" pitchFamily="2" charset="-78"/>
            </a:endParaRPr>
          </a:p>
        </p:txBody>
      </p:sp>
      <p:sp>
        <p:nvSpPr>
          <p:cNvPr id="77" name="Flowchart: Connector 76">
            <a:extLst>
              <a:ext uri="{FF2B5EF4-FFF2-40B4-BE49-F238E27FC236}">
                <a16:creationId xmlns:a16="http://schemas.microsoft.com/office/drawing/2014/main" id="{66E91D58-6B72-479D-A8D7-33FDD1CB2EB8}"/>
              </a:ext>
            </a:extLst>
          </p:cNvPr>
          <p:cNvSpPr/>
          <p:nvPr/>
        </p:nvSpPr>
        <p:spPr>
          <a:xfrm>
            <a:off x="8400556" y="5801851"/>
            <a:ext cx="993916" cy="934890"/>
          </a:xfrm>
          <a:prstGeom prst="flowChartConnector">
            <a:avLst/>
          </a:prstGeom>
          <a:solidFill>
            <a:schemeClr val="bg1"/>
          </a:solidFill>
          <a:ln w="28575">
            <a:solidFill>
              <a:srgbClr val="E8C2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a-IR" sz="1200" dirty="0">
              <a:solidFill>
                <a:srgbClr val="212121"/>
              </a:solidFill>
              <a:cs typeface="B Nazanin" panose="00000400000000000000" pitchFamily="2" charset="-78"/>
            </a:endParaRPr>
          </a:p>
        </p:txBody>
      </p:sp>
      <p:sp>
        <p:nvSpPr>
          <p:cNvPr id="80" name="Flowchart: Connector 79">
            <a:extLst>
              <a:ext uri="{FF2B5EF4-FFF2-40B4-BE49-F238E27FC236}">
                <a16:creationId xmlns:a16="http://schemas.microsoft.com/office/drawing/2014/main" id="{EF45EB47-FC65-499A-9959-03B97D1D154D}"/>
              </a:ext>
            </a:extLst>
          </p:cNvPr>
          <p:cNvSpPr/>
          <p:nvPr/>
        </p:nvSpPr>
        <p:spPr>
          <a:xfrm>
            <a:off x="7248278" y="5801851"/>
            <a:ext cx="993916" cy="934890"/>
          </a:xfrm>
          <a:prstGeom prst="flowChartConnector">
            <a:avLst/>
          </a:prstGeom>
          <a:solidFill>
            <a:schemeClr val="bg1"/>
          </a:solidFill>
          <a:ln w="28575">
            <a:solidFill>
              <a:srgbClr val="E8C2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endParaRPr lang="en-US" sz="1400" dirty="0">
              <a:solidFill>
                <a:srgbClr val="212121"/>
              </a:solidFill>
              <a:cs typeface="B Nazanin" panose="00000400000000000000" pitchFamily="2" charset="-78"/>
            </a:endParaRPr>
          </a:p>
        </p:txBody>
      </p:sp>
      <p:sp>
        <p:nvSpPr>
          <p:cNvPr id="81" name="Flowchart: Connector 80">
            <a:extLst>
              <a:ext uri="{FF2B5EF4-FFF2-40B4-BE49-F238E27FC236}">
                <a16:creationId xmlns:a16="http://schemas.microsoft.com/office/drawing/2014/main" id="{8BA8EA07-BBA4-4C3D-953D-01BDAC319E5C}"/>
              </a:ext>
            </a:extLst>
          </p:cNvPr>
          <p:cNvSpPr/>
          <p:nvPr/>
        </p:nvSpPr>
        <p:spPr>
          <a:xfrm>
            <a:off x="6096000" y="5812314"/>
            <a:ext cx="993916" cy="934890"/>
          </a:xfrm>
          <a:prstGeom prst="flowChartConnector">
            <a:avLst/>
          </a:prstGeom>
          <a:solidFill>
            <a:schemeClr val="bg1"/>
          </a:solidFill>
          <a:ln w="28575">
            <a:solidFill>
              <a:srgbClr val="E8C2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212121"/>
              </a:solidFill>
              <a:cs typeface="B Nazanin" panose="00000400000000000000" pitchFamily="2" charset="-78"/>
            </a:endParaRPr>
          </a:p>
        </p:txBody>
      </p:sp>
      <p:sp>
        <p:nvSpPr>
          <p:cNvPr id="82" name="Flowchart: Connector 81">
            <a:extLst>
              <a:ext uri="{FF2B5EF4-FFF2-40B4-BE49-F238E27FC236}">
                <a16:creationId xmlns:a16="http://schemas.microsoft.com/office/drawing/2014/main" id="{028B650D-39D4-4012-90CF-F57BE01B9139}"/>
              </a:ext>
            </a:extLst>
          </p:cNvPr>
          <p:cNvSpPr/>
          <p:nvPr/>
        </p:nvSpPr>
        <p:spPr>
          <a:xfrm>
            <a:off x="4959281" y="5813679"/>
            <a:ext cx="993916" cy="934890"/>
          </a:xfrm>
          <a:prstGeom prst="flowChartConnector">
            <a:avLst/>
          </a:prstGeom>
          <a:solidFill>
            <a:srgbClr val="E8C2CA"/>
          </a:solidFill>
          <a:ln w="28575">
            <a:solidFill>
              <a:srgbClr val="E8C2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a-IR" sz="1400" dirty="0">
              <a:solidFill>
                <a:srgbClr val="212121"/>
              </a:solidFill>
              <a:cs typeface="B Nazanin" panose="00000400000000000000" pitchFamily="2" charset="-78"/>
            </a:endParaRPr>
          </a:p>
        </p:txBody>
      </p:sp>
      <p:sp>
        <p:nvSpPr>
          <p:cNvPr id="83" name="TextBox 82">
            <a:extLst>
              <a:ext uri="{FF2B5EF4-FFF2-40B4-BE49-F238E27FC236}">
                <a16:creationId xmlns:a16="http://schemas.microsoft.com/office/drawing/2014/main" id="{EF8D852E-E646-432A-AE46-77A59F13409E}"/>
              </a:ext>
            </a:extLst>
          </p:cNvPr>
          <p:cNvSpPr txBox="1"/>
          <p:nvPr/>
        </p:nvSpPr>
        <p:spPr>
          <a:xfrm>
            <a:off x="9610493" y="6007686"/>
            <a:ext cx="857314" cy="523220"/>
          </a:xfrm>
          <a:prstGeom prst="rect">
            <a:avLst/>
          </a:prstGeom>
          <a:noFill/>
        </p:spPr>
        <p:txBody>
          <a:bodyPr wrap="square" rtlCol="1">
            <a:spAutoFit/>
          </a:bodyPr>
          <a:lstStyle/>
          <a:p>
            <a:pPr algn="ctr" rtl="1"/>
            <a:r>
              <a:rPr lang="fa-IR" sz="1400" dirty="0">
                <a:solidFill>
                  <a:srgbClr val="212121"/>
                </a:solidFill>
                <a:cs typeface="B Nazanin" panose="00000400000000000000" pitchFamily="2" charset="-78"/>
              </a:rPr>
              <a:t>روش‌ها و الگوریتم‌ها</a:t>
            </a:r>
            <a:endParaRPr lang="en-US" sz="1400" dirty="0">
              <a:solidFill>
                <a:srgbClr val="212121"/>
              </a:solidFill>
              <a:cs typeface="B Nazanin" panose="00000400000000000000" pitchFamily="2" charset="-78"/>
            </a:endParaRPr>
          </a:p>
        </p:txBody>
      </p:sp>
      <p:sp>
        <p:nvSpPr>
          <p:cNvPr id="84" name="TextBox 83">
            <a:extLst>
              <a:ext uri="{FF2B5EF4-FFF2-40B4-BE49-F238E27FC236}">
                <a16:creationId xmlns:a16="http://schemas.microsoft.com/office/drawing/2014/main" id="{CDA587ED-1829-4125-8792-6DDB4D7E861A}"/>
              </a:ext>
            </a:extLst>
          </p:cNvPr>
          <p:cNvSpPr txBox="1"/>
          <p:nvPr/>
        </p:nvSpPr>
        <p:spPr>
          <a:xfrm>
            <a:off x="7359747" y="5998216"/>
            <a:ext cx="768157" cy="523220"/>
          </a:xfrm>
          <a:prstGeom prst="rect">
            <a:avLst/>
          </a:prstGeom>
          <a:noFill/>
        </p:spPr>
        <p:txBody>
          <a:bodyPr wrap="square" rtlCol="1">
            <a:spAutoFit/>
          </a:bodyPr>
          <a:lstStyle/>
          <a:p>
            <a:pPr algn="ctr" rtl="1"/>
            <a:r>
              <a:rPr lang="fa-IR" sz="1400" dirty="0">
                <a:solidFill>
                  <a:srgbClr val="212121"/>
                </a:solidFill>
                <a:cs typeface="B Nazanin" panose="00000400000000000000" pitchFamily="2" charset="-78"/>
              </a:rPr>
              <a:t>مدل شبکه عصبی</a:t>
            </a:r>
            <a:endParaRPr lang="en-US" sz="1400" dirty="0">
              <a:solidFill>
                <a:srgbClr val="212121"/>
              </a:solidFill>
              <a:cs typeface="B Nazanin" panose="00000400000000000000" pitchFamily="2" charset="-78"/>
            </a:endParaRPr>
          </a:p>
        </p:txBody>
      </p:sp>
      <p:sp>
        <p:nvSpPr>
          <p:cNvPr id="85" name="TextBox 84">
            <a:extLst>
              <a:ext uri="{FF2B5EF4-FFF2-40B4-BE49-F238E27FC236}">
                <a16:creationId xmlns:a16="http://schemas.microsoft.com/office/drawing/2014/main" id="{7A86BB72-9726-410A-AFAC-F1D79410F866}"/>
              </a:ext>
            </a:extLst>
          </p:cNvPr>
          <p:cNvSpPr txBox="1"/>
          <p:nvPr/>
        </p:nvSpPr>
        <p:spPr>
          <a:xfrm>
            <a:off x="6081090" y="5895160"/>
            <a:ext cx="1052410" cy="738664"/>
          </a:xfrm>
          <a:prstGeom prst="rect">
            <a:avLst/>
          </a:prstGeom>
          <a:noFill/>
        </p:spPr>
        <p:txBody>
          <a:bodyPr wrap="square" rtlCol="1">
            <a:spAutoFit/>
          </a:bodyPr>
          <a:lstStyle/>
          <a:p>
            <a:pPr algn="ctr" rtl="1"/>
            <a:r>
              <a:rPr lang="fa-IR" sz="1400" dirty="0">
                <a:solidFill>
                  <a:srgbClr val="212121"/>
                </a:solidFill>
                <a:cs typeface="B Nazanin" panose="00000400000000000000" pitchFamily="2" charset="-78"/>
              </a:rPr>
              <a:t>سیستم تشخیص خواب‌آلودگی</a:t>
            </a:r>
            <a:endParaRPr lang="en-US" sz="1400" dirty="0">
              <a:solidFill>
                <a:srgbClr val="212121"/>
              </a:solidFill>
              <a:cs typeface="B Nazanin" panose="00000400000000000000" pitchFamily="2" charset="-78"/>
            </a:endParaRPr>
          </a:p>
        </p:txBody>
      </p:sp>
      <p:sp>
        <p:nvSpPr>
          <p:cNvPr id="86" name="TextBox 85">
            <a:extLst>
              <a:ext uri="{FF2B5EF4-FFF2-40B4-BE49-F238E27FC236}">
                <a16:creationId xmlns:a16="http://schemas.microsoft.com/office/drawing/2014/main" id="{F13A61F5-14A1-4CF9-94AF-45BD9A40C4B7}"/>
              </a:ext>
            </a:extLst>
          </p:cNvPr>
          <p:cNvSpPr txBox="1"/>
          <p:nvPr/>
        </p:nvSpPr>
        <p:spPr>
          <a:xfrm>
            <a:off x="5070079" y="5890494"/>
            <a:ext cx="800328" cy="738664"/>
          </a:xfrm>
          <a:prstGeom prst="rect">
            <a:avLst/>
          </a:prstGeom>
          <a:noFill/>
        </p:spPr>
        <p:txBody>
          <a:bodyPr wrap="square" rtlCol="1">
            <a:spAutoFit/>
          </a:bodyPr>
          <a:lstStyle/>
          <a:p>
            <a:pPr algn="ctr"/>
            <a:r>
              <a:rPr lang="fa-IR" sz="1400" dirty="0">
                <a:solidFill>
                  <a:srgbClr val="212121"/>
                </a:solidFill>
                <a:cs typeface="B Nazanin" panose="00000400000000000000" pitchFamily="2" charset="-78"/>
              </a:rPr>
              <a:t>نتیجه‌گیری و پیشنهادات</a:t>
            </a:r>
          </a:p>
        </p:txBody>
      </p:sp>
      <p:sp>
        <p:nvSpPr>
          <p:cNvPr id="87" name="TextBox 86">
            <a:extLst>
              <a:ext uri="{FF2B5EF4-FFF2-40B4-BE49-F238E27FC236}">
                <a16:creationId xmlns:a16="http://schemas.microsoft.com/office/drawing/2014/main" id="{E7771BE8-903F-4430-87DE-796C3A003164}"/>
              </a:ext>
            </a:extLst>
          </p:cNvPr>
          <p:cNvSpPr txBox="1"/>
          <p:nvPr/>
        </p:nvSpPr>
        <p:spPr>
          <a:xfrm>
            <a:off x="8384997" y="5983155"/>
            <a:ext cx="975315" cy="523220"/>
          </a:xfrm>
          <a:prstGeom prst="rect">
            <a:avLst/>
          </a:prstGeom>
          <a:noFill/>
        </p:spPr>
        <p:txBody>
          <a:bodyPr wrap="square" rtlCol="1">
            <a:spAutoFit/>
          </a:bodyPr>
          <a:lstStyle/>
          <a:p>
            <a:pPr algn="ctr" rtl="1"/>
            <a:r>
              <a:rPr lang="fa-IR" sz="1400" dirty="0">
                <a:solidFill>
                  <a:srgbClr val="212121"/>
                </a:solidFill>
                <a:cs typeface="B Nazanin" panose="00000400000000000000" pitchFamily="2" charset="-78"/>
              </a:rPr>
              <a:t>ابزارها و مجموعه داده</a:t>
            </a:r>
          </a:p>
        </p:txBody>
      </p:sp>
      <p:sp>
        <p:nvSpPr>
          <p:cNvPr id="35" name="Freeform 21">
            <a:extLst>
              <a:ext uri="{FF2B5EF4-FFF2-40B4-BE49-F238E27FC236}">
                <a16:creationId xmlns:a16="http://schemas.microsoft.com/office/drawing/2014/main" id="{05A07010-0DC5-4038-94AD-0001004333B1}"/>
              </a:ext>
            </a:extLst>
          </p:cNvPr>
          <p:cNvSpPr/>
          <p:nvPr/>
        </p:nvSpPr>
        <p:spPr>
          <a:xfrm>
            <a:off x="5329710" y="1901882"/>
            <a:ext cx="1576447" cy="2690947"/>
          </a:xfrm>
          <a:custGeom>
            <a:avLst/>
            <a:gdLst>
              <a:gd name="connsiteX0" fmla="*/ 300451 w 1175657"/>
              <a:gd name="connsiteY0" fmla="*/ 0 h 2394857"/>
              <a:gd name="connsiteX1" fmla="*/ 875206 w 1175657"/>
              <a:gd name="connsiteY1" fmla="*/ 0 h 2394857"/>
              <a:gd name="connsiteX2" fmla="*/ 1175657 w 1175657"/>
              <a:gd name="connsiteY2" fmla="*/ 300451 h 2394857"/>
              <a:gd name="connsiteX3" fmla="*/ 1175657 w 1175657"/>
              <a:gd name="connsiteY3" fmla="*/ 2394857 h 2394857"/>
              <a:gd name="connsiteX4" fmla="*/ 587829 w 1175657"/>
              <a:gd name="connsiteY4" fmla="*/ 2046513 h 2394857"/>
              <a:gd name="connsiteX5" fmla="*/ 0 w 1175657"/>
              <a:gd name="connsiteY5" fmla="*/ 2394857 h 2394857"/>
              <a:gd name="connsiteX6" fmla="*/ 0 w 1175657"/>
              <a:gd name="connsiteY6" fmla="*/ 300451 h 2394857"/>
              <a:gd name="connsiteX7" fmla="*/ 300451 w 1175657"/>
              <a:gd name="connsiteY7" fmla="*/ 0 h 2394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75657" h="2394857">
                <a:moveTo>
                  <a:pt x="300451" y="0"/>
                </a:moveTo>
                <a:lnTo>
                  <a:pt x="875206" y="0"/>
                </a:lnTo>
                <a:cubicBezTo>
                  <a:pt x="1041141" y="0"/>
                  <a:pt x="1175657" y="134516"/>
                  <a:pt x="1175657" y="300451"/>
                </a:cubicBezTo>
                <a:lnTo>
                  <a:pt x="1175657" y="2394857"/>
                </a:lnTo>
                <a:lnTo>
                  <a:pt x="587829" y="2046513"/>
                </a:lnTo>
                <a:lnTo>
                  <a:pt x="0" y="2394857"/>
                </a:lnTo>
                <a:lnTo>
                  <a:pt x="0" y="300451"/>
                </a:lnTo>
                <a:cubicBezTo>
                  <a:pt x="0" y="134516"/>
                  <a:pt x="134516" y="0"/>
                  <a:pt x="300451" y="0"/>
                </a:cubicBezTo>
                <a:close/>
              </a:path>
            </a:pathLst>
          </a:custGeom>
          <a:noFill/>
          <a:ln w="38100">
            <a:solidFill>
              <a:srgbClr val="B5838D"/>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sz="2000" dirty="0">
              <a:solidFill>
                <a:schemeClr val="tx1"/>
              </a:solidFill>
              <a:cs typeface="B Nazanin" panose="00000400000000000000" pitchFamily="2" charset="-78"/>
            </a:endParaRPr>
          </a:p>
        </p:txBody>
      </p:sp>
      <p:sp>
        <p:nvSpPr>
          <p:cNvPr id="36" name="Freeform 22">
            <a:extLst>
              <a:ext uri="{FF2B5EF4-FFF2-40B4-BE49-F238E27FC236}">
                <a16:creationId xmlns:a16="http://schemas.microsoft.com/office/drawing/2014/main" id="{03C09467-7733-45FD-94E5-F447E0B826B9}"/>
              </a:ext>
            </a:extLst>
          </p:cNvPr>
          <p:cNvSpPr/>
          <p:nvPr/>
        </p:nvSpPr>
        <p:spPr>
          <a:xfrm>
            <a:off x="2551937" y="1901882"/>
            <a:ext cx="1576447" cy="2690947"/>
          </a:xfrm>
          <a:custGeom>
            <a:avLst/>
            <a:gdLst>
              <a:gd name="connsiteX0" fmla="*/ 300451 w 1175657"/>
              <a:gd name="connsiteY0" fmla="*/ 0 h 2394857"/>
              <a:gd name="connsiteX1" fmla="*/ 875206 w 1175657"/>
              <a:gd name="connsiteY1" fmla="*/ 0 h 2394857"/>
              <a:gd name="connsiteX2" fmla="*/ 1175657 w 1175657"/>
              <a:gd name="connsiteY2" fmla="*/ 300451 h 2394857"/>
              <a:gd name="connsiteX3" fmla="*/ 1175657 w 1175657"/>
              <a:gd name="connsiteY3" fmla="*/ 2394857 h 2394857"/>
              <a:gd name="connsiteX4" fmla="*/ 587829 w 1175657"/>
              <a:gd name="connsiteY4" fmla="*/ 2046513 h 2394857"/>
              <a:gd name="connsiteX5" fmla="*/ 0 w 1175657"/>
              <a:gd name="connsiteY5" fmla="*/ 2394857 h 2394857"/>
              <a:gd name="connsiteX6" fmla="*/ 0 w 1175657"/>
              <a:gd name="connsiteY6" fmla="*/ 300451 h 2394857"/>
              <a:gd name="connsiteX7" fmla="*/ 300451 w 1175657"/>
              <a:gd name="connsiteY7" fmla="*/ 0 h 2394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75657" h="2394857">
                <a:moveTo>
                  <a:pt x="300451" y="0"/>
                </a:moveTo>
                <a:lnTo>
                  <a:pt x="875206" y="0"/>
                </a:lnTo>
                <a:cubicBezTo>
                  <a:pt x="1041141" y="0"/>
                  <a:pt x="1175657" y="134516"/>
                  <a:pt x="1175657" y="300451"/>
                </a:cubicBezTo>
                <a:lnTo>
                  <a:pt x="1175657" y="2394857"/>
                </a:lnTo>
                <a:lnTo>
                  <a:pt x="587829" y="2046513"/>
                </a:lnTo>
                <a:lnTo>
                  <a:pt x="0" y="2394857"/>
                </a:lnTo>
                <a:lnTo>
                  <a:pt x="0" y="300451"/>
                </a:lnTo>
                <a:cubicBezTo>
                  <a:pt x="0" y="134516"/>
                  <a:pt x="134516" y="0"/>
                  <a:pt x="300451" y="0"/>
                </a:cubicBezTo>
                <a:close/>
              </a:path>
            </a:pathLst>
          </a:custGeom>
          <a:noFill/>
          <a:ln w="38100">
            <a:solidFill>
              <a:srgbClr val="B5838D"/>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fa-IR" sz="2000" dirty="0">
                <a:solidFill>
                  <a:schemeClr val="tx1"/>
                </a:solidFill>
                <a:cs typeface="B Nazanin" panose="00000400000000000000" pitchFamily="2" charset="-78"/>
              </a:rPr>
              <a:t>به کارگیری روش‌های فیزیولوژیکی در صورت پیشرفت فناوری</a:t>
            </a:r>
          </a:p>
        </p:txBody>
      </p:sp>
      <p:sp>
        <p:nvSpPr>
          <p:cNvPr id="37" name="Freeform 16">
            <a:extLst>
              <a:ext uri="{FF2B5EF4-FFF2-40B4-BE49-F238E27FC236}">
                <a16:creationId xmlns:a16="http://schemas.microsoft.com/office/drawing/2014/main" id="{F1DBA513-A5C8-431F-A0CC-23E8BE42BC10}"/>
              </a:ext>
            </a:extLst>
          </p:cNvPr>
          <p:cNvSpPr/>
          <p:nvPr/>
        </p:nvSpPr>
        <p:spPr>
          <a:xfrm>
            <a:off x="8107484" y="1901883"/>
            <a:ext cx="1576447" cy="2690947"/>
          </a:xfrm>
          <a:custGeom>
            <a:avLst/>
            <a:gdLst>
              <a:gd name="connsiteX0" fmla="*/ 300451 w 1175657"/>
              <a:gd name="connsiteY0" fmla="*/ 0 h 2394857"/>
              <a:gd name="connsiteX1" fmla="*/ 875206 w 1175657"/>
              <a:gd name="connsiteY1" fmla="*/ 0 h 2394857"/>
              <a:gd name="connsiteX2" fmla="*/ 1175657 w 1175657"/>
              <a:gd name="connsiteY2" fmla="*/ 300451 h 2394857"/>
              <a:gd name="connsiteX3" fmla="*/ 1175657 w 1175657"/>
              <a:gd name="connsiteY3" fmla="*/ 2394857 h 2394857"/>
              <a:gd name="connsiteX4" fmla="*/ 587829 w 1175657"/>
              <a:gd name="connsiteY4" fmla="*/ 2046513 h 2394857"/>
              <a:gd name="connsiteX5" fmla="*/ 0 w 1175657"/>
              <a:gd name="connsiteY5" fmla="*/ 2394857 h 2394857"/>
              <a:gd name="connsiteX6" fmla="*/ 0 w 1175657"/>
              <a:gd name="connsiteY6" fmla="*/ 300451 h 2394857"/>
              <a:gd name="connsiteX7" fmla="*/ 300451 w 1175657"/>
              <a:gd name="connsiteY7" fmla="*/ 0 h 2394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75657" h="2394857">
                <a:moveTo>
                  <a:pt x="300451" y="0"/>
                </a:moveTo>
                <a:lnTo>
                  <a:pt x="875206" y="0"/>
                </a:lnTo>
                <a:cubicBezTo>
                  <a:pt x="1041141" y="0"/>
                  <a:pt x="1175657" y="134516"/>
                  <a:pt x="1175657" y="300451"/>
                </a:cubicBezTo>
                <a:lnTo>
                  <a:pt x="1175657" y="2394857"/>
                </a:lnTo>
                <a:lnTo>
                  <a:pt x="587829" y="2046513"/>
                </a:lnTo>
                <a:lnTo>
                  <a:pt x="0" y="2394857"/>
                </a:lnTo>
                <a:lnTo>
                  <a:pt x="0" y="300451"/>
                </a:lnTo>
                <a:cubicBezTo>
                  <a:pt x="0" y="134516"/>
                  <a:pt x="134516" y="0"/>
                  <a:pt x="300451" y="0"/>
                </a:cubicBezTo>
                <a:close/>
              </a:path>
            </a:pathLst>
          </a:custGeom>
          <a:solidFill>
            <a:srgbClr val="FFFFFF"/>
          </a:solidFill>
          <a:ln w="38100">
            <a:solidFill>
              <a:srgbClr val="B5838D"/>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1"/>
            <a:r>
              <a:rPr lang="fa-IR" sz="2000" dirty="0">
                <a:solidFill>
                  <a:schemeClr val="tx1"/>
                </a:solidFill>
                <a:cs typeface="B Nazanin" panose="00000400000000000000" pitchFamily="2" charset="-78"/>
              </a:rPr>
              <a:t>بررسی سایر مدل‌های سبک یادگیری انتقالی نظیر</a:t>
            </a:r>
            <a:r>
              <a:rPr lang="en-US" sz="2000" dirty="0">
                <a:solidFill>
                  <a:schemeClr val="tx1"/>
                </a:solidFill>
                <a:cs typeface="B Nazanin" panose="00000400000000000000" pitchFamily="2" charset="-78"/>
              </a:rPr>
              <a:t> </a:t>
            </a:r>
            <a:r>
              <a:rPr lang="en-US" dirty="0">
                <a:solidFill>
                  <a:schemeClr val="tx1"/>
                </a:solidFill>
                <a:cs typeface="+mj-cs"/>
              </a:rPr>
              <a:t>EfficientNetB0</a:t>
            </a:r>
            <a:endParaRPr lang="fa-IR" sz="2000" dirty="0">
              <a:solidFill>
                <a:schemeClr val="tx1"/>
              </a:solidFill>
              <a:cs typeface="+mj-cs"/>
            </a:endParaRPr>
          </a:p>
        </p:txBody>
      </p:sp>
      <p:sp>
        <p:nvSpPr>
          <p:cNvPr id="2" name="TextBox 1">
            <a:extLst>
              <a:ext uri="{FF2B5EF4-FFF2-40B4-BE49-F238E27FC236}">
                <a16:creationId xmlns:a16="http://schemas.microsoft.com/office/drawing/2014/main" id="{3EB1309E-491A-4FB6-9077-56F765D43E8E}"/>
              </a:ext>
            </a:extLst>
          </p:cNvPr>
          <p:cNvSpPr txBox="1"/>
          <p:nvPr/>
        </p:nvSpPr>
        <p:spPr>
          <a:xfrm>
            <a:off x="5420831" y="2437392"/>
            <a:ext cx="1461247" cy="1754326"/>
          </a:xfrm>
          <a:prstGeom prst="rect">
            <a:avLst/>
          </a:prstGeom>
          <a:noFill/>
        </p:spPr>
        <p:txBody>
          <a:bodyPr wrap="square" rtlCol="1">
            <a:spAutoFit/>
          </a:bodyPr>
          <a:lstStyle/>
          <a:p>
            <a:pPr algn="ctr" rtl="1"/>
            <a:r>
              <a:rPr lang="fa-IR" sz="1800" dirty="0">
                <a:solidFill>
                  <a:schemeClr val="tx1"/>
                </a:solidFill>
                <a:cs typeface="B Nazanin" panose="00000400000000000000" pitchFamily="2" charset="-78"/>
              </a:rPr>
              <a:t>افزودن کلاس سوم با عنوان «کم‌هوشیار» برای جلوگیری از منفی کاذب</a:t>
            </a:r>
          </a:p>
          <a:p>
            <a:pPr algn="ctr"/>
            <a:endParaRPr lang="fa-IR" dirty="0"/>
          </a:p>
        </p:txBody>
      </p:sp>
    </p:spTree>
    <p:extLst>
      <p:ext uri="{BB962C8B-B14F-4D97-AF65-F5344CB8AC3E}">
        <p14:creationId xmlns:p14="http://schemas.microsoft.com/office/powerpoint/2010/main" val="144600150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nodeType="clickEffect">
                                  <p:stCondLst>
                                    <p:cond delay="0"/>
                                  </p:stCondLst>
                                  <p:childTnLst>
                                    <p:animClr clrSpc="rgb" dir="cw">
                                      <p:cBhvr>
                                        <p:cTn id="6" dur="1000" fill="hold"/>
                                        <p:tgtEl>
                                          <p:spTgt spid="37"/>
                                        </p:tgtEl>
                                        <p:attrNameLst>
                                          <p:attrName>fillcolor</p:attrName>
                                        </p:attrNameLst>
                                      </p:cBhvr>
                                      <p:to>
                                        <a:srgbClr val="FFEDE1"/>
                                      </p:to>
                                    </p:animClr>
                                    <p:set>
                                      <p:cBhvr>
                                        <p:cTn id="7" dur="1000" fill="hold"/>
                                        <p:tgtEl>
                                          <p:spTgt spid="37"/>
                                        </p:tgtEl>
                                        <p:attrNameLst>
                                          <p:attrName>fill.type</p:attrName>
                                        </p:attrNameLst>
                                      </p:cBhvr>
                                      <p:to>
                                        <p:strVal val="solid"/>
                                      </p:to>
                                    </p:set>
                                    <p:set>
                                      <p:cBhvr>
                                        <p:cTn id="8" dur="1000" fill="hold"/>
                                        <p:tgtEl>
                                          <p:spTgt spid="37"/>
                                        </p:tgtEl>
                                        <p:attrNameLst>
                                          <p:attrName>fill.on</p:attrName>
                                        </p:attrNameLst>
                                      </p:cBhvr>
                                      <p:to>
                                        <p:strVal val="true"/>
                                      </p:to>
                                    </p:set>
                                  </p:childTnLst>
                                </p:cTn>
                              </p:par>
                            </p:childTnLst>
                          </p:cTn>
                        </p:par>
                      </p:childTnLst>
                    </p:cTn>
                  </p:par>
                  <p:par>
                    <p:cTn id="9" fill="hold">
                      <p:stCondLst>
                        <p:cond delay="indefinite"/>
                      </p:stCondLst>
                      <p:childTnLst>
                        <p:par>
                          <p:cTn id="10" fill="hold">
                            <p:stCondLst>
                              <p:cond delay="0"/>
                            </p:stCondLst>
                            <p:childTnLst>
                              <p:par>
                                <p:cTn id="11" presetID="1" presetClass="emph" presetSubtype="2" fill="hold" nodeType="clickEffect">
                                  <p:stCondLst>
                                    <p:cond delay="0"/>
                                  </p:stCondLst>
                                  <p:childTnLst>
                                    <p:animClr clrSpc="rgb" dir="cw">
                                      <p:cBhvr>
                                        <p:cTn id="12" dur="1000" fill="hold"/>
                                        <p:tgtEl>
                                          <p:spTgt spid="35"/>
                                        </p:tgtEl>
                                        <p:attrNameLst>
                                          <p:attrName>fillcolor</p:attrName>
                                        </p:attrNameLst>
                                      </p:cBhvr>
                                      <p:to>
                                        <a:srgbClr val="FFEDE1"/>
                                      </p:to>
                                    </p:animClr>
                                    <p:set>
                                      <p:cBhvr>
                                        <p:cTn id="13" dur="1000" fill="hold"/>
                                        <p:tgtEl>
                                          <p:spTgt spid="35"/>
                                        </p:tgtEl>
                                        <p:attrNameLst>
                                          <p:attrName>fill.type</p:attrName>
                                        </p:attrNameLst>
                                      </p:cBhvr>
                                      <p:to>
                                        <p:strVal val="solid"/>
                                      </p:to>
                                    </p:set>
                                    <p:set>
                                      <p:cBhvr>
                                        <p:cTn id="14" dur="1000" fill="hold"/>
                                        <p:tgtEl>
                                          <p:spTgt spid="35"/>
                                        </p:tgtEl>
                                        <p:attrNameLst>
                                          <p:attrName>fill.on</p:attrName>
                                        </p:attrNameLst>
                                      </p:cBhvr>
                                      <p:to>
                                        <p:strVal val="true"/>
                                      </p:to>
                                    </p:set>
                                  </p:childTnLst>
                                </p:cTn>
                              </p:par>
                            </p:childTnLst>
                          </p:cTn>
                        </p:par>
                      </p:childTnLst>
                    </p:cTn>
                  </p:par>
                  <p:par>
                    <p:cTn id="15" fill="hold">
                      <p:stCondLst>
                        <p:cond delay="indefinite"/>
                      </p:stCondLst>
                      <p:childTnLst>
                        <p:par>
                          <p:cTn id="16" fill="hold">
                            <p:stCondLst>
                              <p:cond delay="0"/>
                            </p:stCondLst>
                            <p:childTnLst>
                              <p:par>
                                <p:cTn id="17" presetID="1" presetClass="emph" presetSubtype="2" fill="hold" nodeType="clickEffect">
                                  <p:stCondLst>
                                    <p:cond delay="0"/>
                                  </p:stCondLst>
                                  <p:childTnLst>
                                    <p:animClr clrSpc="rgb" dir="cw">
                                      <p:cBhvr>
                                        <p:cTn id="18" dur="1000" fill="hold"/>
                                        <p:tgtEl>
                                          <p:spTgt spid="36"/>
                                        </p:tgtEl>
                                        <p:attrNameLst>
                                          <p:attrName>fillcolor</p:attrName>
                                        </p:attrNameLst>
                                      </p:cBhvr>
                                      <p:to>
                                        <a:srgbClr val="FFEDE1"/>
                                      </p:to>
                                    </p:animClr>
                                    <p:set>
                                      <p:cBhvr>
                                        <p:cTn id="19" dur="1000" fill="hold"/>
                                        <p:tgtEl>
                                          <p:spTgt spid="36"/>
                                        </p:tgtEl>
                                        <p:attrNameLst>
                                          <p:attrName>fill.type</p:attrName>
                                        </p:attrNameLst>
                                      </p:cBhvr>
                                      <p:to>
                                        <p:strVal val="solid"/>
                                      </p:to>
                                    </p:set>
                                    <p:set>
                                      <p:cBhvr>
                                        <p:cTn id="20" dur="1000" fill="hold"/>
                                        <p:tgtEl>
                                          <p:spTgt spid="36"/>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ight Triangle 7"/>
          <p:cNvSpPr/>
          <p:nvPr/>
        </p:nvSpPr>
        <p:spPr>
          <a:xfrm>
            <a:off x="2407918" y="190245"/>
            <a:ext cx="721362" cy="869451"/>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cs typeface="B Nazanin" panose="00000400000000000000" pitchFamily="2" charset="-78"/>
            </a:endParaRPr>
          </a:p>
        </p:txBody>
      </p:sp>
      <p:sp>
        <p:nvSpPr>
          <p:cNvPr id="78" name="Parallelogram 77"/>
          <p:cNvSpPr/>
          <p:nvPr/>
        </p:nvSpPr>
        <p:spPr>
          <a:xfrm>
            <a:off x="-345440" y="6350000"/>
            <a:ext cx="1432560" cy="508000"/>
          </a:xfrm>
          <a:prstGeom prst="parallelogram">
            <a:avLst>
              <a:gd name="adj" fmla="val 47000"/>
            </a:avLst>
          </a:prstGeom>
          <a:solidFill>
            <a:srgbClr val="FFEDE1"/>
          </a:solidFill>
          <a:ln>
            <a:solidFill>
              <a:srgbClr val="FFED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B Nazanin" panose="00000400000000000000" pitchFamily="2" charset="-78"/>
            </a:endParaRPr>
          </a:p>
        </p:txBody>
      </p:sp>
      <p:sp>
        <p:nvSpPr>
          <p:cNvPr id="79" name="Parallelogram 78"/>
          <p:cNvSpPr/>
          <p:nvPr/>
        </p:nvSpPr>
        <p:spPr>
          <a:xfrm>
            <a:off x="-254000" y="6451600"/>
            <a:ext cx="1539240" cy="264160"/>
          </a:xfrm>
          <a:prstGeom prst="parallelogram">
            <a:avLst/>
          </a:prstGeom>
          <a:solidFill>
            <a:srgbClr val="B5838D"/>
          </a:solidFill>
          <a:ln>
            <a:solidFill>
              <a:srgbClr val="B583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a-IR" dirty="0">
                <a:solidFill>
                  <a:schemeClr val="tx1"/>
                </a:solidFill>
                <a:cs typeface="B Nazanin" panose="00000400000000000000" pitchFamily="2" charset="-78"/>
              </a:rPr>
              <a:t>30/31</a:t>
            </a:r>
            <a:endParaRPr lang="en-US" dirty="0">
              <a:solidFill>
                <a:schemeClr val="tx1"/>
              </a:solidFill>
              <a:cs typeface="B Nazanin" panose="00000400000000000000" pitchFamily="2" charset="-78"/>
            </a:endParaRPr>
          </a:p>
        </p:txBody>
      </p:sp>
      <p:sp>
        <p:nvSpPr>
          <p:cNvPr id="34" name="Flowchart: Manual Input 33"/>
          <p:cNvSpPr/>
          <p:nvPr/>
        </p:nvSpPr>
        <p:spPr>
          <a:xfrm rot="16200000">
            <a:off x="7097565" y="-4084597"/>
            <a:ext cx="1055033" cy="9133841"/>
          </a:xfrm>
          <a:prstGeom prst="flowChartManualInput">
            <a:avLst/>
          </a:prstGeom>
          <a:solidFill>
            <a:srgbClr val="828F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B Nazanin" panose="00000400000000000000" pitchFamily="2" charset="-78"/>
            </a:endParaRPr>
          </a:p>
        </p:txBody>
      </p:sp>
      <p:sp>
        <p:nvSpPr>
          <p:cNvPr id="38" name="Rectangle 37"/>
          <p:cNvSpPr/>
          <p:nvPr/>
        </p:nvSpPr>
        <p:spPr>
          <a:xfrm>
            <a:off x="2407920" y="154662"/>
            <a:ext cx="9784080" cy="685643"/>
          </a:xfrm>
          <a:prstGeom prst="rect">
            <a:avLst/>
          </a:prstGeom>
          <a:solidFill>
            <a:srgbClr val="FFED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rtl="1"/>
            <a:r>
              <a:rPr lang="fa-IR" sz="4000" dirty="0">
                <a:solidFill>
                  <a:schemeClr val="tx1"/>
                </a:solidFill>
                <a:cs typeface="B Nazanin" panose="00000400000000000000" pitchFamily="2" charset="-78"/>
              </a:rPr>
              <a:t>	مراجع</a:t>
            </a:r>
            <a:endParaRPr lang="en-US" sz="4000" dirty="0">
              <a:solidFill>
                <a:schemeClr val="tx1"/>
              </a:solidFill>
              <a:cs typeface="B Nazanin" panose="00000400000000000000" pitchFamily="2" charset="-78"/>
            </a:endParaRPr>
          </a:p>
        </p:txBody>
      </p:sp>
      <p:sp>
        <p:nvSpPr>
          <p:cNvPr id="14" name="TextBox 13">
            <a:extLst>
              <a:ext uri="{FF2B5EF4-FFF2-40B4-BE49-F238E27FC236}">
                <a16:creationId xmlns:a16="http://schemas.microsoft.com/office/drawing/2014/main" id="{EC79CA8A-34DD-4A16-A051-1D4783A95905}"/>
              </a:ext>
            </a:extLst>
          </p:cNvPr>
          <p:cNvSpPr txBox="1"/>
          <p:nvPr/>
        </p:nvSpPr>
        <p:spPr>
          <a:xfrm>
            <a:off x="419174" y="3396544"/>
            <a:ext cx="11308828" cy="743280"/>
          </a:xfrm>
          <a:prstGeom prst="rect">
            <a:avLst/>
          </a:prstGeom>
          <a:noFill/>
        </p:spPr>
        <p:txBody>
          <a:bodyPr wrap="square">
            <a:spAutoFit/>
          </a:bodyPr>
          <a:lstStyle/>
          <a:p>
            <a:pPr marL="457200" indent="-457200" algn="justLow">
              <a:lnSpc>
                <a:spcPct val="120000"/>
              </a:lnSpc>
              <a:spcBef>
                <a:spcPts val="1200"/>
              </a:spcBef>
            </a:pPr>
            <a:r>
              <a:rPr lang="fa-IR" dirty="0">
                <a:effectLst/>
                <a:latin typeface="Times New Roman" panose="02020603050405020304" pitchFamily="18" charset="0"/>
                <a:ea typeface="Times New Roman" panose="02020603050405020304" pitchFamily="18" charset="0"/>
                <a:cs typeface="+mj-cs"/>
              </a:rPr>
              <a:t>[</a:t>
            </a:r>
            <a:r>
              <a:rPr lang="fa-IR" dirty="0">
                <a:effectLst/>
                <a:latin typeface="Times New Roman" panose="02020603050405020304" pitchFamily="18" charset="0"/>
                <a:ea typeface="Times New Roman" panose="02020603050405020304" pitchFamily="18" charset="0"/>
                <a:cs typeface="B Nazanin" panose="00000400000000000000" pitchFamily="2" charset="-78"/>
              </a:rPr>
              <a:t>4</a:t>
            </a:r>
            <a:r>
              <a:rPr lang="fa-IR" dirty="0">
                <a:effectLst/>
                <a:latin typeface="Times New Roman" panose="02020603050405020304" pitchFamily="18" charset="0"/>
                <a:ea typeface="Times New Roman" panose="02020603050405020304" pitchFamily="18" charset="0"/>
                <a:cs typeface="+mj-cs"/>
              </a:rPr>
              <a:t>]	</a:t>
            </a:r>
            <a:r>
              <a:rPr lang="en-US" dirty="0">
                <a:effectLst/>
                <a:latin typeface="Times New Roman" panose="02020603050405020304" pitchFamily="18" charset="0"/>
                <a:ea typeface="Times New Roman" panose="02020603050405020304" pitchFamily="18" charset="0"/>
                <a:cs typeface="+mj-cs"/>
              </a:rPr>
              <a:t>A.-C. Phan, N.-H.-Q. Nguyen, T.-N. Trieu, and T.-C. Phan, "An efficient approach for detecting driver drowsiness based on deep learning," Applied Sciences, vol. 11, no. 18, p. 8441, 2021.</a:t>
            </a:r>
            <a:r>
              <a:rPr lang="en-US" dirty="0">
                <a:effectLst/>
                <a:latin typeface="B Nazanin" panose="00000400000000000000" pitchFamily="2" charset="-78"/>
                <a:ea typeface="Times New Roman" panose="02020603050405020304" pitchFamily="18" charset="0"/>
                <a:cs typeface="+mj-cs"/>
              </a:rPr>
              <a:t> </a:t>
            </a:r>
            <a:endParaRPr lang="en-US" dirty="0">
              <a:effectLst/>
              <a:latin typeface="Times New Roman" panose="02020603050405020304" pitchFamily="18" charset="0"/>
              <a:ea typeface="Times New Roman" panose="02020603050405020304" pitchFamily="18" charset="0"/>
              <a:cs typeface="+mj-cs"/>
            </a:endParaRPr>
          </a:p>
        </p:txBody>
      </p:sp>
      <p:sp>
        <p:nvSpPr>
          <p:cNvPr id="16" name="TextBox 15">
            <a:extLst>
              <a:ext uri="{FF2B5EF4-FFF2-40B4-BE49-F238E27FC236}">
                <a16:creationId xmlns:a16="http://schemas.microsoft.com/office/drawing/2014/main" id="{6016C2B8-E580-4538-98E6-84E18EE21289}"/>
              </a:ext>
            </a:extLst>
          </p:cNvPr>
          <p:cNvSpPr txBox="1"/>
          <p:nvPr/>
        </p:nvSpPr>
        <p:spPr>
          <a:xfrm>
            <a:off x="437325" y="1162238"/>
            <a:ext cx="11129533" cy="410882"/>
          </a:xfrm>
          <a:prstGeom prst="rect">
            <a:avLst/>
          </a:prstGeom>
          <a:noFill/>
        </p:spPr>
        <p:txBody>
          <a:bodyPr wrap="square">
            <a:spAutoFit/>
          </a:bodyPr>
          <a:lstStyle/>
          <a:p>
            <a:pPr marL="457200" marR="0" indent="-457200" algn="just">
              <a:lnSpc>
                <a:spcPct val="120000"/>
              </a:lnSpc>
              <a:spcBef>
                <a:spcPts val="1200"/>
              </a:spcBef>
              <a:spcAft>
                <a:spcPts val="0"/>
              </a:spcAft>
            </a:pPr>
            <a:r>
              <a:rPr lang="fa-IR" dirty="0">
                <a:effectLst/>
                <a:latin typeface="Times New Roman" panose="02020603050405020304" pitchFamily="18" charset="0"/>
                <a:ea typeface="Times New Roman" panose="02020603050405020304" pitchFamily="18" charset="0"/>
                <a:cs typeface="+mj-cs"/>
              </a:rPr>
              <a:t>[</a:t>
            </a:r>
            <a:r>
              <a:rPr lang="fa-IR" dirty="0">
                <a:effectLst/>
                <a:latin typeface="Times New Roman" panose="02020603050405020304" pitchFamily="18" charset="0"/>
                <a:ea typeface="Times New Roman" panose="02020603050405020304" pitchFamily="18" charset="0"/>
                <a:cs typeface="B Nazanin" panose="00000400000000000000" pitchFamily="2" charset="-78"/>
              </a:rPr>
              <a:t>1</a:t>
            </a:r>
            <a:r>
              <a:rPr lang="fa-IR" dirty="0">
                <a:effectLst/>
                <a:latin typeface="Times New Roman" panose="02020603050405020304" pitchFamily="18" charset="0"/>
                <a:ea typeface="Times New Roman" panose="02020603050405020304" pitchFamily="18" charset="0"/>
                <a:cs typeface="+mj-cs"/>
              </a:rPr>
              <a:t>]</a:t>
            </a:r>
            <a:r>
              <a:rPr lang="fa-IR" dirty="0">
                <a:latin typeface="Times New Roman" panose="02020603050405020304" pitchFamily="18" charset="0"/>
                <a:ea typeface="Times New Roman" panose="02020603050405020304" pitchFamily="18" charset="0"/>
                <a:cs typeface="+mj-cs"/>
              </a:rPr>
              <a:t>	</a:t>
            </a:r>
            <a:r>
              <a:rPr lang="en-US" dirty="0">
                <a:effectLst/>
                <a:latin typeface="Times New Roman" panose="02020603050405020304" pitchFamily="18" charset="0"/>
                <a:ea typeface="Times New Roman" panose="02020603050405020304" pitchFamily="18" charset="0"/>
                <a:cs typeface="+mj-cs"/>
              </a:rPr>
              <a:t>A. </a:t>
            </a:r>
            <a:r>
              <a:rPr lang="en-US" dirty="0" err="1">
                <a:effectLst/>
                <a:latin typeface="Times New Roman" panose="02020603050405020304" pitchFamily="18" charset="0"/>
                <a:ea typeface="Times New Roman" panose="02020603050405020304" pitchFamily="18" charset="0"/>
                <a:cs typeface="+mj-cs"/>
              </a:rPr>
              <a:t>Čolić</a:t>
            </a:r>
            <a:r>
              <a:rPr lang="en-US" dirty="0">
                <a:effectLst/>
                <a:latin typeface="Times New Roman" panose="02020603050405020304" pitchFamily="18" charset="0"/>
                <a:ea typeface="Times New Roman" panose="02020603050405020304" pitchFamily="18" charset="0"/>
                <a:cs typeface="+mj-cs"/>
              </a:rPr>
              <a:t>, O. Marques, and B. </a:t>
            </a:r>
            <a:r>
              <a:rPr lang="en-US" dirty="0" err="1">
                <a:effectLst/>
                <a:latin typeface="Times New Roman" panose="02020603050405020304" pitchFamily="18" charset="0"/>
                <a:ea typeface="Times New Roman" panose="02020603050405020304" pitchFamily="18" charset="0"/>
                <a:cs typeface="+mj-cs"/>
              </a:rPr>
              <a:t>Furht</a:t>
            </a:r>
            <a:r>
              <a:rPr lang="en-US" dirty="0">
                <a:effectLst/>
                <a:latin typeface="Times New Roman" panose="02020603050405020304" pitchFamily="18" charset="0"/>
                <a:ea typeface="Times New Roman" panose="02020603050405020304" pitchFamily="18" charset="0"/>
                <a:cs typeface="+mj-cs"/>
              </a:rPr>
              <a:t>, Driver drowsiness detection: Systems and solutions. Springer, 2014.</a:t>
            </a:r>
          </a:p>
        </p:txBody>
      </p:sp>
      <p:sp>
        <p:nvSpPr>
          <p:cNvPr id="18" name="TextBox 17">
            <a:extLst>
              <a:ext uri="{FF2B5EF4-FFF2-40B4-BE49-F238E27FC236}">
                <a16:creationId xmlns:a16="http://schemas.microsoft.com/office/drawing/2014/main" id="{4AAF707A-1C3F-4FCC-ADF6-0827625997DC}"/>
              </a:ext>
            </a:extLst>
          </p:cNvPr>
          <p:cNvSpPr txBox="1"/>
          <p:nvPr/>
        </p:nvSpPr>
        <p:spPr>
          <a:xfrm>
            <a:off x="437325" y="1742014"/>
            <a:ext cx="11264005" cy="728148"/>
          </a:xfrm>
          <a:prstGeom prst="rect">
            <a:avLst/>
          </a:prstGeom>
          <a:noFill/>
        </p:spPr>
        <p:txBody>
          <a:bodyPr wrap="square">
            <a:spAutoFit/>
          </a:bodyPr>
          <a:lstStyle/>
          <a:p>
            <a:pPr marL="457200" marR="0" indent="-457200" algn="justLow">
              <a:lnSpc>
                <a:spcPct val="120000"/>
              </a:lnSpc>
              <a:spcBef>
                <a:spcPts val="1200"/>
              </a:spcBef>
              <a:spcAft>
                <a:spcPts val="0"/>
              </a:spcAft>
            </a:pPr>
            <a:r>
              <a:rPr lang="fa-IR" dirty="0">
                <a:effectLst/>
                <a:latin typeface="Times New Roman" panose="02020603050405020304" pitchFamily="18" charset="0"/>
                <a:ea typeface="Times New Roman" panose="02020603050405020304" pitchFamily="18" charset="0"/>
                <a:cs typeface="+mj-cs"/>
              </a:rPr>
              <a:t>[</a:t>
            </a:r>
            <a:r>
              <a:rPr lang="fa-IR" dirty="0">
                <a:effectLst/>
                <a:latin typeface="Times New Roman" panose="02020603050405020304" pitchFamily="18" charset="0"/>
                <a:ea typeface="Times New Roman" panose="02020603050405020304" pitchFamily="18" charset="0"/>
                <a:cs typeface="B Nazanin" panose="00000400000000000000" pitchFamily="2" charset="-78"/>
              </a:rPr>
              <a:t>2</a:t>
            </a:r>
            <a:r>
              <a:rPr lang="fa-IR" dirty="0">
                <a:effectLst/>
                <a:latin typeface="Times New Roman" panose="02020603050405020304" pitchFamily="18" charset="0"/>
                <a:ea typeface="Times New Roman" panose="02020603050405020304" pitchFamily="18" charset="0"/>
                <a:cs typeface="+mj-cs"/>
              </a:rPr>
              <a:t>]	</a:t>
            </a:r>
            <a:r>
              <a:rPr lang="en-US" dirty="0">
                <a:effectLst/>
                <a:latin typeface="Times New Roman" panose="02020603050405020304" pitchFamily="18" charset="0"/>
                <a:ea typeface="Times New Roman" panose="02020603050405020304" pitchFamily="18" charset="0"/>
                <a:cs typeface="+mj-cs"/>
              </a:rPr>
              <a:t>V. R. R. </a:t>
            </a:r>
            <a:r>
              <a:rPr lang="en-US" dirty="0" err="1">
                <a:effectLst/>
                <a:latin typeface="Times New Roman" panose="02020603050405020304" pitchFamily="18" charset="0"/>
                <a:ea typeface="Times New Roman" panose="02020603050405020304" pitchFamily="18" charset="0"/>
                <a:cs typeface="+mj-cs"/>
              </a:rPr>
              <a:t>Chirra</a:t>
            </a:r>
            <a:r>
              <a:rPr lang="en-US" dirty="0">
                <a:effectLst/>
                <a:latin typeface="Times New Roman" panose="02020603050405020304" pitchFamily="18" charset="0"/>
                <a:ea typeface="Times New Roman" panose="02020603050405020304" pitchFamily="18" charset="0"/>
                <a:cs typeface="+mj-cs"/>
              </a:rPr>
              <a:t>, S. </a:t>
            </a:r>
            <a:r>
              <a:rPr lang="en-US" dirty="0" err="1">
                <a:effectLst/>
                <a:latin typeface="Times New Roman" panose="02020603050405020304" pitchFamily="18" charset="0"/>
                <a:ea typeface="Times New Roman" panose="02020603050405020304" pitchFamily="18" charset="0"/>
                <a:cs typeface="+mj-cs"/>
              </a:rPr>
              <a:t>ReddyUyyala</a:t>
            </a:r>
            <a:r>
              <a:rPr lang="en-US" dirty="0">
                <a:effectLst/>
                <a:latin typeface="Times New Roman" panose="02020603050405020304" pitchFamily="18" charset="0"/>
                <a:ea typeface="Times New Roman" panose="02020603050405020304" pitchFamily="18" charset="0"/>
                <a:cs typeface="+mj-cs"/>
              </a:rPr>
              <a:t>, and V. K. K. </a:t>
            </a:r>
            <a:r>
              <a:rPr lang="en-US" dirty="0" err="1">
                <a:effectLst/>
                <a:latin typeface="Times New Roman" panose="02020603050405020304" pitchFamily="18" charset="0"/>
                <a:ea typeface="Times New Roman" panose="02020603050405020304" pitchFamily="18" charset="0"/>
                <a:cs typeface="+mj-cs"/>
              </a:rPr>
              <a:t>Kolli</a:t>
            </a:r>
            <a:r>
              <a:rPr lang="en-US" dirty="0">
                <a:effectLst/>
                <a:latin typeface="Times New Roman" panose="02020603050405020304" pitchFamily="18" charset="0"/>
                <a:ea typeface="Times New Roman" panose="02020603050405020304" pitchFamily="18" charset="0"/>
                <a:cs typeface="+mj-cs"/>
              </a:rPr>
              <a:t>, "Deep CNN: A machine learning approach for driver drowsiness detection based on eye state," Rev. </a:t>
            </a:r>
            <a:r>
              <a:rPr lang="en-US" dirty="0" err="1">
                <a:effectLst/>
                <a:latin typeface="Times New Roman" panose="02020603050405020304" pitchFamily="18" charset="0"/>
                <a:ea typeface="Times New Roman" panose="02020603050405020304" pitchFamily="18" charset="0"/>
                <a:cs typeface="+mj-cs"/>
              </a:rPr>
              <a:t>d'Intelligence</a:t>
            </a:r>
            <a:r>
              <a:rPr lang="en-US" dirty="0">
                <a:effectLst/>
                <a:latin typeface="Times New Roman" panose="02020603050405020304" pitchFamily="18" charset="0"/>
                <a:ea typeface="Times New Roman" panose="02020603050405020304" pitchFamily="18" charset="0"/>
                <a:cs typeface="+mj-cs"/>
              </a:rPr>
              <a:t> </a:t>
            </a:r>
            <a:r>
              <a:rPr lang="en-US" dirty="0" err="1">
                <a:effectLst/>
                <a:latin typeface="Times New Roman" panose="02020603050405020304" pitchFamily="18" charset="0"/>
                <a:ea typeface="Times New Roman" panose="02020603050405020304" pitchFamily="18" charset="0"/>
                <a:cs typeface="+mj-cs"/>
              </a:rPr>
              <a:t>Artif</a:t>
            </a:r>
            <a:r>
              <a:rPr lang="en-US" dirty="0">
                <a:effectLst/>
                <a:latin typeface="Times New Roman" panose="02020603050405020304" pitchFamily="18" charset="0"/>
                <a:ea typeface="Times New Roman" panose="02020603050405020304" pitchFamily="18" charset="0"/>
                <a:cs typeface="+mj-cs"/>
              </a:rPr>
              <a:t>., vol. 33, no. 6, pp. 461-466, 2019.</a:t>
            </a:r>
          </a:p>
        </p:txBody>
      </p:sp>
      <p:sp>
        <p:nvSpPr>
          <p:cNvPr id="20" name="TextBox 19">
            <a:extLst>
              <a:ext uri="{FF2B5EF4-FFF2-40B4-BE49-F238E27FC236}">
                <a16:creationId xmlns:a16="http://schemas.microsoft.com/office/drawing/2014/main" id="{3F07EB97-68C0-4EEB-96AC-75D223FCC1DB}"/>
              </a:ext>
            </a:extLst>
          </p:cNvPr>
          <p:cNvSpPr txBox="1"/>
          <p:nvPr/>
        </p:nvSpPr>
        <p:spPr>
          <a:xfrm>
            <a:off x="437325" y="2539062"/>
            <a:ext cx="11371582" cy="733471"/>
          </a:xfrm>
          <a:prstGeom prst="rect">
            <a:avLst/>
          </a:prstGeom>
          <a:noFill/>
        </p:spPr>
        <p:txBody>
          <a:bodyPr wrap="square">
            <a:spAutoFit/>
          </a:bodyPr>
          <a:lstStyle/>
          <a:p>
            <a:pPr marL="457200" marR="0" indent="-457200" algn="justLow">
              <a:lnSpc>
                <a:spcPct val="120000"/>
              </a:lnSpc>
              <a:spcBef>
                <a:spcPts val="1200"/>
              </a:spcBef>
              <a:spcAft>
                <a:spcPts val="0"/>
              </a:spcAft>
            </a:pPr>
            <a:r>
              <a:rPr lang="fa-IR" dirty="0">
                <a:effectLst/>
                <a:latin typeface="Times New Roman" panose="02020603050405020304" pitchFamily="18" charset="0"/>
                <a:ea typeface="Times New Roman" panose="02020603050405020304" pitchFamily="18" charset="0"/>
                <a:cs typeface="+mj-cs"/>
              </a:rPr>
              <a:t>[</a:t>
            </a:r>
            <a:r>
              <a:rPr lang="fa-IR" dirty="0">
                <a:effectLst/>
                <a:latin typeface="Times New Roman" panose="02020603050405020304" pitchFamily="18" charset="0"/>
                <a:ea typeface="Times New Roman" panose="02020603050405020304" pitchFamily="18" charset="0"/>
                <a:cs typeface="B Nazanin" panose="00000400000000000000" pitchFamily="2" charset="-78"/>
              </a:rPr>
              <a:t>3</a:t>
            </a:r>
            <a:r>
              <a:rPr lang="fa-IR" dirty="0">
                <a:effectLst/>
                <a:latin typeface="Times New Roman" panose="02020603050405020304" pitchFamily="18" charset="0"/>
                <a:ea typeface="Times New Roman" panose="02020603050405020304" pitchFamily="18" charset="0"/>
                <a:cs typeface="+mj-cs"/>
              </a:rPr>
              <a:t>]	</a:t>
            </a:r>
            <a:r>
              <a:rPr lang="en-US" dirty="0"/>
              <a:t>M. Hashemi, A. </a:t>
            </a:r>
            <a:r>
              <a:rPr lang="en-US" dirty="0" err="1"/>
              <a:t>Mirrashid</a:t>
            </a:r>
            <a:r>
              <a:rPr lang="en-US" dirty="0"/>
              <a:t>, and A. Beheshti Shirazi, "Driver safety development: Real-time driver drowsiness detection system based on convolutional neural network," SN Computer Science, vol. 1, no. 5, pp. 1-10, 2020.</a:t>
            </a:r>
            <a:endParaRPr lang="en-US" dirty="0">
              <a:effectLst/>
              <a:latin typeface="Times New Roman" panose="02020603050405020304" pitchFamily="18" charset="0"/>
              <a:ea typeface="Times New Roman" panose="02020603050405020304" pitchFamily="18" charset="0"/>
              <a:cs typeface="+mj-cs"/>
            </a:endParaRPr>
          </a:p>
        </p:txBody>
      </p:sp>
      <p:sp>
        <p:nvSpPr>
          <p:cNvPr id="22" name="TextBox 21">
            <a:extLst>
              <a:ext uri="{FF2B5EF4-FFF2-40B4-BE49-F238E27FC236}">
                <a16:creationId xmlns:a16="http://schemas.microsoft.com/office/drawing/2014/main" id="{C96056A0-BCD1-46F9-88AE-2360E5F8E5FF}"/>
              </a:ext>
            </a:extLst>
          </p:cNvPr>
          <p:cNvSpPr txBox="1"/>
          <p:nvPr/>
        </p:nvSpPr>
        <p:spPr>
          <a:xfrm>
            <a:off x="414020" y="4306171"/>
            <a:ext cx="11547883" cy="728148"/>
          </a:xfrm>
          <a:prstGeom prst="rect">
            <a:avLst/>
          </a:prstGeom>
          <a:noFill/>
        </p:spPr>
        <p:txBody>
          <a:bodyPr wrap="square">
            <a:spAutoFit/>
          </a:bodyPr>
          <a:lstStyle/>
          <a:p>
            <a:pPr marL="457200" marR="0" indent="-457200" algn="justLow">
              <a:lnSpc>
                <a:spcPct val="120000"/>
              </a:lnSpc>
              <a:spcBef>
                <a:spcPts val="1200"/>
              </a:spcBef>
              <a:spcAft>
                <a:spcPts val="0"/>
              </a:spcAft>
            </a:pPr>
            <a:r>
              <a:rPr lang="fa-IR" dirty="0">
                <a:effectLst/>
                <a:latin typeface="Times New Roman" panose="02020603050405020304" pitchFamily="18" charset="0"/>
                <a:ea typeface="Times New Roman" panose="02020603050405020304" pitchFamily="18" charset="0"/>
                <a:cs typeface="+mj-cs"/>
              </a:rPr>
              <a:t>[</a:t>
            </a:r>
            <a:r>
              <a:rPr lang="fa-IR" dirty="0">
                <a:effectLst/>
                <a:latin typeface="Times New Roman" panose="02020603050405020304" pitchFamily="18" charset="0"/>
                <a:ea typeface="Times New Roman" panose="02020603050405020304" pitchFamily="18" charset="0"/>
                <a:cs typeface="B Nazanin" panose="00000400000000000000" pitchFamily="2" charset="-78"/>
              </a:rPr>
              <a:t>5</a:t>
            </a:r>
            <a:r>
              <a:rPr lang="fa-IR" dirty="0">
                <a:effectLst/>
                <a:latin typeface="Times New Roman" panose="02020603050405020304" pitchFamily="18" charset="0"/>
                <a:ea typeface="Times New Roman" panose="02020603050405020304" pitchFamily="18" charset="0"/>
                <a:cs typeface="+mj-cs"/>
              </a:rPr>
              <a:t>]	</a:t>
            </a:r>
            <a:r>
              <a:rPr lang="en-US" dirty="0">
                <a:effectLst/>
                <a:latin typeface="Times New Roman" panose="02020603050405020304" pitchFamily="18" charset="0"/>
                <a:ea typeface="Times New Roman" panose="02020603050405020304" pitchFamily="18" charset="0"/>
                <a:cs typeface="+mj-cs"/>
              </a:rPr>
              <a:t>P. Viola and M. Jones, "Rapid object detection using a boosted cascade of simple features," in Proceedings of the 2001 IEEE computer society conference on computer vision and pattern recognition. CVPR 2001, 2001, vol. 1: IEEE, pp. 3.</a:t>
            </a:r>
          </a:p>
        </p:txBody>
      </p:sp>
      <p:sp>
        <p:nvSpPr>
          <p:cNvPr id="23" name="TextBox 22">
            <a:extLst>
              <a:ext uri="{FF2B5EF4-FFF2-40B4-BE49-F238E27FC236}">
                <a16:creationId xmlns:a16="http://schemas.microsoft.com/office/drawing/2014/main" id="{955FD426-A736-4632-88D7-52C102C4CFD2}"/>
              </a:ext>
            </a:extLst>
          </p:cNvPr>
          <p:cNvSpPr txBox="1"/>
          <p:nvPr/>
        </p:nvSpPr>
        <p:spPr>
          <a:xfrm>
            <a:off x="437325" y="5210028"/>
            <a:ext cx="11471536" cy="728148"/>
          </a:xfrm>
          <a:prstGeom prst="rect">
            <a:avLst/>
          </a:prstGeom>
          <a:noFill/>
        </p:spPr>
        <p:txBody>
          <a:bodyPr wrap="square">
            <a:spAutoFit/>
          </a:bodyPr>
          <a:lstStyle/>
          <a:p>
            <a:pPr marL="457200" marR="0" indent="-457200" algn="justLow" rtl="0">
              <a:lnSpc>
                <a:spcPct val="120000"/>
              </a:lnSpc>
              <a:spcBef>
                <a:spcPts val="1200"/>
              </a:spcBef>
              <a:spcAft>
                <a:spcPts val="0"/>
              </a:spcAft>
            </a:pPr>
            <a:r>
              <a:rPr lang="en-US" dirty="0">
                <a:effectLst/>
                <a:latin typeface="Times New Roman" panose="02020603050405020304" pitchFamily="18" charset="0"/>
                <a:ea typeface="Times New Roman" panose="02020603050405020304" pitchFamily="18" charset="0"/>
                <a:cs typeface="+mj-cs"/>
              </a:rPr>
              <a:t>[</a:t>
            </a:r>
            <a:r>
              <a:rPr lang="fa-IR" dirty="0">
                <a:latin typeface="Times New Roman" panose="02020603050405020304" pitchFamily="18" charset="0"/>
                <a:ea typeface="Times New Roman" panose="02020603050405020304" pitchFamily="18" charset="0"/>
                <a:cs typeface="B Nazanin" panose="00000400000000000000" pitchFamily="2" charset="-78"/>
              </a:rPr>
              <a:t>6</a:t>
            </a:r>
            <a:r>
              <a:rPr lang="en-US" dirty="0">
                <a:effectLst/>
                <a:latin typeface="Times New Roman" panose="02020603050405020304" pitchFamily="18" charset="0"/>
                <a:ea typeface="Times New Roman" panose="02020603050405020304" pitchFamily="18" charset="0"/>
                <a:cs typeface="+mj-cs"/>
              </a:rPr>
              <a:t>] 	S. </a:t>
            </a:r>
            <a:r>
              <a:rPr lang="en-US" dirty="0" err="1">
                <a:effectLst/>
                <a:latin typeface="Times New Roman" panose="02020603050405020304" pitchFamily="18" charset="0"/>
                <a:ea typeface="Times New Roman" panose="02020603050405020304" pitchFamily="18" charset="0"/>
                <a:cs typeface="+mj-cs"/>
              </a:rPr>
              <a:t>Albawi</a:t>
            </a:r>
            <a:r>
              <a:rPr lang="en-US" dirty="0">
                <a:effectLst/>
                <a:latin typeface="Times New Roman" panose="02020603050405020304" pitchFamily="18" charset="0"/>
                <a:ea typeface="Times New Roman" panose="02020603050405020304" pitchFamily="18" charset="0"/>
                <a:cs typeface="+mj-cs"/>
              </a:rPr>
              <a:t>, T. A. Mohammed, and S. Al-</a:t>
            </a:r>
            <a:r>
              <a:rPr lang="en-US" dirty="0" err="1">
                <a:effectLst/>
                <a:latin typeface="Times New Roman" panose="02020603050405020304" pitchFamily="18" charset="0"/>
                <a:ea typeface="Times New Roman" panose="02020603050405020304" pitchFamily="18" charset="0"/>
                <a:cs typeface="+mj-cs"/>
              </a:rPr>
              <a:t>Zawi</a:t>
            </a:r>
            <a:r>
              <a:rPr lang="en-US" dirty="0">
                <a:effectLst/>
                <a:latin typeface="Times New Roman" panose="02020603050405020304" pitchFamily="18" charset="0"/>
                <a:ea typeface="Times New Roman" panose="02020603050405020304" pitchFamily="18" charset="0"/>
                <a:cs typeface="+mj-cs"/>
              </a:rPr>
              <a:t>, "Understanding of a convolutional neural network," in 2017 international conference on engineering and technology (ICET), 2017: </a:t>
            </a:r>
            <a:r>
              <a:rPr lang="en-US" dirty="0" err="1">
                <a:effectLst/>
                <a:latin typeface="Times New Roman" panose="02020603050405020304" pitchFamily="18" charset="0"/>
                <a:ea typeface="Times New Roman" panose="02020603050405020304" pitchFamily="18" charset="0"/>
                <a:cs typeface="+mj-cs"/>
              </a:rPr>
              <a:t>Ieee</a:t>
            </a:r>
            <a:r>
              <a:rPr lang="en-US" dirty="0">
                <a:effectLst/>
                <a:latin typeface="Times New Roman" panose="02020603050405020304" pitchFamily="18" charset="0"/>
                <a:ea typeface="Times New Roman" panose="02020603050405020304" pitchFamily="18" charset="0"/>
                <a:cs typeface="+mj-cs"/>
              </a:rPr>
              <a:t>, pp. 1-6.</a:t>
            </a:r>
          </a:p>
        </p:txBody>
      </p:sp>
    </p:spTree>
    <p:extLst>
      <p:ext uri="{BB962C8B-B14F-4D97-AF65-F5344CB8AC3E}">
        <p14:creationId xmlns:p14="http://schemas.microsoft.com/office/powerpoint/2010/main" val="46983611"/>
      </p:ext>
    </p:extLst>
  </p:cSld>
  <p:clrMapOvr>
    <a:masterClrMapping/>
  </p:clrMapOvr>
  <p:transition spd="slow">
    <p:push dir="u"/>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ight Triangle 7"/>
          <p:cNvSpPr/>
          <p:nvPr/>
        </p:nvSpPr>
        <p:spPr>
          <a:xfrm>
            <a:off x="2407918" y="190245"/>
            <a:ext cx="721362" cy="869451"/>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cs typeface="B Nazanin" panose="00000400000000000000" pitchFamily="2" charset="-78"/>
            </a:endParaRPr>
          </a:p>
        </p:txBody>
      </p:sp>
      <p:sp>
        <p:nvSpPr>
          <p:cNvPr id="78" name="Parallelogram 77"/>
          <p:cNvSpPr/>
          <p:nvPr/>
        </p:nvSpPr>
        <p:spPr>
          <a:xfrm>
            <a:off x="-345440" y="6350000"/>
            <a:ext cx="1432560" cy="508000"/>
          </a:xfrm>
          <a:prstGeom prst="parallelogram">
            <a:avLst>
              <a:gd name="adj" fmla="val 47000"/>
            </a:avLst>
          </a:prstGeom>
          <a:solidFill>
            <a:srgbClr val="FFEDE1"/>
          </a:solidFill>
          <a:ln>
            <a:solidFill>
              <a:srgbClr val="FFED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B Nazanin" panose="00000400000000000000" pitchFamily="2" charset="-78"/>
            </a:endParaRPr>
          </a:p>
        </p:txBody>
      </p:sp>
      <p:sp>
        <p:nvSpPr>
          <p:cNvPr id="79" name="Parallelogram 78"/>
          <p:cNvSpPr/>
          <p:nvPr/>
        </p:nvSpPr>
        <p:spPr>
          <a:xfrm>
            <a:off x="-254000" y="6451600"/>
            <a:ext cx="1539240" cy="264160"/>
          </a:xfrm>
          <a:prstGeom prst="parallelogram">
            <a:avLst/>
          </a:prstGeom>
          <a:solidFill>
            <a:srgbClr val="B5838D"/>
          </a:solidFill>
          <a:ln>
            <a:solidFill>
              <a:srgbClr val="B583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a-IR" dirty="0">
                <a:solidFill>
                  <a:schemeClr val="tx1"/>
                </a:solidFill>
                <a:cs typeface="B Nazanin" panose="00000400000000000000" pitchFamily="2" charset="-78"/>
              </a:rPr>
              <a:t>31/31</a:t>
            </a:r>
            <a:endParaRPr lang="en-US" dirty="0">
              <a:solidFill>
                <a:schemeClr val="tx1"/>
              </a:solidFill>
              <a:cs typeface="B Nazanin" panose="00000400000000000000" pitchFamily="2" charset="-78"/>
            </a:endParaRPr>
          </a:p>
        </p:txBody>
      </p:sp>
      <p:sp>
        <p:nvSpPr>
          <p:cNvPr id="34" name="Flowchart: Manual Input 33"/>
          <p:cNvSpPr/>
          <p:nvPr/>
        </p:nvSpPr>
        <p:spPr>
          <a:xfrm rot="16200000">
            <a:off x="7097565" y="-4084597"/>
            <a:ext cx="1055033" cy="9133841"/>
          </a:xfrm>
          <a:prstGeom prst="flowChartManualInput">
            <a:avLst/>
          </a:prstGeom>
          <a:solidFill>
            <a:srgbClr val="828F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B Nazanin" panose="00000400000000000000" pitchFamily="2" charset="-78"/>
            </a:endParaRPr>
          </a:p>
        </p:txBody>
      </p:sp>
      <p:sp>
        <p:nvSpPr>
          <p:cNvPr id="38" name="Rectangle 37"/>
          <p:cNvSpPr/>
          <p:nvPr/>
        </p:nvSpPr>
        <p:spPr>
          <a:xfrm>
            <a:off x="2407920" y="154662"/>
            <a:ext cx="9784080" cy="685643"/>
          </a:xfrm>
          <a:prstGeom prst="rect">
            <a:avLst/>
          </a:prstGeom>
          <a:solidFill>
            <a:srgbClr val="FFED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rtl="1"/>
            <a:r>
              <a:rPr lang="fa-IR" sz="4000" dirty="0">
                <a:solidFill>
                  <a:schemeClr val="tx1"/>
                </a:solidFill>
                <a:cs typeface="B Nazanin" panose="00000400000000000000" pitchFamily="2" charset="-78"/>
              </a:rPr>
              <a:t>	مراجع</a:t>
            </a:r>
            <a:endParaRPr lang="en-US" sz="4000" dirty="0">
              <a:solidFill>
                <a:schemeClr val="tx1"/>
              </a:solidFill>
              <a:cs typeface="B Nazanin" panose="00000400000000000000" pitchFamily="2" charset="-78"/>
            </a:endParaRPr>
          </a:p>
        </p:txBody>
      </p:sp>
      <p:sp>
        <p:nvSpPr>
          <p:cNvPr id="40" name="TextBox 39">
            <a:extLst>
              <a:ext uri="{FF2B5EF4-FFF2-40B4-BE49-F238E27FC236}">
                <a16:creationId xmlns:a16="http://schemas.microsoft.com/office/drawing/2014/main" id="{9196D313-96A3-4EB9-A985-6FC482AAD0A0}"/>
              </a:ext>
            </a:extLst>
          </p:cNvPr>
          <p:cNvSpPr txBox="1"/>
          <p:nvPr/>
        </p:nvSpPr>
        <p:spPr>
          <a:xfrm>
            <a:off x="424776" y="3864442"/>
            <a:ext cx="11864639" cy="410882"/>
          </a:xfrm>
          <a:prstGeom prst="rect">
            <a:avLst/>
          </a:prstGeom>
          <a:noFill/>
        </p:spPr>
        <p:txBody>
          <a:bodyPr wrap="square">
            <a:spAutoFit/>
          </a:bodyPr>
          <a:lstStyle/>
          <a:p>
            <a:pPr marL="457200" marR="0" indent="-457200" algn="justLow" rtl="0">
              <a:lnSpc>
                <a:spcPct val="120000"/>
              </a:lnSpc>
              <a:spcBef>
                <a:spcPts val="1200"/>
              </a:spcBef>
              <a:spcAft>
                <a:spcPts val="0"/>
              </a:spcAft>
            </a:pPr>
            <a:r>
              <a:rPr lang="en-US" sz="1800" dirty="0">
                <a:effectLst/>
                <a:latin typeface="Times New Roman" panose="02020603050405020304" pitchFamily="18" charset="0"/>
                <a:ea typeface="Times New Roman" panose="02020603050405020304" pitchFamily="18" charset="0"/>
                <a:cs typeface="+mj-cs"/>
              </a:rPr>
              <a:t>[</a:t>
            </a:r>
            <a:r>
              <a:rPr lang="fa-IR" dirty="0">
                <a:latin typeface="Times New Roman" panose="02020603050405020304" pitchFamily="18" charset="0"/>
                <a:ea typeface="Times New Roman" panose="02020603050405020304" pitchFamily="18" charset="0"/>
                <a:cs typeface="B Nazanin" panose="00000400000000000000" pitchFamily="2" charset="-78"/>
              </a:rPr>
              <a:t>10</a:t>
            </a:r>
            <a:r>
              <a:rPr lang="en-US" sz="1800" dirty="0">
                <a:effectLst/>
                <a:latin typeface="Times New Roman" panose="02020603050405020304" pitchFamily="18" charset="0"/>
                <a:ea typeface="Times New Roman" panose="02020603050405020304" pitchFamily="18" charset="0"/>
                <a:cs typeface="+mj-cs"/>
              </a:rPr>
              <a:t>]  </a:t>
            </a:r>
            <a:r>
              <a:rPr lang="fa-IR" sz="1800" dirty="0">
                <a:effectLst/>
                <a:latin typeface="Times New Roman" panose="02020603050405020304" pitchFamily="18" charset="0"/>
                <a:ea typeface="Times New Roman" panose="02020603050405020304" pitchFamily="18" charset="0"/>
                <a:cs typeface="+mj-cs"/>
              </a:rPr>
              <a:t>"</a:t>
            </a:r>
            <a:r>
              <a:rPr lang="en-US" sz="1800" dirty="0">
                <a:effectLst/>
                <a:latin typeface="Times New Roman" panose="02020603050405020304" pitchFamily="18" charset="0"/>
                <a:ea typeface="Times New Roman" panose="02020603050405020304" pitchFamily="18" charset="0"/>
                <a:cs typeface="+mj-cs"/>
              </a:rPr>
              <a:t>MRL Eye </a:t>
            </a:r>
            <a:r>
              <a:rPr lang="en-US" sz="1800" dirty="0" err="1">
                <a:effectLst/>
                <a:latin typeface="Times New Roman" panose="02020603050405020304" pitchFamily="18" charset="0"/>
                <a:ea typeface="Times New Roman" panose="02020603050405020304" pitchFamily="18" charset="0"/>
                <a:cs typeface="+mj-cs"/>
              </a:rPr>
              <a:t>Dataset|MRL</a:t>
            </a:r>
            <a:r>
              <a:rPr lang="en-US" sz="1800" dirty="0">
                <a:effectLst/>
                <a:latin typeface="Times New Roman" panose="02020603050405020304" pitchFamily="18" charset="0"/>
                <a:ea typeface="Times New Roman" panose="02020603050405020304" pitchFamily="18" charset="0"/>
                <a:cs typeface="+mj-cs"/>
              </a:rPr>
              <a:t>." http://mrl.cs.vsb.cz/eyedataset (accessed 4-March, 2022).</a:t>
            </a:r>
          </a:p>
        </p:txBody>
      </p:sp>
      <p:sp>
        <p:nvSpPr>
          <p:cNvPr id="42" name="TextBox 41">
            <a:extLst>
              <a:ext uri="{FF2B5EF4-FFF2-40B4-BE49-F238E27FC236}">
                <a16:creationId xmlns:a16="http://schemas.microsoft.com/office/drawing/2014/main" id="{210B2E8C-9A0B-46E4-B7F8-09AA36BB2C6D}"/>
              </a:ext>
            </a:extLst>
          </p:cNvPr>
          <p:cNvSpPr txBox="1"/>
          <p:nvPr/>
        </p:nvSpPr>
        <p:spPr>
          <a:xfrm>
            <a:off x="424776" y="5182420"/>
            <a:ext cx="11570148" cy="410882"/>
          </a:xfrm>
          <a:prstGeom prst="rect">
            <a:avLst/>
          </a:prstGeom>
          <a:noFill/>
        </p:spPr>
        <p:txBody>
          <a:bodyPr wrap="square">
            <a:spAutoFit/>
          </a:bodyPr>
          <a:lstStyle/>
          <a:p>
            <a:pPr marL="0" marR="0" algn="justLow" rtl="0">
              <a:lnSpc>
                <a:spcPct val="120000"/>
              </a:lnSpc>
              <a:spcBef>
                <a:spcPts val="1200"/>
              </a:spcBef>
              <a:spcAft>
                <a:spcPts val="0"/>
              </a:spcAft>
            </a:pPr>
            <a:r>
              <a:rPr lang="en-US" sz="1800" dirty="0">
                <a:effectLst/>
                <a:latin typeface="Times New Roman" panose="02020603050405020304" pitchFamily="18" charset="0"/>
                <a:ea typeface="Times New Roman" panose="02020603050405020304" pitchFamily="18" charset="0"/>
                <a:cs typeface="+mj-cs"/>
              </a:rPr>
              <a:t>[</a:t>
            </a:r>
            <a:r>
              <a:rPr lang="fa-IR" sz="1800" dirty="0">
                <a:effectLst/>
                <a:latin typeface="Times New Roman" panose="02020603050405020304" pitchFamily="18" charset="0"/>
                <a:ea typeface="Times New Roman" panose="02020603050405020304" pitchFamily="18" charset="0"/>
                <a:cs typeface="B Nazanin" panose="00000400000000000000" pitchFamily="2" charset="-78"/>
              </a:rPr>
              <a:t>12</a:t>
            </a:r>
            <a:r>
              <a:rPr lang="en-US" sz="1800" dirty="0">
                <a:effectLst/>
                <a:latin typeface="Times New Roman" panose="02020603050405020304" pitchFamily="18" charset="0"/>
                <a:ea typeface="Times New Roman" panose="02020603050405020304" pitchFamily="18" charset="0"/>
                <a:cs typeface="+mj-cs"/>
              </a:rPr>
              <a:t>]</a:t>
            </a:r>
            <a:r>
              <a:rPr lang="en-US" dirty="0">
                <a:latin typeface="Times New Roman" panose="02020603050405020304" pitchFamily="18" charset="0"/>
                <a:ea typeface="Times New Roman" panose="02020603050405020304" pitchFamily="18" charset="0"/>
                <a:cs typeface="+mj-cs"/>
              </a:rPr>
              <a:t>   </a:t>
            </a:r>
            <a:r>
              <a:rPr lang="en-US" sz="1800" dirty="0">
                <a:effectLst/>
                <a:latin typeface="Times New Roman" panose="02020603050405020304" pitchFamily="18" charset="0"/>
                <a:ea typeface="Times New Roman" panose="02020603050405020304" pitchFamily="18" charset="0"/>
                <a:cs typeface="+mj-cs"/>
              </a:rPr>
              <a:t>J. </a:t>
            </a:r>
            <a:r>
              <a:rPr lang="en-US" sz="1800" dirty="0" err="1">
                <a:effectLst/>
                <a:latin typeface="Times New Roman" panose="02020603050405020304" pitchFamily="18" charset="0"/>
                <a:ea typeface="Times New Roman" panose="02020603050405020304" pitchFamily="18" charset="0"/>
                <a:cs typeface="+mj-cs"/>
              </a:rPr>
              <a:t>Nickoloff</a:t>
            </a:r>
            <a:r>
              <a:rPr lang="en-US" sz="1800" dirty="0">
                <a:effectLst/>
                <a:latin typeface="Times New Roman" panose="02020603050405020304" pitchFamily="18" charset="0"/>
                <a:ea typeface="Times New Roman" panose="02020603050405020304" pitchFamily="18" charset="0"/>
                <a:cs typeface="+mj-cs"/>
              </a:rPr>
              <a:t> and S. </a:t>
            </a:r>
            <a:r>
              <a:rPr lang="en-US" sz="1800" dirty="0" err="1">
                <a:effectLst/>
                <a:latin typeface="Times New Roman" panose="02020603050405020304" pitchFamily="18" charset="0"/>
                <a:ea typeface="Times New Roman" panose="02020603050405020304" pitchFamily="18" charset="0"/>
                <a:cs typeface="+mj-cs"/>
              </a:rPr>
              <a:t>Kuenzli</a:t>
            </a:r>
            <a:r>
              <a:rPr lang="en-US" sz="1800" dirty="0">
                <a:effectLst/>
                <a:latin typeface="Times New Roman" panose="02020603050405020304" pitchFamily="18" charset="0"/>
                <a:ea typeface="Times New Roman" panose="02020603050405020304" pitchFamily="18" charset="0"/>
                <a:cs typeface="+mj-cs"/>
              </a:rPr>
              <a:t>, Docker in action. Simon and Schuster, 2019.</a:t>
            </a:r>
          </a:p>
        </p:txBody>
      </p:sp>
      <p:sp>
        <p:nvSpPr>
          <p:cNvPr id="44" name="TextBox 43">
            <a:extLst>
              <a:ext uri="{FF2B5EF4-FFF2-40B4-BE49-F238E27FC236}">
                <a16:creationId xmlns:a16="http://schemas.microsoft.com/office/drawing/2014/main" id="{01CC7191-9461-43A8-BEC2-062F464DF66C}"/>
              </a:ext>
            </a:extLst>
          </p:cNvPr>
          <p:cNvSpPr txBox="1"/>
          <p:nvPr/>
        </p:nvSpPr>
        <p:spPr>
          <a:xfrm>
            <a:off x="424776" y="2976039"/>
            <a:ext cx="11570148" cy="728148"/>
          </a:xfrm>
          <a:prstGeom prst="rect">
            <a:avLst/>
          </a:prstGeom>
          <a:noFill/>
        </p:spPr>
        <p:txBody>
          <a:bodyPr wrap="square">
            <a:spAutoFit/>
          </a:bodyPr>
          <a:lstStyle/>
          <a:p>
            <a:pPr marL="457200" marR="0" indent="-457200" algn="just" rtl="0">
              <a:lnSpc>
                <a:spcPct val="120000"/>
              </a:lnSpc>
              <a:spcBef>
                <a:spcPts val="1200"/>
              </a:spcBef>
              <a:spcAft>
                <a:spcPts val="0"/>
              </a:spcAft>
            </a:pPr>
            <a:r>
              <a:rPr lang="en-US" sz="1800" dirty="0">
                <a:effectLst/>
                <a:latin typeface="Times New Roman" panose="02020603050405020304" pitchFamily="18" charset="0"/>
                <a:ea typeface="Times New Roman" panose="02020603050405020304" pitchFamily="18" charset="0"/>
                <a:cs typeface="+mj-cs"/>
              </a:rPr>
              <a:t>[</a:t>
            </a:r>
            <a:r>
              <a:rPr lang="fa-IR" sz="1800" dirty="0">
                <a:effectLst/>
                <a:latin typeface="Times New Roman" panose="02020603050405020304" pitchFamily="18" charset="0"/>
                <a:ea typeface="Times New Roman" panose="02020603050405020304" pitchFamily="18" charset="0"/>
                <a:cs typeface="B Nazanin" panose="00000400000000000000" pitchFamily="2" charset="-78"/>
              </a:rPr>
              <a:t>9</a:t>
            </a:r>
            <a:r>
              <a:rPr lang="en-US" sz="1800" dirty="0">
                <a:effectLst/>
                <a:latin typeface="Times New Roman" panose="02020603050405020304" pitchFamily="18" charset="0"/>
                <a:ea typeface="Times New Roman" panose="02020603050405020304" pitchFamily="18" charset="0"/>
                <a:cs typeface="+mj-cs"/>
              </a:rPr>
              <a:t>] 	E. Tuba, N. </a:t>
            </a:r>
            <a:r>
              <a:rPr lang="en-US" sz="1800" dirty="0" err="1">
                <a:effectLst/>
                <a:latin typeface="Times New Roman" panose="02020603050405020304" pitchFamily="18" charset="0"/>
                <a:ea typeface="Times New Roman" panose="02020603050405020304" pitchFamily="18" charset="0"/>
                <a:cs typeface="+mj-cs"/>
              </a:rPr>
              <a:t>Bačanin</a:t>
            </a:r>
            <a:r>
              <a:rPr lang="en-US" sz="1800" dirty="0">
                <a:effectLst/>
                <a:latin typeface="Times New Roman" panose="02020603050405020304" pitchFamily="18" charset="0"/>
                <a:ea typeface="Times New Roman" panose="02020603050405020304" pitchFamily="18" charset="0"/>
                <a:cs typeface="+mj-cs"/>
              </a:rPr>
              <a:t>, I. </a:t>
            </a:r>
            <a:r>
              <a:rPr lang="en-US" sz="1800" dirty="0" err="1">
                <a:effectLst/>
                <a:latin typeface="Times New Roman" panose="02020603050405020304" pitchFamily="18" charset="0"/>
                <a:ea typeface="Times New Roman" panose="02020603050405020304" pitchFamily="18" charset="0"/>
                <a:cs typeface="+mj-cs"/>
              </a:rPr>
              <a:t>Strumberger</a:t>
            </a:r>
            <a:r>
              <a:rPr lang="en-US" sz="1800" dirty="0">
                <a:effectLst/>
                <a:latin typeface="Times New Roman" panose="02020603050405020304" pitchFamily="18" charset="0"/>
                <a:ea typeface="Times New Roman" panose="02020603050405020304" pitchFamily="18" charset="0"/>
                <a:cs typeface="+mj-cs"/>
              </a:rPr>
              <a:t>, and M. Tuba, "Convolutional neural networks hyperparameters tuning," in Artificial intelligence: theory and applications: Springer, 2021, pp. 65-84.</a:t>
            </a:r>
          </a:p>
        </p:txBody>
      </p:sp>
      <p:sp>
        <p:nvSpPr>
          <p:cNvPr id="50" name="TextBox 49">
            <a:extLst>
              <a:ext uri="{FF2B5EF4-FFF2-40B4-BE49-F238E27FC236}">
                <a16:creationId xmlns:a16="http://schemas.microsoft.com/office/drawing/2014/main" id="{60BE918D-B3B0-4565-9036-3E443B963D02}"/>
              </a:ext>
            </a:extLst>
          </p:cNvPr>
          <p:cNvSpPr txBox="1"/>
          <p:nvPr/>
        </p:nvSpPr>
        <p:spPr>
          <a:xfrm>
            <a:off x="424776" y="4560225"/>
            <a:ext cx="11471536" cy="410882"/>
          </a:xfrm>
          <a:prstGeom prst="rect">
            <a:avLst/>
          </a:prstGeom>
          <a:noFill/>
        </p:spPr>
        <p:txBody>
          <a:bodyPr wrap="square">
            <a:spAutoFit/>
          </a:bodyPr>
          <a:lstStyle/>
          <a:p>
            <a:pPr marL="0" marR="0" algn="justLow" rtl="0">
              <a:lnSpc>
                <a:spcPct val="120000"/>
              </a:lnSpc>
              <a:spcBef>
                <a:spcPts val="1200"/>
              </a:spcBef>
              <a:spcAft>
                <a:spcPts val="0"/>
              </a:spcAft>
            </a:pPr>
            <a:r>
              <a:rPr lang="en-US" sz="1800" dirty="0">
                <a:effectLst/>
                <a:latin typeface="Times New Roman" panose="02020603050405020304" pitchFamily="18" charset="0"/>
                <a:ea typeface="Times New Roman" panose="02020603050405020304" pitchFamily="18" charset="0"/>
                <a:cs typeface="+mj-cs"/>
              </a:rPr>
              <a:t>[</a:t>
            </a:r>
            <a:r>
              <a:rPr lang="fa-IR" sz="1800" dirty="0">
                <a:effectLst/>
                <a:latin typeface="Times New Roman" panose="02020603050405020304" pitchFamily="18" charset="0"/>
                <a:ea typeface="Times New Roman" panose="02020603050405020304" pitchFamily="18" charset="0"/>
                <a:cs typeface="B Nazanin" panose="00000400000000000000" pitchFamily="2" charset="-78"/>
              </a:rPr>
              <a:t>11</a:t>
            </a:r>
            <a:r>
              <a:rPr lang="en-US" sz="1800" dirty="0">
                <a:effectLst/>
                <a:latin typeface="Times New Roman" panose="02020603050405020304" pitchFamily="18" charset="0"/>
                <a:ea typeface="Times New Roman" panose="02020603050405020304" pitchFamily="18" charset="0"/>
                <a:cs typeface="+mj-cs"/>
              </a:rPr>
              <a:t>]</a:t>
            </a:r>
            <a:r>
              <a:rPr lang="en-US" dirty="0">
                <a:latin typeface="Times New Roman" panose="02020603050405020304" pitchFamily="18" charset="0"/>
                <a:ea typeface="Times New Roman" panose="02020603050405020304" pitchFamily="18" charset="0"/>
                <a:cs typeface="+mj-cs"/>
              </a:rPr>
              <a:t>  </a:t>
            </a:r>
            <a:r>
              <a:rPr lang="en-US" sz="1800" dirty="0">
                <a:effectLst/>
                <a:latin typeface="Times New Roman" panose="02020603050405020304" pitchFamily="18" charset="0"/>
                <a:ea typeface="Times New Roman" panose="02020603050405020304" pitchFamily="18" charset="0"/>
                <a:cs typeface="+mj-cs"/>
              </a:rPr>
              <a:t>"</a:t>
            </a:r>
            <a:r>
              <a:rPr lang="en-US" sz="1800" dirty="0" err="1">
                <a:effectLst/>
                <a:latin typeface="Times New Roman" panose="02020603050405020304" pitchFamily="18" charset="0"/>
                <a:ea typeface="Times New Roman" panose="02020603050405020304" pitchFamily="18" charset="0"/>
                <a:cs typeface="+mj-cs"/>
              </a:rPr>
              <a:t>Pyinstaller</a:t>
            </a:r>
            <a:r>
              <a:rPr lang="en-US" sz="1800" dirty="0">
                <a:effectLst/>
                <a:latin typeface="Times New Roman" panose="02020603050405020304" pitchFamily="18" charset="0"/>
                <a:ea typeface="Times New Roman" panose="02020603050405020304" pitchFamily="18" charset="0"/>
                <a:cs typeface="+mj-cs"/>
              </a:rPr>
              <a:t>." </a:t>
            </a:r>
            <a:r>
              <a:rPr lang="en-US" sz="1800" u="sng" dirty="0">
                <a:solidFill>
                  <a:srgbClr val="0000FF"/>
                </a:solidFill>
                <a:effectLst/>
                <a:latin typeface="Times New Roman" panose="02020603050405020304" pitchFamily="18" charset="0"/>
                <a:ea typeface="Times New Roman" panose="02020603050405020304" pitchFamily="18" charset="0"/>
                <a:cs typeface="+mj-cs"/>
                <a:hlinkClick r:id="rId3"/>
              </a:rPr>
              <a:t>https://pyinstaller.org/en/stable/</a:t>
            </a:r>
            <a:r>
              <a:rPr lang="en-US" sz="1800" dirty="0">
                <a:effectLst/>
                <a:latin typeface="Times New Roman" panose="02020603050405020304" pitchFamily="18" charset="0"/>
                <a:ea typeface="Times New Roman" panose="02020603050405020304" pitchFamily="18" charset="0"/>
                <a:cs typeface="+mj-cs"/>
              </a:rPr>
              <a:t> (accessed 21-March, 2022).</a:t>
            </a:r>
          </a:p>
        </p:txBody>
      </p:sp>
      <p:sp>
        <p:nvSpPr>
          <p:cNvPr id="13" name="TextBox 12">
            <a:extLst>
              <a:ext uri="{FF2B5EF4-FFF2-40B4-BE49-F238E27FC236}">
                <a16:creationId xmlns:a16="http://schemas.microsoft.com/office/drawing/2014/main" id="{903E559C-FC17-4518-853B-944526DF3700}"/>
              </a:ext>
            </a:extLst>
          </p:cNvPr>
          <p:cNvSpPr txBox="1"/>
          <p:nvPr/>
        </p:nvSpPr>
        <p:spPr>
          <a:xfrm>
            <a:off x="453463" y="2118365"/>
            <a:ext cx="11484385" cy="646331"/>
          </a:xfrm>
          <a:prstGeom prst="rect">
            <a:avLst/>
          </a:prstGeom>
          <a:noFill/>
        </p:spPr>
        <p:txBody>
          <a:bodyPr wrap="square">
            <a:spAutoFit/>
          </a:bodyPr>
          <a:lstStyle/>
          <a:p>
            <a:r>
              <a:rPr lang="en-US" dirty="0">
                <a:cs typeface="+mj-cs"/>
              </a:rPr>
              <a:t>[</a:t>
            </a:r>
            <a:r>
              <a:rPr lang="fa-IR" dirty="0">
                <a:cs typeface="B Nazanin" panose="00000400000000000000" pitchFamily="2" charset="-78"/>
              </a:rPr>
              <a:t>8</a:t>
            </a:r>
            <a:r>
              <a:rPr lang="en-US" dirty="0">
                <a:cs typeface="+mj-cs"/>
              </a:rPr>
              <a:t>]   </a:t>
            </a:r>
            <a:r>
              <a:rPr lang="fr-FR" dirty="0">
                <a:cs typeface="+mj-cs"/>
              </a:rPr>
              <a:t>A. G. Howard et al., "</a:t>
            </a:r>
            <a:r>
              <a:rPr lang="fr-FR" dirty="0" err="1">
                <a:cs typeface="+mj-cs"/>
              </a:rPr>
              <a:t>Mobilenets</a:t>
            </a:r>
            <a:r>
              <a:rPr lang="fr-FR" dirty="0">
                <a:cs typeface="+mj-cs"/>
              </a:rPr>
              <a:t>: Efficient </a:t>
            </a:r>
            <a:r>
              <a:rPr lang="fr-FR" dirty="0" err="1">
                <a:cs typeface="+mj-cs"/>
              </a:rPr>
              <a:t>convolutional</a:t>
            </a:r>
            <a:r>
              <a:rPr lang="fr-FR" dirty="0">
                <a:cs typeface="+mj-cs"/>
              </a:rPr>
              <a:t> neural networks for mobile vision applications," </a:t>
            </a:r>
            <a:r>
              <a:rPr lang="fr-FR" dirty="0" err="1">
                <a:cs typeface="+mj-cs"/>
              </a:rPr>
              <a:t>arXiv</a:t>
            </a:r>
            <a:r>
              <a:rPr lang="fr-FR" dirty="0">
                <a:cs typeface="+mj-cs"/>
              </a:rPr>
              <a:t>                   </a:t>
            </a:r>
          </a:p>
          <a:p>
            <a:r>
              <a:rPr lang="fr-FR" dirty="0">
                <a:cs typeface="+mj-cs"/>
              </a:rPr>
              <a:t>       </a:t>
            </a:r>
            <a:r>
              <a:rPr lang="fr-FR" dirty="0" err="1">
                <a:cs typeface="+mj-cs"/>
              </a:rPr>
              <a:t>preprint</a:t>
            </a:r>
            <a:r>
              <a:rPr lang="fr-FR" dirty="0">
                <a:cs typeface="+mj-cs"/>
              </a:rPr>
              <a:t> arXiv:1704.04861, 2017. </a:t>
            </a:r>
            <a:endParaRPr lang="fa-IR" dirty="0">
              <a:cs typeface="+mj-cs"/>
            </a:endParaRPr>
          </a:p>
        </p:txBody>
      </p:sp>
      <p:sp>
        <p:nvSpPr>
          <p:cNvPr id="14" name="TextBox 13">
            <a:extLst>
              <a:ext uri="{FF2B5EF4-FFF2-40B4-BE49-F238E27FC236}">
                <a16:creationId xmlns:a16="http://schemas.microsoft.com/office/drawing/2014/main" id="{24322B88-DEF1-47DB-A62B-3A48ADB210B7}"/>
              </a:ext>
            </a:extLst>
          </p:cNvPr>
          <p:cNvSpPr txBox="1"/>
          <p:nvPr/>
        </p:nvSpPr>
        <p:spPr>
          <a:xfrm>
            <a:off x="466313" y="1237916"/>
            <a:ext cx="11471536" cy="728148"/>
          </a:xfrm>
          <a:prstGeom prst="rect">
            <a:avLst/>
          </a:prstGeom>
          <a:noFill/>
        </p:spPr>
        <p:txBody>
          <a:bodyPr wrap="square">
            <a:spAutoFit/>
          </a:bodyPr>
          <a:lstStyle/>
          <a:p>
            <a:pPr marL="457200" marR="0" indent="-457200" algn="just" rtl="0">
              <a:lnSpc>
                <a:spcPct val="120000"/>
              </a:lnSpc>
              <a:spcBef>
                <a:spcPts val="1200"/>
              </a:spcBef>
              <a:spcAft>
                <a:spcPts val="0"/>
              </a:spcAft>
            </a:pPr>
            <a:r>
              <a:rPr lang="en-US" sz="1800" dirty="0">
                <a:effectLst/>
                <a:latin typeface="Times New Roman" panose="02020603050405020304" pitchFamily="18" charset="0"/>
                <a:ea typeface="Times New Roman" panose="02020603050405020304" pitchFamily="18" charset="0"/>
                <a:cs typeface="+mj-cs"/>
              </a:rPr>
              <a:t>[</a:t>
            </a:r>
            <a:r>
              <a:rPr lang="fa-IR" sz="1800" dirty="0">
                <a:effectLst/>
                <a:latin typeface="Times New Roman" panose="02020603050405020304" pitchFamily="18" charset="0"/>
                <a:ea typeface="Times New Roman" panose="02020603050405020304" pitchFamily="18" charset="0"/>
                <a:cs typeface="B Nazanin" panose="00000400000000000000" pitchFamily="2" charset="-78"/>
              </a:rPr>
              <a:t>7</a:t>
            </a:r>
            <a:r>
              <a:rPr lang="en-US" sz="1800" dirty="0">
                <a:effectLst/>
                <a:latin typeface="Times New Roman" panose="02020603050405020304" pitchFamily="18" charset="0"/>
                <a:ea typeface="Times New Roman" panose="02020603050405020304" pitchFamily="18" charset="0"/>
                <a:cs typeface="+mj-cs"/>
              </a:rPr>
              <a:t>]	S. </a:t>
            </a:r>
            <a:r>
              <a:rPr lang="en-US" sz="1800" dirty="0" err="1">
                <a:effectLst/>
                <a:latin typeface="Times New Roman" panose="02020603050405020304" pitchFamily="18" charset="0"/>
                <a:ea typeface="Times New Roman" panose="02020603050405020304" pitchFamily="18" charset="0"/>
                <a:cs typeface="+mj-cs"/>
              </a:rPr>
              <a:t>Tammina</a:t>
            </a:r>
            <a:r>
              <a:rPr lang="en-US" sz="1800" dirty="0">
                <a:effectLst/>
                <a:latin typeface="Times New Roman" panose="02020603050405020304" pitchFamily="18" charset="0"/>
                <a:ea typeface="Times New Roman" panose="02020603050405020304" pitchFamily="18" charset="0"/>
                <a:cs typeface="+mj-cs"/>
              </a:rPr>
              <a:t>, "Transfer learning using vgg-16 with deep convolutional neural network for classifying images," International Journal of Scientific and Research Publications (IJSRP)</a:t>
            </a:r>
            <a:r>
              <a:rPr lang="en-US" sz="1800" i="1" dirty="0">
                <a:effectLst/>
                <a:latin typeface="Times New Roman" panose="02020603050405020304" pitchFamily="18" charset="0"/>
                <a:ea typeface="Times New Roman" panose="02020603050405020304" pitchFamily="18" charset="0"/>
                <a:cs typeface="+mj-cs"/>
              </a:rPr>
              <a:t>, </a:t>
            </a:r>
            <a:r>
              <a:rPr lang="en-US" sz="1800" dirty="0">
                <a:effectLst/>
                <a:latin typeface="Times New Roman" panose="02020603050405020304" pitchFamily="18" charset="0"/>
                <a:ea typeface="Times New Roman" panose="02020603050405020304" pitchFamily="18" charset="0"/>
                <a:cs typeface="+mj-cs"/>
              </a:rPr>
              <a:t>vol. 9, no. 10, pp. 143-150, 2019.   </a:t>
            </a:r>
          </a:p>
        </p:txBody>
      </p:sp>
    </p:spTree>
    <p:extLst>
      <p:ext uri="{BB962C8B-B14F-4D97-AF65-F5344CB8AC3E}">
        <p14:creationId xmlns:p14="http://schemas.microsoft.com/office/powerpoint/2010/main" val="36563126"/>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ight Triangle 7"/>
          <p:cNvSpPr/>
          <p:nvPr/>
        </p:nvSpPr>
        <p:spPr>
          <a:xfrm>
            <a:off x="2407918" y="190245"/>
            <a:ext cx="721362" cy="869451"/>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cs typeface="B Nazanin" panose="00000400000000000000" pitchFamily="2" charset="-78"/>
            </a:endParaRPr>
          </a:p>
        </p:txBody>
      </p:sp>
      <p:sp>
        <p:nvSpPr>
          <p:cNvPr id="78" name="Parallelogram 77"/>
          <p:cNvSpPr/>
          <p:nvPr/>
        </p:nvSpPr>
        <p:spPr>
          <a:xfrm>
            <a:off x="-345440" y="6350000"/>
            <a:ext cx="1432560" cy="508000"/>
          </a:xfrm>
          <a:prstGeom prst="parallelogram">
            <a:avLst>
              <a:gd name="adj" fmla="val 47000"/>
            </a:avLst>
          </a:prstGeom>
          <a:solidFill>
            <a:srgbClr val="FFEDE1"/>
          </a:solidFill>
          <a:ln>
            <a:solidFill>
              <a:srgbClr val="FFED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B Nazanin" panose="00000400000000000000" pitchFamily="2" charset="-78"/>
            </a:endParaRPr>
          </a:p>
        </p:txBody>
      </p:sp>
      <p:sp>
        <p:nvSpPr>
          <p:cNvPr id="79" name="Parallelogram 78"/>
          <p:cNvSpPr/>
          <p:nvPr/>
        </p:nvSpPr>
        <p:spPr>
          <a:xfrm>
            <a:off x="-254000" y="6451600"/>
            <a:ext cx="1539240" cy="264160"/>
          </a:xfrm>
          <a:prstGeom prst="parallelogram">
            <a:avLst/>
          </a:prstGeom>
          <a:solidFill>
            <a:srgbClr val="B5838D"/>
          </a:solidFill>
          <a:ln>
            <a:solidFill>
              <a:srgbClr val="B583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a-IR" dirty="0">
                <a:solidFill>
                  <a:schemeClr val="tx1"/>
                </a:solidFill>
                <a:cs typeface="B Nazanin" panose="00000400000000000000" pitchFamily="2" charset="-78"/>
              </a:rPr>
              <a:t>4/31</a:t>
            </a:r>
            <a:endParaRPr lang="en-US" dirty="0">
              <a:solidFill>
                <a:schemeClr val="tx1"/>
              </a:solidFill>
              <a:cs typeface="B Nazanin" panose="00000400000000000000" pitchFamily="2" charset="-78"/>
            </a:endParaRPr>
          </a:p>
        </p:txBody>
      </p:sp>
      <p:sp>
        <p:nvSpPr>
          <p:cNvPr id="34" name="Flowchart: Manual Input 33"/>
          <p:cNvSpPr/>
          <p:nvPr/>
        </p:nvSpPr>
        <p:spPr>
          <a:xfrm rot="16200000">
            <a:off x="7097565" y="-4065142"/>
            <a:ext cx="1055033" cy="9133841"/>
          </a:xfrm>
          <a:prstGeom prst="flowChartManualInput">
            <a:avLst/>
          </a:prstGeom>
          <a:solidFill>
            <a:srgbClr val="828F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B Nazanin" panose="00000400000000000000" pitchFamily="2" charset="-78"/>
            </a:endParaRPr>
          </a:p>
        </p:txBody>
      </p:sp>
      <p:sp>
        <p:nvSpPr>
          <p:cNvPr id="38" name="Rectangle 37"/>
          <p:cNvSpPr/>
          <p:nvPr/>
        </p:nvSpPr>
        <p:spPr>
          <a:xfrm>
            <a:off x="2407920" y="154662"/>
            <a:ext cx="9784080" cy="685643"/>
          </a:xfrm>
          <a:prstGeom prst="rect">
            <a:avLst/>
          </a:prstGeom>
          <a:solidFill>
            <a:srgbClr val="FFED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rtl="1"/>
            <a:r>
              <a:rPr lang="fa-IR" sz="4000" dirty="0">
                <a:solidFill>
                  <a:schemeClr val="tx1"/>
                </a:solidFill>
                <a:cs typeface="B Nazanin" panose="00000400000000000000" pitchFamily="2" charset="-78"/>
              </a:rPr>
              <a:t>	روش‌ها و راه‌حل‌ها</a:t>
            </a:r>
            <a:endParaRPr lang="en-US" sz="4000" dirty="0">
              <a:solidFill>
                <a:schemeClr val="tx1"/>
              </a:solidFill>
              <a:cs typeface="B Nazanin" panose="00000400000000000000" pitchFamily="2" charset="-78"/>
            </a:endParaRPr>
          </a:p>
        </p:txBody>
      </p:sp>
      <p:sp>
        <p:nvSpPr>
          <p:cNvPr id="35" name="Flowchart: Process 34">
            <a:extLst>
              <a:ext uri="{FF2B5EF4-FFF2-40B4-BE49-F238E27FC236}">
                <a16:creationId xmlns:a16="http://schemas.microsoft.com/office/drawing/2014/main" id="{B7CA5709-FF65-47F2-A4F8-DF710823FC9C}"/>
              </a:ext>
            </a:extLst>
          </p:cNvPr>
          <p:cNvSpPr/>
          <p:nvPr/>
        </p:nvSpPr>
        <p:spPr>
          <a:xfrm>
            <a:off x="9916647" y="3023338"/>
            <a:ext cx="1504190" cy="798012"/>
          </a:xfrm>
          <a:prstGeom prst="flowChartProcess">
            <a:avLst/>
          </a:prstGeom>
          <a:noFill/>
          <a:ln w="38100">
            <a:solidFill>
              <a:srgbClr val="B583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a-IR" dirty="0">
                <a:solidFill>
                  <a:schemeClr val="tx1"/>
                </a:solidFill>
                <a:cs typeface="B Nazanin" panose="00000400000000000000" pitchFamily="2" charset="-78"/>
              </a:rPr>
              <a:t>روش‌های تشخیص خواب‌آلودگی</a:t>
            </a:r>
            <a:endParaRPr lang="en-US" dirty="0">
              <a:solidFill>
                <a:schemeClr val="tx1"/>
              </a:solidFill>
              <a:cs typeface="B Nazanin" panose="00000400000000000000" pitchFamily="2" charset="-78"/>
            </a:endParaRPr>
          </a:p>
        </p:txBody>
      </p:sp>
      <p:cxnSp>
        <p:nvCxnSpPr>
          <p:cNvPr id="36" name="Elbow Connector 5">
            <a:extLst>
              <a:ext uri="{FF2B5EF4-FFF2-40B4-BE49-F238E27FC236}">
                <a16:creationId xmlns:a16="http://schemas.microsoft.com/office/drawing/2014/main" id="{D474679E-F132-4F74-B7C9-66E4FBE6F5E1}"/>
              </a:ext>
            </a:extLst>
          </p:cNvPr>
          <p:cNvCxnSpPr>
            <a:cxnSpLocks/>
            <a:stCxn id="35" idx="1"/>
            <a:endCxn id="40" idx="3"/>
          </p:cNvCxnSpPr>
          <p:nvPr/>
        </p:nvCxnSpPr>
        <p:spPr>
          <a:xfrm rot="10800000">
            <a:off x="8085985" y="1578614"/>
            <a:ext cx="1830662" cy="1843731"/>
          </a:xfrm>
          <a:prstGeom prst="bentConnector3">
            <a:avLst>
              <a:gd name="adj1" fmla="val 50000"/>
            </a:avLst>
          </a:prstGeom>
          <a:ln w="28575">
            <a:solidFill>
              <a:srgbClr val="828FA6"/>
            </a:solidFill>
          </a:ln>
        </p:spPr>
        <p:style>
          <a:lnRef idx="1">
            <a:schemeClr val="accent1"/>
          </a:lnRef>
          <a:fillRef idx="0">
            <a:schemeClr val="accent1"/>
          </a:fillRef>
          <a:effectRef idx="0">
            <a:schemeClr val="accent1"/>
          </a:effectRef>
          <a:fontRef idx="minor">
            <a:schemeClr val="tx1"/>
          </a:fontRef>
        </p:style>
      </p:cxnSp>
      <p:sp>
        <p:nvSpPr>
          <p:cNvPr id="40" name="Flowchart: Process 39">
            <a:extLst>
              <a:ext uri="{FF2B5EF4-FFF2-40B4-BE49-F238E27FC236}">
                <a16:creationId xmlns:a16="http://schemas.microsoft.com/office/drawing/2014/main" id="{C0D92E49-1D4F-43BC-93DC-88B893018C03}"/>
              </a:ext>
            </a:extLst>
          </p:cNvPr>
          <p:cNvSpPr/>
          <p:nvPr/>
        </p:nvSpPr>
        <p:spPr>
          <a:xfrm>
            <a:off x="6581795" y="1258854"/>
            <a:ext cx="1504190" cy="639518"/>
          </a:xfrm>
          <a:prstGeom prst="flowChartProcess">
            <a:avLst/>
          </a:prstGeom>
          <a:noFill/>
          <a:ln w="38100">
            <a:solidFill>
              <a:srgbClr val="B583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a-IR" dirty="0">
                <a:solidFill>
                  <a:schemeClr val="tx1"/>
                </a:solidFill>
                <a:cs typeface="B Nazanin" panose="00000400000000000000" pitchFamily="2" charset="-78"/>
              </a:rPr>
              <a:t>ذهنی</a:t>
            </a:r>
            <a:endParaRPr lang="en-US" dirty="0">
              <a:solidFill>
                <a:schemeClr val="tx1"/>
              </a:solidFill>
              <a:cs typeface="B Nazanin" panose="00000400000000000000" pitchFamily="2" charset="-78"/>
            </a:endParaRPr>
          </a:p>
        </p:txBody>
      </p:sp>
      <p:cxnSp>
        <p:nvCxnSpPr>
          <p:cNvPr id="47" name="Elbow Connector 5">
            <a:extLst>
              <a:ext uri="{FF2B5EF4-FFF2-40B4-BE49-F238E27FC236}">
                <a16:creationId xmlns:a16="http://schemas.microsoft.com/office/drawing/2014/main" id="{F4E20855-E9AA-4835-B121-9F6D92E55F35}"/>
              </a:ext>
            </a:extLst>
          </p:cNvPr>
          <p:cNvCxnSpPr>
            <a:cxnSpLocks/>
            <a:stCxn id="35" idx="1"/>
            <a:endCxn id="48" idx="3"/>
          </p:cNvCxnSpPr>
          <p:nvPr/>
        </p:nvCxnSpPr>
        <p:spPr>
          <a:xfrm rot="10800000">
            <a:off x="8085985" y="2525578"/>
            <a:ext cx="1830662" cy="896767"/>
          </a:xfrm>
          <a:prstGeom prst="bentConnector3">
            <a:avLst>
              <a:gd name="adj1" fmla="val 50000"/>
            </a:avLst>
          </a:prstGeom>
          <a:ln w="28575">
            <a:solidFill>
              <a:srgbClr val="828FA6"/>
            </a:solidFill>
          </a:ln>
        </p:spPr>
        <p:style>
          <a:lnRef idx="1">
            <a:schemeClr val="accent1"/>
          </a:lnRef>
          <a:fillRef idx="0">
            <a:schemeClr val="accent1"/>
          </a:fillRef>
          <a:effectRef idx="0">
            <a:schemeClr val="accent1"/>
          </a:effectRef>
          <a:fontRef idx="minor">
            <a:schemeClr val="tx1"/>
          </a:fontRef>
        </p:style>
      </p:cxnSp>
      <p:sp>
        <p:nvSpPr>
          <p:cNvPr id="48" name="Flowchart: Process 47">
            <a:extLst>
              <a:ext uri="{FF2B5EF4-FFF2-40B4-BE49-F238E27FC236}">
                <a16:creationId xmlns:a16="http://schemas.microsoft.com/office/drawing/2014/main" id="{CE36117E-EC33-428D-A5CA-5CDA594C9518}"/>
              </a:ext>
            </a:extLst>
          </p:cNvPr>
          <p:cNvSpPr/>
          <p:nvPr/>
        </p:nvSpPr>
        <p:spPr>
          <a:xfrm>
            <a:off x="6581795" y="2205818"/>
            <a:ext cx="1504190" cy="639518"/>
          </a:xfrm>
          <a:prstGeom prst="flowChartProcess">
            <a:avLst/>
          </a:prstGeom>
          <a:noFill/>
          <a:ln w="38100">
            <a:solidFill>
              <a:srgbClr val="B583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a-IR" dirty="0">
                <a:solidFill>
                  <a:schemeClr val="tx1"/>
                </a:solidFill>
                <a:cs typeface="B Nazanin" panose="00000400000000000000" pitchFamily="2" charset="-78"/>
              </a:rPr>
              <a:t>فیزیولوژیکی</a:t>
            </a:r>
            <a:endParaRPr lang="en-US" dirty="0">
              <a:solidFill>
                <a:schemeClr val="tx1"/>
              </a:solidFill>
              <a:cs typeface="B Nazanin" panose="00000400000000000000" pitchFamily="2" charset="-78"/>
            </a:endParaRPr>
          </a:p>
        </p:txBody>
      </p:sp>
      <p:cxnSp>
        <p:nvCxnSpPr>
          <p:cNvPr id="53" name="Elbow Connector 5">
            <a:extLst>
              <a:ext uri="{FF2B5EF4-FFF2-40B4-BE49-F238E27FC236}">
                <a16:creationId xmlns:a16="http://schemas.microsoft.com/office/drawing/2014/main" id="{15273EF2-5E3B-4F8F-9322-AE9AF65D773F}"/>
              </a:ext>
            </a:extLst>
          </p:cNvPr>
          <p:cNvCxnSpPr>
            <a:cxnSpLocks/>
          </p:cNvCxnSpPr>
          <p:nvPr/>
        </p:nvCxnSpPr>
        <p:spPr>
          <a:xfrm rot="10800000" flipV="1">
            <a:off x="8105381" y="3419619"/>
            <a:ext cx="1802883" cy="349990"/>
          </a:xfrm>
          <a:prstGeom prst="bentConnector3">
            <a:avLst>
              <a:gd name="adj1" fmla="val 50000"/>
            </a:avLst>
          </a:prstGeom>
          <a:ln w="28575">
            <a:solidFill>
              <a:srgbClr val="828FA6"/>
            </a:solidFill>
          </a:ln>
        </p:spPr>
        <p:style>
          <a:lnRef idx="1">
            <a:schemeClr val="accent1"/>
          </a:lnRef>
          <a:fillRef idx="0">
            <a:schemeClr val="accent1"/>
          </a:fillRef>
          <a:effectRef idx="0">
            <a:schemeClr val="accent1"/>
          </a:effectRef>
          <a:fontRef idx="minor">
            <a:schemeClr val="tx1"/>
          </a:fontRef>
        </p:style>
      </p:cxnSp>
      <p:sp>
        <p:nvSpPr>
          <p:cNvPr id="54" name="Flowchart: Process 53">
            <a:extLst>
              <a:ext uri="{FF2B5EF4-FFF2-40B4-BE49-F238E27FC236}">
                <a16:creationId xmlns:a16="http://schemas.microsoft.com/office/drawing/2014/main" id="{0289AAEB-FC66-443F-A4A4-9C6BE16208E9}"/>
              </a:ext>
            </a:extLst>
          </p:cNvPr>
          <p:cNvSpPr/>
          <p:nvPr/>
        </p:nvSpPr>
        <p:spPr>
          <a:xfrm>
            <a:off x="6591493" y="3541262"/>
            <a:ext cx="1504190" cy="639518"/>
          </a:xfrm>
          <a:prstGeom prst="flowChartProcess">
            <a:avLst/>
          </a:prstGeom>
          <a:noFill/>
          <a:ln w="38100">
            <a:solidFill>
              <a:srgbClr val="B583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a-IR" dirty="0">
                <a:solidFill>
                  <a:schemeClr val="tx1"/>
                </a:solidFill>
                <a:cs typeface="B Nazanin" panose="00000400000000000000" pitchFamily="2" charset="-78"/>
              </a:rPr>
              <a:t>مبتنی بر وسیله نقیله</a:t>
            </a:r>
            <a:endParaRPr lang="en-US" dirty="0">
              <a:solidFill>
                <a:schemeClr val="tx1"/>
              </a:solidFill>
              <a:cs typeface="B Nazanin" panose="00000400000000000000" pitchFamily="2" charset="-78"/>
            </a:endParaRPr>
          </a:p>
        </p:txBody>
      </p:sp>
      <p:cxnSp>
        <p:nvCxnSpPr>
          <p:cNvPr id="55" name="Elbow Connector 5">
            <a:extLst>
              <a:ext uri="{FF2B5EF4-FFF2-40B4-BE49-F238E27FC236}">
                <a16:creationId xmlns:a16="http://schemas.microsoft.com/office/drawing/2014/main" id="{1442DB7C-0702-4FEA-B5C3-A80804028230}"/>
              </a:ext>
            </a:extLst>
          </p:cNvPr>
          <p:cNvCxnSpPr>
            <a:cxnSpLocks/>
            <a:stCxn id="35" idx="1"/>
          </p:cNvCxnSpPr>
          <p:nvPr/>
        </p:nvCxnSpPr>
        <p:spPr>
          <a:xfrm rot="10800000" flipV="1">
            <a:off x="8085989" y="3422344"/>
            <a:ext cx="1830659" cy="1555450"/>
          </a:xfrm>
          <a:prstGeom prst="bentConnector3">
            <a:avLst>
              <a:gd name="adj1" fmla="val 50000"/>
            </a:avLst>
          </a:prstGeom>
          <a:ln w="28575">
            <a:solidFill>
              <a:srgbClr val="828FA6"/>
            </a:solidFill>
          </a:ln>
        </p:spPr>
        <p:style>
          <a:lnRef idx="1">
            <a:schemeClr val="accent1"/>
          </a:lnRef>
          <a:fillRef idx="0">
            <a:schemeClr val="accent1"/>
          </a:fillRef>
          <a:effectRef idx="0">
            <a:schemeClr val="accent1"/>
          </a:effectRef>
          <a:fontRef idx="minor">
            <a:schemeClr val="tx1"/>
          </a:fontRef>
        </p:style>
      </p:cxnSp>
      <p:sp>
        <p:nvSpPr>
          <p:cNvPr id="57" name="Flowchart: Process 56">
            <a:extLst>
              <a:ext uri="{FF2B5EF4-FFF2-40B4-BE49-F238E27FC236}">
                <a16:creationId xmlns:a16="http://schemas.microsoft.com/office/drawing/2014/main" id="{8FA82065-5F82-458B-8594-955EB9CB6CC5}"/>
              </a:ext>
            </a:extLst>
          </p:cNvPr>
          <p:cNvSpPr/>
          <p:nvPr/>
        </p:nvSpPr>
        <p:spPr>
          <a:xfrm>
            <a:off x="6609573" y="4736466"/>
            <a:ext cx="1504190" cy="639518"/>
          </a:xfrm>
          <a:prstGeom prst="flowChartProcess">
            <a:avLst/>
          </a:prstGeom>
          <a:noFill/>
          <a:ln w="38100">
            <a:solidFill>
              <a:srgbClr val="B583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a-IR" dirty="0">
                <a:solidFill>
                  <a:schemeClr val="tx1"/>
                </a:solidFill>
                <a:cs typeface="B Nazanin" panose="00000400000000000000" pitchFamily="2" charset="-78"/>
              </a:rPr>
              <a:t>رفتاری</a:t>
            </a:r>
            <a:endParaRPr lang="en-US" dirty="0">
              <a:solidFill>
                <a:schemeClr val="tx1"/>
              </a:solidFill>
              <a:cs typeface="B Nazanin" panose="00000400000000000000" pitchFamily="2" charset="-78"/>
            </a:endParaRPr>
          </a:p>
        </p:txBody>
      </p:sp>
      <p:cxnSp>
        <p:nvCxnSpPr>
          <p:cNvPr id="59" name="Elbow Connector 5">
            <a:extLst>
              <a:ext uri="{FF2B5EF4-FFF2-40B4-BE49-F238E27FC236}">
                <a16:creationId xmlns:a16="http://schemas.microsoft.com/office/drawing/2014/main" id="{61F7EFB8-6817-41C2-8EFB-2C4D315882E3}"/>
              </a:ext>
            </a:extLst>
          </p:cNvPr>
          <p:cNvCxnSpPr>
            <a:cxnSpLocks/>
          </p:cNvCxnSpPr>
          <p:nvPr/>
        </p:nvCxnSpPr>
        <p:spPr>
          <a:xfrm rot="10800000">
            <a:off x="4773167" y="1780142"/>
            <a:ext cx="1808629" cy="676066"/>
          </a:xfrm>
          <a:prstGeom prst="bentConnector3">
            <a:avLst>
              <a:gd name="adj1" fmla="val 50000"/>
            </a:avLst>
          </a:prstGeom>
          <a:ln w="28575">
            <a:solidFill>
              <a:srgbClr val="828FA6"/>
            </a:solidFill>
          </a:ln>
        </p:spPr>
        <p:style>
          <a:lnRef idx="1">
            <a:schemeClr val="accent1"/>
          </a:lnRef>
          <a:fillRef idx="0">
            <a:schemeClr val="accent1"/>
          </a:fillRef>
          <a:effectRef idx="0">
            <a:schemeClr val="accent1"/>
          </a:effectRef>
          <a:fontRef idx="minor">
            <a:schemeClr val="tx1"/>
          </a:fontRef>
        </p:style>
      </p:cxnSp>
      <p:sp>
        <p:nvSpPr>
          <p:cNvPr id="61" name="Flowchart: Process 60">
            <a:extLst>
              <a:ext uri="{FF2B5EF4-FFF2-40B4-BE49-F238E27FC236}">
                <a16:creationId xmlns:a16="http://schemas.microsoft.com/office/drawing/2014/main" id="{DD8D232E-7F68-49C6-8ACF-0FF1EC5D8F95}"/>
              </a:ext>
            </a:extLst>
          </p:cNvPr>
          <p:cNvSpPr/>
          <p:nvPr/>
        </p:nvSpPr>
        <p:spPr>
          <a:xfrm>
            <a:off x="2627242" y="1567376"/>
            <a:ext cx="2154301" cy="478257"/>
          </a:xfrm>
          <a:prstGeom prst="flowChartProcess">
            <a:avLst/>
          </a:prstGeom>
          <a:noFill/>
          <a:ln w="38100">
            <a:solidFill>
              <a:srgbClr val="B583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r>
              <a:rPr lang="fa-IR" dirty="0">
                <a:solidFill>
                  <a:schemeClr val="tx1"/>
                </a:solidFill>
                <a:cs typeface="B Nazanin" panose="00000400000000000000" pitchFamily="2" charset="-78"/>
              </a:rPr>
              <a:t>سیگنال‌های الکتریکی قلب</a:t>
            </a:r>
            <a:endParaRPr lang="en-US" dirty="0">
              <a:solidFill>
                <a:schemeClr val="tx1"/>
              </a:solidFill>
              <a:cs typeface="B Nazanin" panose="00000400000000000000" pitchFamily="2" charset="-78"/>
            </a:endParaRPr>
          </a:p>
        </p:txBody>
      </p:sp>
      <p:sp>
        <p:nvSpPr>
          <p:cNvPr id="65" name="Flowchart: Process 64">
            <a:extLst>
              <a:ext uri="{FF2B5EF4-FFF2-40B4-BE49-F238E27FC236}">
                <a16:creationId xmlns:a16="http://schemas.microsoft.com/office/drawing/2014/main" id="{924A5A1B-643F-417E-9937-E7FFA659AF7E}"/>
              </a:ext>
            </a:extLst>
          </p:cNvPr>
          <p:cNvSpPr/>
          <p:nvPr/>
        </p:nvSpPr>
        <p:spPr>
          <a:xfrm>
            <a:off x="2635622" y="2233549"/>
            <a:ext cx="2154299" cy="433258"/>
          </a:xfrm>
          <a:prstGeom prst="flowChartProcess">
            <a:avLst/>
          </a:prstGeom>
          <a:noFill/>
          <a:ln w="38100">
            <a:solidFill>
              <a:srgbClr val="B583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r>
              <a:rPr lang="fa-IR" dirty="0">
                <a:solidFill>
                  <a:schemeClr val="tx1"/>
                </a:solidFill>
                <a:cs typeface="B Nazanin" panose="00000400000000000000" pitchFamily="2" charset="-78"/>
              </a:rPr>
              <a:t>سیگنال‌های الکتریکی مغز</a:t>
            </a:r>
            <a:endParaRPr lang="en-US" dirty="0">
              <a:solidFill>
                <a:schemeClr val="tx1"/>
              </a:solidFill>
              <a:cs typeface="B Nazanin" panose="00000400000000000000" pitchFamily="2" charset="-78"/>
            </a:endParaRPr>
          </a:p>
        </p:txBody>
      </p:sp>
      <p:cxnSp>
        <p:nvCxnSpPr>
          <p:cNvPr id="75" name="Connector: Elbow 74">
            <a:extLst>
              <a:ext uri="{FF2B5EF4-FFF2-40B4-BE49-F238E27FC236}">
                <a16:creationId xmlns:a16="http://schemas.microsoft.com/office/drawing/2014/main" id="{912B2BB8-5AD5-4EF0-8B30-BAB8151FF8D2}"/>
              </a:ext>
            </a:extLst>
          </p:cNvPr>
          <p:cNvCxnSpPr>
            <a:cxnSpLocks/>
            <a:endCxn id="97" idx="3"/>
          </p:cNvCxnSpPr>
          <p:nvPr/>
        </p:nvCxnSpPr>
        <p:spPr>
          <a:xfrm rot="10800000" flipV="1">
            <a:off x="4789921" y="2456208"/>
            <a:ext cx="887560" cy="652275"/>
          </a:xfrm>
          <a:prstGeom prst="bentConnector3">
            <a:avLst>
              <a:gd name="adj1" fmla="val 1518"/>
            </a:avLst>
          </a:prstGeom>
          <a:ln w="28575">
            <a:solidFill>
              <a:srgbClr val="828FA6"/>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E722655A-6F88-4DFD-887D-57BC8FE71880}"/>
              </a:ext>
            </a:extLst>
          </p:cNvPr>
          <p:cNvCxnSpPr>
            <a:cxnSpLocks/>
            <a:endCxn id="65" idx="3"/>
          </p:cNvCxnSpPr>
          <p:nvPr/>
        </p:nvCxnSpPr>
        <p:spPr>
          <a:xfrm flipH="1">
            <a:off x="4789921" y="2450178"/>
            <a:ext cx="887560" cy="0"/>
          </a:xfrm>
          <a:prstGeom prst="line">
            <a:avLst/>
          </a:prstGeom>
          <a:ln w="28575">
            <a:solidFill>
              <a:srgbClr val="828FA6"/>
            </a:solidFill>
          </a:ln>
        </p:spPr>
        <p:style>
          <a:lnRef idx="1">
            <a:schemeClr val="accent1"/>
          </a:lnRef>
          <a:fillRef idx="0">
            <a:schemeClr val="accent1"/>
          </a:fillRef>
          <a:effectRef idx="0">
            <a:schemeClr val="accent1"/>
          </a:effectRef>
          <a:fontRef idx="minor">
            <a:schemeClr val="tx1"/>
          </a:fontRef>
        </p:style>
      </p:cxnSp>
      <p:sp>
        <p:nvSpPr>
          <p:cNvPr id="97" name="Flowchart: Process 96">
            <a:extLst>
              <a:ext uri="{FF2B5EF4-FFF2-40B4-BE49-F238E27FC236}">
                <a16:creationId xmlns:a16="http://schemas.microsoft.com/office/drawing/2014/main" id="{63A6785E-73CC-42D0-9A44-8142661995EF}"/>
              </a:ext>
            </a:extLst>
          </p:cNvPr>
          <p:cNvSpPr/>
          <p:nvPr/>
        </p:nvSpPr>
        <p:spPr>
          <a:xfrm>
            <a:off x="2635620" y="2869355"/>
            <a:ext cx="2154301" cy="478257"/>
          </a:xfrm>
          <a:prstGeom prst="flowChartProcess">
            <a:avLst/>
          </a:prstGeom>
          <a:noFill/>
          <a:ln w="38100">
            <a:solidFill>
              <a:srgbClr val="B583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r>
              <a:rPr lang="fa-IR" dirty="0">
                <a:solidFill>
                  <a:schemeClr val="tx1"/>
                </a:solidFill>
                <a:cs typeface="B Nazanin" panose="00000400000000000000" pitchFamily="2" charset="-78"/>
              </a:rPr>
              <a:t>سیگنال‌های الکتریکی چشم</a:t>
            </a:r>
            <a:endParaRPr lang="en-US" dirty="0">
              <a:solidFill>
                <a:schemeClr val="tx1"/>
              </a:solidFill>
              <a:cs typeface="B Nazanin" panose="00000400000000000000" pitchFamily="2" charset="-78"/>
            </a:endParaRPr>
          </a:p>
        </p:txBody>
      </p:sp>
      <p:cxnSp>
        <p:nvCxnSpPr>
          <p:cNvPr id="105" name="Straight Connector 104">
            <a:extLst>
              <a:ext uri="{FF2B5EF4-FFF2-40B4-BE49-F238E27FC236}">
                <a16:creationId xmlns:a16="http://schemas.microsoft.com/office/drawing/2014/main" id="{98AEF92B-AF27-4F62-9DE7-5AC79D187240}"/>
              </a:ext>
            </a:extLst>
          </p:cNvPr>
          <p:cNvCxnSpPr>
            <a:cxnSpLocks/>
            <a:stCxn id="54" idx="1"/>
            <a:endCxn id="106" idx="3"/>
          </p:cNvCxnSpPr>
          <p:nvPr/>
        </p:nvCxnSpPr>
        <p:spPr>
          <a:xfrm flipH="1" flipV="1">
            <a:off x="4806204" y="3848205"/>
            <a:ext cx="1785289" cy="12816"/>
          </a:xfrm>
          <a:prstGeom prst="line">
            <a:avLst/>
          </a:prstGeom>
          <a:ln w="28575">
            <a:solidFill>
              <a:srgbClr val="828FA6"/>
            </a:solidFill>
          </a:ln>
        </p:spPr>
        <p:style>
          <a:lnRef idx="1">
            <a:schemeClr val="accent1"/>
          </a:lnRef>
          <a:fillRef idx="0">
            <a:schemeClr val="accent1"/>
          </a:fillRef>
          <a:effectRef idx="0">
            <a:schemeClr val="accent1"/>
          </a:effectRef>
          <a:fontRef idx="minor">
            <a:schemeClr val="tx1"/>
          </a:fontRef>
        </p:style>
      </p:cxnSp>
      <p:sp>
        <p:nvSpPr>
          <p:cNvPr id="106" name="Flowchart: Process 105">
            <a:extLst>
              <a:ext uri="{FF2B5EF4-FFF2-40B4-BE49-F238E27FC236}">
                <a16:creationId xmlns:a16="http://schemas.microsoft.com/office/drawing/2014/main" id="{5D3AB271-DA16-48B6-BBAA-87798C455098}"/>
              </a:ext>
            </a:extLst>
          </p:cNvPr>
          <p:cNvSpPr/>
          <p:nvPr/>
        </p:nvSpPr>
        <p:spPr>
          <a:xfrm>
            <a:off x="2424201" y="3528446"/>
            <a:ext cx="2382003" cy="639518"/>
          </a:xfrm>
          <a:prstGeom prst="flowChartProcess">
            <a:avLst/>
          </a:prstGeom>
          <a:noFill/>
          <a:ln w="38100">
            <a:solidFill>
              <a:srgbClr val="B583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r>
              <a:rPr lang="fa-IR" dirty="0">
                <a:solidFill>
                  <a:schemeClr val="tx1"/>
                </a:solidFill>
                <a:cs typeface="B Nazanin" panose="00000400000000000000" pitchFamily="2" charset="-78"/>
              </a:rPr>
              <a:t>حرکت فرمان + انحراف استاندارد موقعیت خط</a:t>
            </a:r>
            <a:endParaRPr lang="en-US" dirty="0">
              <a:solidFill>
                <a:schemeClr val="tx1"/>
              </a:solidFill>
              <a:cs typeface="B Nazanin" panose="00000400000000000000" pitchFamily="2" charset="-78"/>
            </a:endParaRPr>
          </a:p>
        </p:txBody>
      </p:sp>
      <p:cxnSp>
        <p:nvCxnSpPr>
          <p:cNvPr id="137" name="Elbow Connector 5">
            <a:extLst>
              <a:ext uri="{FF2B5EF4-FFF2-40B4-BE49-F238E27FC236}">
                <a16:creationId xmlns:a16="http://schemas.microsoft.com/office/drawing/2014/main" id="{DD70FB62-F57D-4720-A3EC-8B77E2A8D1C5}"/>
              </a:ext>
            </a:extLst>
          </p:cNvPr>
          <p:cNvCxnSpPr>
            <a:cxnSpLocks/>
            <a:stCxn id="57" idx="1"/>
            <a:endCxn id="138" idx="3"/>
          </p:cNvCxnSpPr>
          <p:nvPr/>
        </p:nvCxnSpPr>
        <p:spPr>
          <a:xfrm rot="10800000">
            <a:off x="4795593" y="4577757"/>
            <a:ext cx="1813980" cy="478468"/>
          </a:xfrm>
          <a:prstGeom prst="bentConnector3">
            <a:avLst>
              <a:gd name="adj1" fmla="val 50000"/>
            </a:avLst>
          </a:prstGeom>
          <a:ln w="28575">
            <a:solidFill>
              <a:srgbClr val="828FA6"/>
            </a:solidFill>
          </a:ln>
        </p:spPr>
        <p:style>
          <a:lnRef idx="1">
            <a:schemeClr val="accent1"/>
          </a:lnRef>
          <a:fillRef idx="0">
            <a:schemeClr val="accent1"/>
          </a:fillRef>
          <a:effectRef idx="0">
            <a:schemeClr val="accent1"/>
          </a:effectRef>
          <a:fontRef idx="minor">
            <a:schemeClr val="tx1"/>
          </a:fontRef>
        </p:style>
      </p:cxnSp>
      <p:sp>
        <p:nvSpPr>
          <p:cNvPr id="138" name="Flowchart: Process 137">
            <a:extLst>
              <a:ext uri="{FF2B5EF4-FFF2-40B4-BE49-F238E27FC236}">
                <a16:creationId xmlns:a16="http://schemas.microsoft.com/office/drawing/2014/main" id="{1B81A0D0-04F2-4E4A-ACED-F3CFE4F968CB}"/>
              </a:ext>
            </a:extLst>
          </p:cNvPr>
          <p:cNvSpPr/>
          <p:nvPr/>
        </p:nvSpPr>
        <p:spPr>
          <a:xfrm>
            <a:off x="3247988" y="4388351"/>
            <a:ext cx="1547605" cy="378811"/>
          </a:xfrm>
          <a:prstGeom prst="flowChartProcess">
            <a:avLst/>
          </a:prstGeom>
          <a:noFill/>
          <a:ln w="38100">
            <a:solidFill>
              <a:srgbClr val="B583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r>
              <a:rPr lang="fa-IR" dirty="0">
                <a:solidFill>
                  <a:schemeClr val="tx1"/>
                </a:solidFill>
                <a:cs typeface="B Nazanin" panose="00000400000000000000" pitchFamily="2" charset="-78"/>
              </a:rPr>
              <a:t>وضعیت سر</a:t>
            </a:r>
            <a:endParaRPr lang="en-US" dirty="0">
              <a:solidFill>
                <a:schemeClr val="tx1"/>
              </a:solidFill>
              <a:cs typeface="B Nazanin" panose="00000400000000000000" pitchFamily="2" charset="-78"/>
            </a:endParaRPr>
          </a:p>
        </p:txBody>
      </p:sp>
      <p:sp>
        <p:nvSpPr>
          <p:cNvPr id="139" name="Flowchart: Process 138">
            <a:extLst>
              <a:ext uri="{FF2B5EF4-FFF2-40B4-BE49-F238E27FC236}">
                <a16:creationId xmlns:a16="http://schemas.microsoft.com/office/drawing/2014/main" id="{88BE8C80-99B3-47EE-81AB-D0C016363E93}"/>
              </a:ext>
            </a:extLst>
          </p:cNvPr>
          <p:cNvSpPr/>
          <p:nvPr/>
        </p:nvSpPr>
        <p:spPr>
          <a:xfrm>
            <a:off x="3218915" y="4879533"/>
            <a:ext cx="1547604" cy="343169"/>
          </a:xfrm>
          <a:prstGeom prst="flowChartProcess">
            <a:avLst/>
          </a:prstGeom>
          <a:noFill/>
          <a:ln w="38100">
            <a:solidFill>
              <a:srgbClr val="B583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r>
              <a:rPr lang="fa-IR" dirty="0">
                <a:solidFill>
                  <a:schemeClr val="tx1"/>
                </a:solidFill>
                <a:cs typeface="B Nazanin" panose="00000400000000000000" pitchFamily="2" charset="-78"/>
              </a:rPr>
              <a:t>خمیازه</a:t>
            </a:r>
            <a:endParaRPr lang="en-US" dirty="0">
              <a:solidFill>
                <a:schemeClr val="tx1"/>
              </a:solidFill>
              <a:cs typeface="B Nazanin" panose="00000400000000000000" pitchFamily="2" charset="-78"/>
            </a:endParaRPr>
          </a:p>
        </p:txBody>
      </p:sp>
      <p:cxnSp>
        <p:nvCxnSpPr>
          <p:cNvPr id="140" name="Connector: Elbow 139">
            <a:extLst>
              <a:ext uri="{FF2B5EF4-FFF2-40B4-BE49-F238E27FC236}">
                <a16:creationId xmlns:a16="http://schemas.microsoft.com/office/drawing/2014/main" id="{7BCE794E-720A-4725-8D1E-3957A25B618E}"/>
              </a:ext>
            </a:extLst>
          </p:cNvPr>
          <p:cNvCxnSpPr>
            <a:cxnSpLocks/>
            <a:stCxn id="57" idx="1"/>
            <a:endCxn id="142" idx="3"/>
          </p:cNvCxnSpPr>
          <p:nvPr/>
        </p:nvCxnSpPr>
        <p:spPr>
          <a:xfrm rot="10800000" flipV="1">
            <a:off x="4774035" y="5056224"/>
            <a:ext cx="1835538" cy="479325"/>
          </a:xfrm>
          <a:prstGeom prst="bentConnector3">
            <a:avLst>
              <a:gd name="adj1" fmla="val 50000"/>
            </a:avLst>
          </a:prstGeom>
          <a:ln w="28575">
            <a:solidFill>
              <a:srgbClr val="828FA6"/>
            </a:solidFill>
          </a:ln>
        </p:spPr>
        <p:style>
          <a:lnRef idx="1">
            <a:schemeClr val="accent1"/>
          </a:lnRef>
          <a:fillRef idx="0">
            <a:schemeClr val="accent1"/>
          </a:fillRef>
          <a:effectRef idx="0">
            <a:schemeClr val="accent1"/>
          </a:effectRef>
          <a:fontRef idx="minor">
            <a:schemeClr val="tx1"/>
          </a:fontRef>
        </p:style>
      </p:cxnSp>
      <p:sp>
        <p:nvSpPr>
          <p:cNvPr id="142" name="Flowchart: Process 141">
            <a:extLst>
              <a:ext uri="{FF2B5EF4-FFF2-40B4-BE49-F238E27FC236}">
                <a16:creationId xmlns:a16="http://schemas.microsoft.com/office/drawing/2014/main" id="{8E958273-717A-40F1-9146-A5D1BDE8D0D7}"/>
              </a:ext>
            </a:extLst>
          </p:cNvPr>
          <p:cNvSpPr/>
          <p:nvPr/>
        </p:nvSpPr>
        <p:spPr>
          <a:xfrm>
            <a:off x="3226430" y="5346144"/>
            <a:ext cx="1547605" cy="378811"/>
          </a:xfrm>
          <a:prstGeom prst="flowChartProcess">
            <a:avLst/>
          </a:prstGeom>
          <a:noFill/>
          <a:ln w="38100">
            <a:solidFill>
              <a:srgbClr val="B583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r>
              <a:rPr lang="fa-IR" dirty="0">
                <a:solidFill>
                  <a:schemeClr val="tx1"/>
                </a:solidFill>
                <a:cs typeface="B Nazanin" panose="00000400000000000000" pitchFamily="2" charset="-78"/>
              </a:rPr>
              <a:t>حالت چشم</a:t>
            </a:r>
            <a:endParaRPr lang="en-US" dirty="0">
              <a:solidFill>
                <a:schemeClr val="tx1"/>
              </a:solidFill>
              <a:cs typeface="B Nazanin" panose="00000400000000000000" pitchFamily="2" charset="-78"/>
            </a:endParaRPr>
          </a:p>
        </p:txBody>
      </p:sp>
      <p:cxnSp>
        <p:nvCxnSpPr>
          <p:cNvPr id="167" name="Straight Connector 166">
            <a:extLst>
              <a:ext uri="{FF2B5EF4-FFF2-40B4-BE49-F238E27FC236}">
                <a16:creationId xmlns:a16="http://schemas.microsoft.com/office/drawing/2014/main" id="{2C21550B-BB7E-48DF-A5D6-6858400270C4}"/>
              </a:ext>
            </a:extLst>
          </p:cNvPr>
          <p:cNvCxnSpPr>
            <a:cxnSpLocks/>
            <a:endCxn id="139" idx="3"/>
          </p:cNvCxnSpPr>
          <p:nvPr/>
        </p:nvCxnSpPr>
        <p:spPr>
          <a:xfrm flipH="1" flipV="1">
            <a:off x="4766519" y="5051118"/>
            <a:ext cx="922396" cy="13347"/>
          </a:xfrm>
          <a:prstGeom prst="line">
            <a:avLst/>
          </a:prstGeom>
          <a:ln w="28575">
            <a:solidFill>
              <a:srgbClr val="828FA6"/>
            </a:solidFill>
          </a:ln>
        </p:spPr>
        <p:style>
          <a:lnRef idx="1">
            <a:schemeClr val="accent1"/>
          </a:lnRef>
          <a:fillRef idx="0">
            <a:schemeClr val="accent1"/>
          </a:fillRef>
          <a:effectRef idx="0">
            <a:schemeClr val="accent1"/>
          </a:effectRef>
          <a:fontRef idx="minor">
            <a:schemeClr val="tx1"/>
          </a:fontRef>
        </p:style>
      </p:cxnSp>
      <p:sp>
        <p:nvSpPr>
          <p:cNvPr id="46" name="Flowchart: Connector 45">
            <a:extLst>
              <a:ext uri="{FF2B5EF4-FFF2-40B4-BE49-F238E27FC236}">
                <a16:creationId xmlns:a16="http://schemas.microsoft.com/office/drawing/2014/main" id="{D0A4194C-D735-4387-ADE2-B36442AE3F65}"/>
              </a:ext>
            </a:extLst>
          </p:cNvPr>
          <p:cNvSpPr/>
          <p:nvPr/>
        </p:nvSpPr>
        <p:spPr>
          <a:xfrm>
            <a:off x="4516063" y="6134406"/>
            <a:ext cx="269946" cy="284979"/>
          </a:xfrm>
          <a:prstGeom prst="flowChartConnector">
            <a:avLst/>
          </a:prstGeom>
          <a:solidFill>
            <a:srgbClr val="828F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cs typeface="B Nazanin" panose="00000400000000000000" pitchFamily="2" charset="-78"/>
            </a:endParaRPr>
          </a:p>
        </p:txBody>
      </p:sp>
      <p:sp>
        <p:nvSpPr>
          <p:cNvPr id="49" name="Flowchart: Connector 48">
            <a:extLst>
              <a:ext uri="{FF2B5EF4-FFF2-40B4-BE49-F238E27FC236}">
                <a16:creationId xmlns:a16="http://schemas.microsoft.com/office/drawing/2014/main" id="{3D8B6D74-EB61-4B69-93FB-C5CE14C9F681}"/>
              </a:ext>
            </a:extLst>
          </p:cNvPr>
          <p:cNvSpPr/>
          <p:nvPr/>
        </p:nvSpPr>
        <p:spPr>
          <a:xfrm>
            <a:off x="11762949" y="6126807"/>
            <a:ext cx="269946" cy="284979"/>
          </a:xfrm>
          <a:prstGeom prst="flowChartConnector">
            <a:avLst/>
          </a:prstGeom>
          <a:solidFill>
            <a:srgbClr val="828F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cs typeface="B Nazanin" panose="00000400000000000000" pitchFamily="2" charset="-78"/>
            </a:endParaRPr>
          </a:p>
        </p:txBody>
      </p:sp>
      <p:cxnSp>
        <p:nvCxnSpPr>
          <p:cNvPr id="50" name="Straight Connector 49">
            <a:extLst>
              <a:ext uri="{FF2B5EF4-FFF2-40B4-BE49-F238E27FC236}">
                <a16:creationId xmlns:a16="http://schemas.microsoft.com/office/drawing/2014/main" id="{F5C6E285-1DD6-4027-B27E-4E8317862F33}"/>
              </a:ext>
            </a:extLst>
          </p:cNvPr>
          <p:cNvCxnSpPr>
            <a:stCxn id="46" idx="6"/>
            <a:endCxn id="49" idx="2"/>
          </p:cNvCxnSpPr>
          <p:nvPr/>
        </p:nvCxnSpPr>
        <p:spPr>
          <a:xfrm flipV="1">
            <a:off x="4786009" y="6269297"/>
            <a:ext cx="6976940" cy="7599"/>
          </a:xfrm>
          <a:prstGeom prst="line">
            <a:avLst/>
          </a:prstGeom>
          <a:ln w="57150">
            <a:solidFill>
              <a:srgbClr val="828FA6"/>
            </a:solidFill>
          </a:ln>
        </p:spPr>
        <p:style>
          <a:lnRef idx="1">
            <a:schemeClr val="accent1"/>
          </a:lnRef>
          <a:fillRef idx="0">
            <a:schemeClr val="accent1"/>
          </a:fillRef>
          <a:effectRef idx="0">
            <a:schemeClr val="accent1"/>
          </a:effectRef>
          <a:fontRef idx="minor">
            <a:schemeClr val="tx1"/>
          </a:fontRef>
        </p:style>
      </p:cxnSp>
      <p:sp>
        <p:nvSpPr>
          <p:cNvPr id="51" name="Flowchart: Connector 50">
            <a:extLst>
              <a:ext uri="{FF2B5EF4-FFF2-40B4-BE49-F238E27FC236}">
                <a16:creationId xmlns:a16="http://schemas.microsoft.com/office/drawing/2014/main" id="{4F357FD1-EC1A-447D-84B2-C5219D36878C}"/>
              </a:ext>
            </a:extLst>
          </p:cNvPr>
          <p:cNvSpPr/>
          <p:nvPr/>
        </p:nvSpPr>
        <p:spPr>
          <a:xfrm>
            <a:off x="10673994" y="5801852"/>
            <a:ext cx="993916" cy="934890"/>
          </a:xfrm>
          <a:prstGeom prst="flowChartConnector">
            <a:avLst/>
          </a:prstGeom>
          <a:solidFill>
            <a:srgbClr val="FFFFFF"/>
          </a:solidFill>
          <a:ln w="28575">
            <a:solidFill>
              <a:srgbClr val="E8C2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a-IR" sz="1400" dirty="0">
                <a:solidFill>
                  <a:srgbClr val="212121"/>
                </a:solidFill>
                <a:cs typeface="B Nazanin" panose="00000400000000000000" pitchFamily="2" charset="-78"/>
              </a:rPr>
              <a:t>مقدمه</a:t>
            </a:r>
            <a:endParaRPr lang="en-US" sz="1400" dirty="0">
              <a:solidFill>
                <a:srgbClr val="212121"/>
              </a:solidFill>
              <a:cs typeface="B Nazanin" panose="00000400000000000000" pitchFamily="2" charset="-78"/>
            </a:endParaRPr>
          </a:p>
        </p:txBody>
      </p:sp>
      <p:sp>
        <p:nvSpPr>
          <p:cNvPr id="52" name="Flowchart: Connector 51">
            <a:extLst>
              <a:ext uri="{FF2B5EF4-FFF2-40B4-BE49-F238E27FC236}">
                <a16:creationId xmlns:a16="http://schemas.microsoft.com/office/drawing/2014/main" id="{53FE8573-6244-4B5F-AD4F-81338B85CFE1}"/>
              </a:ext>
            </a:extLst>
          </p:cNvPr>
          <p:cNvSpPr/>
          <p:nvPr/>
        </p:nvSpPr>
        <p:spPr>
          <a:xfrm>
            <a:off x="9546898" y="5809451"/>
            <a:ext cx="993916" cy="934890"/>
          </a:xfrm>
          <a:prstGeom prst="flowChartConnector">
            <a:avLst/>
          </a:prstGeom>
          <a:solidFill>
            <a:srgbClr val="FFFFFF"/>
          </a:solidFill>
          <a:ln w="28575">
            <a:solidFill>
              <a:srgbClr val="E8C2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212121"/>
              </a:solidFill>
              <a:cs typeface="B Nazanin" panose="00000400000000000000" pitchFamily="2" charset="-78"/>
            </a:endParaRPr>
          </a:p>
        </p:txBody>
      </p:sp>
      <p:sp>
        <p:nvSpPr>
          <p:cNvPr id="56" name="Flowchart: Connector 55">
            <a:extLst>
              <a:ext uri="{FF2B5EF4-FFF2-40B4-BE49-F238E27FC236}">
                <a16:creationId xmlns:a16="http://schemas.microsoft.com/office/drawing/2014/main" id="{E2302946-E367-4D6E-8992-85A026B415B1}"/>
              </a:ext>
            </a:extLst>
          </p:cNvPr>
          <p:cNvSpPr/>
          <p:nvPr/>
        </p:nvSpPr>
        <p:spPr>
          <a:xfrm>
            <a:off x="8400556" y="5801851"/>
            <a:ext cx="993916" cy="934890"/>
          </a:xfrm>
          <a:prstGeom prst="flowChartConnector">
            <a:avLst/>
          </a:prstGeom>
          <a:solidFill>
            <a:srgbClr val="FFFFFF"/>
          </a:solidFill>
          <a:ln w="28575">
            <a:solidFill>
              <a:srgbClr val="E8C2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a-IR" sz="1200" dirty="0">
              <a:solidFill>
                <a:srgbClr val="212121"/>
              </a:solidFill>
              <a:cs typeface="B Nazanin" panose="00000400000000000000" pitchFamily="2" charset="-78"/>
            </a:endParaRPr>
          </a:p>
        </p:txBody>
      </p:sp>
      <p:sp>
        <p:nvSpPr>
          <p:cNvPr id="58" name="Flowchart: Connector 57">
            <a:extLst>
              <a:ext uri="{FF2B5EF4-FFF2-40B4-BE49-F238E27FC236}">
                <a16:creationId xmlns:a16="http://schemas.microsoft.com/office/drawing/2014/main" id="{BECC4F43-A322-47DA-B006-3DA08D63CB06}"/>
              </a:ext>
            </a:extLst>
          </p:cNvPr>
          <p:cNvSpPr/>
          <p:nvPr/>
        </p:nvSpPr>
        <p:spPr>
          <a:xfrm>
            <a:off x="7248278" y="5801851"/>
            <a:ext cx="993916" cy="934890"/>
          </a:xfrm>
          <a:prstGeom prst="flowChartConnector">
            <a:avLst/>
          </a:prstGeom>
          <a:solidFill>
            <a:srgbClr val="FFFFFF"/>
          </a:solidFill>
          <a:ln w="28575">
            <a:solidFill>
              <a:srgbClr val="E8C2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endParaRPr lang="en-US" sz="1400" dirty="0">
              <a:solidFill>
                <a:srgbClr val="212121"/>
              </a:solidFill>
              <a:cs typeface="B Nazanin" panose="00000400000000000000" pitchFamily="2" charset="-78"/>
            </a:endParaRPr>
          </a:p>
        </p:txBody>
      </p:sp>
      <p:sp>
        <p:nvSpPr>
          <p:cNvPr id="60" name="Flowchart: Connector 59">
            <a:extLst>
              <a:ext uri="{FF2B5EF4-FFF2-40B4-BE49-F238E27FC236}">
                <a16:creationId xmlns:a16="http://schemas.microsoft.com/office/drawing/2014/main" id="{156B45EE-DF44-45A2-9A20-B0BE876B6375}"/>
              </a:ext>
            </a:extLst>
          </p:cNvPr>
          <p:cNvSpPr/>
          <p:nvPr/>
        </p:nvSpPr>
        <p:spPr>
          <a:xfrm>
            <a:off x="6096000" y="5812314"/>
            <a:ext cx="993916" cy="934890"/>
          </a:xfrm>
          <a:prstGeom prst="flowChartConnector">
            <a:avLst/>
          </a:prstGeom>
          <a:solidFill>
            <a:srgbClr val="FFFFFF"/>
          </a:solidFill>
          <a:ln w="28575">
            <a:solidFill>
              <a:srgbClr val="E8C2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212121"/>
              </a:solidFill>
              <a:cs typeface="B Nazanin" panose="00000400000000000000" pitchFamily="2" charset="-78"/>
            </a:endParaRPr>
          </a:p>
        </p:txBody>
      </p:sp>
      <p:sp>
        <p:nvSpPr>
          <p:cNvPr id="62" name="Flowchart: Connector 61">
            <a:extLst>
              <a:ext uri="{FF2B5EF4-FFF2-40B4-BE49-F238E27FC236}">
                <a16:creationId xmlns:a16="http://schemas.microsoft.com/office/drawing/2014/main" id="{927193DC-8BD6-4B7D-ACE6-66962263CC93}"/>
              </a:ext>
            </a:extLst>
          </p:cNvPr>
          <p:cNvSpPr/>
          <p:nvPr/>
        </p:nvSpPr>
        <p:spPr>
          <a:xfrm>
            <a:off x="4959281" y="5813679"/>
            <a:ext cx="993916" cy="934890"/>
          </a:xfrm>
          <a:prstGeom prst="flowChartConnector">
            <a:avLst/>
          </a:prstGeom>
          <a:solidFill>
            <a:srgbClr val="FFFFFF"/>
          </a:solidFill>
          <a:ln w="28575">
            <a:solidFill>
              <a:srgbClr val="E8C2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a-IR" sz="1400" dirty="0">
              <a:solidFill>
                <a:srgbClr val="212121"/>
              </a:solidFill>
              <a:cs typeface="B Nazanin" panose="00000400000000000000" pitchFamily="2" charset="-78"/>
            </a:endParaRPr>
          </a:p>
        </p:txBody>
      </p:sp>
      <p:sp>
        <p:nvSpPr>
          <p:cNvPr id="63" name="TextBox 62">
            <a:extLst>
              <a:ext uri="{FF2B5EF4-FFF2-40B4-BE49-F238E27FC236}">
                <a16:creationId xmlns:a16="http://schemas.microsoft.com/office/drawing/2014/main" id="{0DE17C29-E144-44DD-B4D2-98247B70D29A}"/>
              </a:ext>
            </a:extLst>
          </p:cNvPr>
          <p:cNvSpPr txBox="1"/>
          <p:nvPr/>
        </p:nvSpPr>
        <p:spPr>
          <a:xfrm>
            <a:off x="9610493" y="6007686"/>
            <a:ext cx="857314" cy="523220"/>
          </a:xfrm>
          <a:prstGeom prst="rect">
            <a:avLst/>
          </a:prstGeom>
          <a:noFill/>
        </p:spPr>
        <p:txBody>
          <a:bodyPr wrap="square" rtlCol="1">
            <a:spAutoFit/>
          </a:bodyPr>
          <a:lstStyle/>
          <a:p>
            <a:pPr algn="ctr" rtl="1"/>
            <a:r>
              <a:rPr lang="fa-IR" sz="1400" dirty="0">
                <a:solidFill>
                  <a:srgbClr val="212121"/>
                </a:solidFill>
                <a:cs typeface="B Nazanin" panose="00000400000000000000" pitchFamily="2" charset="-78"/>
              </a:rPr>
              <a:t>روش‌ها و الگوریتم‌ها</a:t>
            </a:r>
            <a:endParaRPr lang="en-US" sz="1400" dirty="0">
              <a:solidFill>
                <a:srgbClr val="212121"/>
              </a:solidFill>
              <a:cs typeface="B Nazanin" panose="00000400000000000000" pitchFamily="2" charset="-78"/>
            </a:endParaRPr>
          </a:p>
        </p:txBody>
      </p:sp>
      <p:sp>
        <p:nvSpPr>
          <p:cNvPr id="64" name="TextBox 63">
            <a:extLst>
              <a:ext uri="{FF2B5EF4-FFF2-40B4-BE49-F238E27FC236}">
                <a16:creationId xmlns:a16="http://schemas.microsoft.com/office/drawing/2014/main" id="{698D94B3-83E6-4FAC-9676-6CA990A4AB16}"/>
              </a:ext>
            </a:extLst>
          </p:cNvPr>
          <p:cNvSpPr txBox="1"/>
          <p:nvPr/>
        </p:nvSpPr>
        <p:spPr>
          <a:xfrm>
            <a:off x="7359747" y="5998216"/>
            <a:ext cx="768157" cy="523220"/>
          </a:xfrm>
          <a:prstGeom prst="rect">
            <a:avLst/>
          </a:prstGeom>
          <a:noFill/>
        </p:spPr>
        <p:txBody>
          <a:bodyPr wrap="square" rtlCol="1">
            <a:spAutoFit/>
          </a:bodyPr>
          <a:lstStyle/>
          <a:p>
            <a:pPr algn="ctr" rtl="1"/>
            <a:r>
              <a:rPr lang="fa-IR" sz="1400" dirty="0">
                <a:solidFill>
                  <a:srgbClr val="212121"/>
                </a:solidFill>
                <a:cs typeface="B Nazanin" panose="00000400000000000000" pitchFamily="2" charset="-78"/>
              </a:rPr>
              <a:t>مدل شبکه عصبی</a:t>
            </a:r>
            <a:endParaRPr lang="en-US" sz="1400" dirty="0">
              <a:solidFill>
                <a:srgbClr val="212121"/>
              </a:solidFill>
              <a:cs typeface="B Nazanin" panose="00000400000000000000" pitchFamily="2" charset="-78"/>
            </a:endParaRPr>
          </a:p>
        </p:txBody>
      </p:sp>
      <p:sp>
        <p:nvSpPr>
          <p:cNvPr id="66" name="TextBox 65">
            <a:extLst>
              <a:ext uri="{FF2B5EF4-FFF2-40B4-BE49-F238E27FC236}">
                <a16:creationId xmlns:a16="http://schemas.microsoft.com/office/drawing/2014/main" id="{06D519E6-12F2-4D6A-8F7D-49DCF0E1E112}"/>
              </a:ext>
            </a:extLst>
          </p:cNvPr>
          <p:cNvSpPr txBox="1"/>
          <p:nvPr/>
        </p:nvSpPr>
        <p:spPr>
          <a:xfrm>
            <a:off x="6081090" y="5895160"/>
            <a:ext cx="1052410" cy="738664"/>
          </a:xfrm>
          <a:prstGeom prst="rect">
            <a:avLst/>
          </a:prstGeom>
          <a:noFill/>
        </p:spPr>
        <p:txBody>
          <a:bodyPr wrap="square" rtlCol="1">
            <a:spAutoFit/>
          </a:bodyPr>
          <a:lstStyle/>
          <a:p>
            <a:pPr algn="ctr" rtl="1"/>
            <a:r>
              <a:rPr lang="fa-IR" sz="1400" dirty="0">
                <a:solidFill>
                  <a:srgbClr val="212121"/>
                </a:solidFill>
                <a:cs typeface="B Nazanin" panose="00000400000000000000" pitchFamily="2" charset="-78"/>
              </a:rPr>
              <a:t>سیستم تشخیص خواب‌آلودگی</a:t>
            </a:r>
            <a:endParaRPr lang="en-US" sz="1400" dirty="0">
              <a:solidFill>
                <a:srgbClr val="212121"/>
              </a:solidFill>
              <a:cs typeface="B Nazanin" panose="00000400000000000000" pitchFamily="2" charset="-78"/>
            </a:endParaRPr>
          </a:p>
        </p:txBody>
      </p:sp>
      <p:sp>
        <p:nvSpPr>
          <p:cNvPr id="67" name="TextBox 66">
            <a:extLst>
              <a:ext uri="{FF2B5EF4-FFF2-40B4-BE49-F238E27FC236}">
                <a16:creationId xmlns:a16="http://schemas.microsoft.com/office/drawing/2014/main" id="{6B663AFC-72A1-4628-9512-C7DE5FEB182B}"/>
              </a:ext>
            </a:extLst>
          </p:cNvPr>
          <p:cNvSpPr txBox="1"/>
          <p:nvPr/>
        </p:nvSpPr>
        <p:spPr>
          <a:xfrm>
            <a:off x="5070079" y="5890494"/>
            <a:ext cx="800328" cy="738664"/>
          </a:xfrm>
          <a:prstGeom prst="rect">
            <a:avLst/>
          </a:prstGeom>
          <a:noFill/>
        </p:spPr>
        <p:txBody>
          <a:bodyPr wrap="square" rtlCol="1">
            <a:spAutoFit/>
          </a:bodyPr>
          <a:lstStyle/>
          <a:p>
            <a:pPr algn="ctr"/>
            <a:r>
              <a:rPr lang="fa-IR" sz="1400" dirty="0">
                <a:solidFill>
                  <a:srgbClr val="212121"/>
                </a:solidFill>
                <a:cs typeface="B Nazanin" panose="00000400000000000000" pitchFamily="2" charset="-78"/>
              </a:rPr>
              <a:t>نتیجه‌گیری و پیشنهادات</a:t>
            </a:r>
          </a:p>
        </p:txBody>
      </p:sp>
      <p:sp>
        <p:nvSpPr>
          <p:cNvPr id="68" name="TextBox 67">
            <a:extLst>
              <a:ext uri="{FF2B5EF4-FFF2-40B4-BE49-F238E27FC236}">
                <a16:creationId xmlns:a16="http://schemas.microsoft.com/office/drawing/2014/main" id="{64C2DF64-0C65-4D9F-9E2E-B94E0DFF2743}"/>
              </a:ext>
            </a:extLst>
          </p:cNvPr>
          <p:cNvSpPr txBox="1"/>
          <p:nvPr/>
        </p:nvSpPr>
        <p:spPr>
          <a:xfrm>
            <a:off x="8487205" y="5907563"/>
            <a:ext cx="797754" cy="738664"/>
          </a:xfrm>
          <a:prstGeom prst="rect">
            <a:avLst/>
          </a:prstGeom>
          <a:noFill/>
        </p:spPr>
        <p:txBody>
          <a:bodyPr wrap="square" rtlCol="1">
            <a:spAutoFit/>
          </a:bodyPr>
          <a:lstStyle/>
          <a:p>
            <a:pPr algn="ctr" rtl="1"/>
            <a:r>
              <a:rPr lang="fa-IR" sz="1400" dirty="0">
                <a:solidFill>
                  <a:srgbClr val="212121"/>
                </a:solidFill>
                <a:cs typeface="B Nazanin" panose="00000400000000000000" pitchFamily="2" charset="-78"/>
              </a:rPr>
              <a:t>ابزارها و مجموعه داده</a:t>
            </a:r>
          </a:p>
        </p:txBody>
      </p:sp>
      <p:sp>
        <p:nvSpPr>
          <p:cNvPr id="73" name="Flowchart: Connector 72">
            <a:extLst>
              <a:ext uri="{FF2B5EF4-FFF2-40B4-BE49-F238E27FC236}">
                <a16:creationId xmlns:a16="http://schemas.microsoft.com/office/drawing/2014/main" id="{B423885F-96F5-4842-A1A1-8584493E9669}"/>
              </a:ext>
            </a:extLst>
          </p:cNvPr>
          <p:cNvSpPr/>
          <p:nvPr/>
        </p:nvSpPr>
        <p:spPr>
          <a:xfrm>
            <a:off x="4516063" y="6134406"/>
            <a:ext cx="269946" cy="284979"/>
          </a:xfrm>
          <a:prstGeom prst="flowChartConnector">
            <a:avLst/>
          </a:prstGeom>
          <a:solidFill>
            <a:srgbClr val="828F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cs typeface="B Nazanin" panose="00000400000000000000" pitchFamily="2" charset="-78"/>
            </a:endParaRPr>
          </a:p>
        </p:txBody>
      </p:sp>
      <p:sp>
        <p:nvSpPr>
          <p:cNvPr id="74" name="Flowchart: Connector 73">
            <a:extLst>
              <a:ext uri="{FF2B5EF4-FFF2-40B4-BE49-F238E27FC236}">
                <a16:creationId xmlns:a16="http://schemas.microsoft.com/office/drawing/2014/main" id="{60DC1B5B-A74D-4EA4-A5B6-D51EABDE8062}"/>
              </a:ext>
            </a:extLst>
          </p:cNvPr>
          <p:cNvSpPr/>
          <p:nvPr/>
        </p:nvSpPr>
        <p:spPr>
          <a:xfrm>
            <a:off x="11762949" y="6126807"/>
            <a:ext cx="269946" cy="284979"/>
          </a:xfrm>
          <a:prstGeom prst="flowChartConnector">
            <a:avLst/>
          </a:prstGeom>
          <a:solidFill>
            <a:srgbClr val="828F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cs typeface="B Nazanin" panose="00000400000000000000" pitchFamily="2" charset="-78"/>
            </a:endParaRPr>
          </a:p>
        </p:txBody>
      </p:sp>
      <p:cxnSp>
        <p:nvCxnSpPr>
          <p:cNvPr id="76" name="Straight Connector 75">
            <a:extLst>
              <a:ext uri="{FF2B5EF4-FFF2-40B4-BE49-F238E27FC236}">
                <a16:creationId xmlns:a16="http://schemas.microsoft.com/office/drawing/2014/main" id="{08175552-2EA0-4F2E-8657-8DA66D2CC108}"/>
              </a:ext>
            </a:extLst>
          </p:cNvPr>
          <p:cNvCxnSpPr>
            <a:stCxn id="73" idx="6"/>
            <a:endCxn id="74" idx="2"/>
          </p:cNvCxnSpPr>
          <p:nvPr/>
        </p:nvCxnSpPr>
        <p:spPr>
          <a:xfrm flipV="1">
            <a:off x="4786009" y="6269297"/>
            <a:ext cx="6976940" cy="7599"/>
          </a:xfrm>
          <a:prstGeom prst="line">
            <a:avLst/>
          </a:prstGeom>
          <a:ln w="57150">
            <a:solidFill>
              <a:srgbClr val="828FA6"/>
            </a:solidFill>
          </a:ln>
        </p:spPr>
        <p:style>
          <a:lnRef idx="1">
            <a:schemeClr val="accent1"/>
          </a:lnRef>
          <a:fillRef idx="0">
            <a:schemeClr val="accent1"/>
          </a:fillRef>
          <a:effectRef idx="0">
            <a:schemeClr val="accent1"/>
          </a:effectRef>
          <a:fontRef idx="minor">
            <a:schemeClr val="tx1"/>
          </a:fontRef>
        </p:style>
      </p:cxnSp>
      <p:sp>
        <p:nvSpPr>
          <p:cNvPr id="77" name="Flowchart: Connector 76">
            <a:extLst>
              <a:ext uri="{FF2B5EF4-FFF2-40B4-BE49-F238E27FC236}">
                <a16:creationId xmlns:a16="http://schemas.microsoft.com/office/drawing/2014/main" id="{E3E843B4-4D16-42A1-A159-08EFC24CFB89}"/>
              </a:ext>
            </a:extLst>
          </p:cNvPr>
          <p:cNvSpPr/>
          <p:nvPr/>
        </p:nvSpPr>
        <p:spPr>
          <a:xfrm>
            <a:off x="10673994" y="5801852"/>
            <a:ext cx="993916" cy="934890"/>
          </a:xfrm>
          <a:prstGeom prst="flowChartConnector">
            <a:avLst/>
          </a:prstGeom>
          <a:solidFill>
            <a:srgbClr val="E8C2CA"/>
          </a:solidFill>
          <a:ln w="28575">
            <a:solidFill>
              <a:srgbClr val="E8C2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a-IR" sz="1400" dirty="0">
                <a:solidFill>
                  <a:srgbClr val="212121"/>
                </a:solidFill>
                <a:cs typeface="B Nazanin" panose="00000400000000000000" pitchFamily="2" charset="-78"/>
              </a:rPr>
              <a:t>مقدمه</a:t>
            </a:r>
            <a:endParaRPr lang="en-US" sz="1400" dirty="0">
              <a:solidFill>
                <a:srgbClr val="212121"/>
              </a:solidFill>
              <a:cs typeface="B Nazanin" panose="00000400000000000000" pitchFamily="2" charset="-78"/>
            </a:endParaRPr>
          </a:p>
        </p:txBody>
      </p:sp>
      <p:sp>
        <p:nvSpPr>
          <p:cNvPr id="80" name="Flowchart: Connector 79">
            <a:extLst>
              <a:ext uri="{FF2B5EF4-FFF2-40B4-BE49-F238E27FC236}">
                <a16:creationId xmlns:a16="http://schemas.microsoft.com/office/drawing/2014/main" id="{737EF3A3-98CB-4AEE-B08D-524894A78E2C}"/>
              </a:ext>
            </a:extLst>
          </p:cNvPr>
          <p:cNvSpPr/>
          <p:nvPr/>
        </p:nvSpPr>
        <p:spPr>
          <a:xfrm>
            <a:off x="9546898" y="5809451"/>
            <a:ext cx="993916" cy="934890"/>
          </a:xfrm>
          <a:prstGeom prst="flowChartConnector">
            <a:avLst/>
          </a:prstGeom>
          <a:solidFill>
            <a:srgbClr val="FFFFFF"/>
          </a:solidFill>
          <a:ln w="28575">
            <a:solidFill>
              <a:srgbClr val="E8C2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212121"/>
              </a:solidFill>
              <a:cs typeface="B Nazanin" panose="00000400000000000000" pitchFamily="2" charset="-78"/>
            </a:endParaRPr>
          </a:p>
        </p:txBody>
      </p:sp>
      <p:sp>
        <p:nvSpPr>
          <p:cNvPr id="81" name="Flowchart: Connector 80">
            <a:extLst>
              <a:ext uri="{FF2B5EF4-FFF2-40B4-BE49-F238E27FC236}">
                <a16:creationId xmlns:a16="http://schemas.microsoft.com/office/drawing/2014/main" id="{FA820FD8-C7B8-4276-9630-72FC8B30B207}"/>
              </a:ext>
            </a:extLst>
          </p:cNvPr>
          <p:cNvSpPr/>
          <p:nvPr/>
        </p:nvSpPr>
        <p:spPr>
          <a:xfrm>
            <a:off x="8400556" y="5801851"/>
            <a:ext cx="993916" cy="934890"/>
          </a:xfrm>
          <a:prstGeom prst="flowChartConnector">
            <a:avLst/>
          </a:prstGeom>
          <a:solidFill>
            <a:srgbClr val="FFFFFF"/>
          </a:solidFill>
          <a:ln w="28575">
            <a:solidFill>
              <a:srgbClr val="E8C2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a-IR" sz="1200" dirty="0">
              <a:solidFill>
                <a:srgbClr val="212121"/>
              </a:solidFill>
              <a:cs typeface="B Nazanin" panose="00000400000000000000" pitchFamily="2" charset="-78"/>
            </a:endParaRPr>
          </a:p>
        </p:txBody>
      </p:sp>
      <p:sp>
        <p:nvSpPr>
          <p:cNvPr id="82" name="Flowchart: Connector 81">
            <a:extLst>
              <a:ext uri="{FF2B5EF4-FFF2-40B4-BE49-F238E27FC236}">
                <a16:creationId xmlns:a16="http://schemas.microsoft.com/office/drawing/2014/main" id="{20579CE0-54D0-4C10-BDD1-13D5FA68DD95}"/>
              </a:ext>
            </a:extLst>
          </p:cNvPr>
          <p:cNvSpPr/>
          <p:nvPr/>
        </p:nvSpPr>
        <p:spPr>
          <a:xfrm>
            <a:off x="7248278" y="5801851"/>
            <a:ext cx="993916" cy="934890"/>
          </a:xfrm>
          <a:prstGeom prst="flowChartConnector">
            <a:avLst/>
          </a:prstGeom>
          <a:solidFill>
            <a:srgbClr val="FFFFFF"/>
          </a:solidFill>
          <a:ln w="28575">
            <a:solidFill>
              <a:srgbClr val="E8C2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endParaRPr lang="en-US" sz="1400" dirty="0">
              <a:solidFill>
                <a:srgbClr val="212121"/>
              </a:solidFill>
              <a:cs typeface="B Nazanin" panose="00000400000000000000" pitchFamily="2" charset="-78"/>
            </a:endParaRPr>
          </a:p>
        </p:txBody>
      </p:sp>
      <p:sp>
        <p:nvSpPr>
          <p:cNvPr id="83" name="Flowchart: Connector 82">
            <a:extLst>
              <a:ext uri="{FF2B5EF4-FFF2-40B4-BE49-F238E27FC236}">
                <a16:creationId xmlns:a16="http://schemas.microsoft.com/office/drawing/2014/main" id="{023D0323-B0BF-4581-AE16-5949C9BCC35C}"/>
              </a:ext>
            </a:extLst>
          </p:cNvPr>
          <p:cNvSpPr/>
          <p:nvPr/>
        </p:nvSpPr>
        <p:spPr>
          <a:xfrm>
            <a:off x="6096000" y="5812314"/>
            <a:ext cx="993916" cy="934890"/>
          </a:xfrm>
          <a:prstGeom prst="flowChartConnector">
            <a:avLst/>
          </a:prstGeom>
          <a:solidFill>
            <a:srgbClr val="FFFFFF"/>
          </a:solidFill>
          <a:ln w="28575">
            <a:solidFill>
              <a:srgbClr val="E8C2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212121"/>
              </a:solidFill>
              <a:cs typeface="B Nazanin" panose="00000400000000000000" pitchFamily="2" charset="-78"/>
            </a:endParaRPr>
          </a:p>
        </p:txBody>
      </p:sp>
      <p:sp>
        <p:nvSpPr>
          <p:cNvPr id="85" name="Flowchart: Connector 84">
            <a:extLst>
              <a:ext uri="{FF2B5EF4-FFF2-40B4-BE49-F238E27FC236}">
                <a16:creationId xmlns:a16="http://schemas.microsoft.com/office/drawing/2014/main" id="{A50ABE5F-C680-4EE1-ACB3-7E5D7D53C5E4}"/>
              </a:ext>
            </a:extLst>
          </p:cNvPr>
          <p:cNvSpPr/>
          <p:nvPr/>
        </p:nvSpPr>
        <p:spPr>
          <a:xfrm>
            <a:off x="4959281" y="5813679"/>
            <a:ext cx="993916" cy="934890"/>
          </a:xfrm>
          <a:prstGeom prst="flowChartConnector">
            <a:avLst/>
          </a:prstGeom>
          <a:solidFill>
            <a:srgbClr val="FFFFFF"/>
          </a:solidFill>
          <a:ln w="28575">
            <a:solidFill>
              <a:srgbClr val="E8C2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a-IR" sz="1400" dirty="0">
              <a:solidFill>
                <a:srgbClr val="212121"/>
              </a:solidFill>
              <a:cs typeface="B Nazanin" panose="00000400000000000000" pitchFamily="2" charset="-78"/>
            </a:endParaRPr>
          </a:p>
        </p:txBody>
      </p:sp>
      <p:sp>
        <p:nvSpPr>
          <p:cNvPr id="86" name="TextBox 85">
            <a:extLst>
              <a:ext uri="{FF2B5EF4-FFF2-40B4-BE49-F238E27FC236}">
                <a16:creationId xmlns:a16="http://schemas.microsoft.com/office/drawing/2014/main" id="{3D24571D-E7E7-494E-9BFA-2F80A1306527}"/>
              </a:ext>
            </a:extLst>
          </p:cNvPr>
          <p:cNvSpPr txBox="1"/>
          <p:nvPr/>
        </p:nvSpPr>
        <p:spPr>
          <a:xfrm>
            <a:off x="9610493" y="6007686"/>
            <a:ext cx="857314" cy="523220"/>
          </a:xfrm>
          <a:prstGeom prst="rect">
            <a:avLst/>
          </a:prstGeom>
          <a:noFill/>
        </p:spPr>
        <p:txBody>
          <a:bodyPr wrap="square" rtlCol="1">
            <a:spAutoFit/>
          </a:bodyPr>
          <a:lstStyle/>
          <a:p>
            <a:pPr algn="ctr" rtl="1"/>
            <a:r>
              <a:rPr lang="fa-IR" sz="1400" dirty="0">
                <a:solidFill>
                  <a:srgbClr val="212121"/>
                </a:solidFill>
                <a:cs typeface="B Nazanin" panose="00000400000000000000" pitchFamily="2" charset="-78"/>
              </a:rPr>
              <a:t>روش‌ها و الگوریتم‌ها</a:t>
            </a:r>
            <a:endParaRPr lang="en-US" sz="1400" dirty="0">
              <a:solidFill>
                <a:srgbClr val="212121"/>
              </a:solidFill>
              <a:cs typeface="B Nazanin" panose="00000400000000000000" pitchFamily="2" charset="-78"/>
            </a:endParaRPr>
          </a:p>
        </p:txBody>
      </p:sp>
      <p:sp>
        <p:nvSpPr>
          <p:cNvPr id="87" name="TextBox 86">
            <a:extLst>
              <a:ext uri="{FF2B5EF4-FFF2-40B4-BE49-F238E27FC236}">
                <a16:creationId xmlns:a16="http://schemas.microsoft.com/office/drawing/2014/main" id="{B10B729D-89CF-4BA8-9FCF-7BCDE0B96CFB}"/>
              </a:ext>
            </a:extLst>
          </p:cNvPr>
          <p:cNvSpPr txBox="1"/>
          <p:nvPr/>
        </p:nvSpPr>
        <p:spPr>
          <a:xfrm>
            <a:off x="7359747" y="5998216"/>
            <a:ext cx="768157" cy="523220"/>
          </a:xfrm>
          <a:prstGeom prst="rect">
            <a:avLst/>
          </a:prstGeom>
          <a:noFill/>
        </p:spPr>
        <p:txBody>
          <a:bodyPr wrap="square" rtlCol="1">
            <a:spAutoFit/>
          </a:bodyPr>
          <a:lstStyle/>
          <a:p>
            <a:pPr algn="ctr" rtl="1"/>
            <a:r>
              <a:rPr lang="fa-IR" sz="1400" dirty="0">
                <a:solidFill>
                  <a:srgbClr val="212121"/>
                </a:solidFill>
                <a:cs typeface="B Nazanin" panose="00000400000000000000" pitchFamily="2" charset="-78"/>
              </a:rPr>
              <a:t>مدل شبکه عصبی</a:t>
            </a:r>
            <a:endParaRPr lang="en-US" sz="1400" dirty="0">
              <a:solidFill>
                <a:srgbClr val="212121"/>
              </a:solidFill>
              <a:cs typeface="B Nazanin" panose="00000400000000000000" pitchFamily="2" charset="-78"/>
            </a:endParaRPr>
          </a:p>
        </p:txBody>
      </p:sp>
      <p:sp>
        <p:nvSpPr>
          <p:cNvPr id="88" name="TextBox 87">
            <a:extLst>
              <a:ext uri="{FF2B5EF4-FFF2-40B4-BE49-F238E27FC236}">
                <a16:creationId xmlns:a16="http://schemas.microsoft.com/office/drawing/2014/main" id="{56738B78-31C5-4DB9-B7A5-4EFD9EB74D5E}"/>
              </a:ext>
            </a:extLst>
          </p:cNvPr>
          <p:cNvSpPr txBox="1"/>
          <p:nvPr/>
        </p:nvSpPr>
        <p:spPr>
          <a:xfrm>
            <a:off x="6081090" y="5895160"/>
            <a:ext cx="1052410" cy="738664"/>
          </a:xfrm>
          <a:prstGeom prst="rect">
            <a:avLst/>
          </a:prstGeom>
          <a:noFill/>
        </p:spPr>
        <p:txBody>
          <a:bodyPr wrap="square" rtlCol="1">
            <a:spAutoFit/>
          </a:bodyPr>
          <a:lstStyle/>
          <a:p>
            <a:pPr algn="ctr" rtl="1"/>
            <a:r>
              <a:rPr lang="fa-IR" sz="1400" dirty="0">
                <a:solidFill>
                  <a:srgbClr val="212121"/>
                </a:solidFill>
                <a:cs typeface="B Nazanin" panose="00000400000000000000" pitchFamily="2" charset="-78"/>
              </a:rPr>
              <a:t>سیستم تشخیص خواب‌آلودگی</a:t>
            </a:r>
            <a:endParaRPr lang="en-US" sz="1400" dirty="0">
              <a:solidFill>
                <a:srgbClr val="212121"/>
              </a:solidFill>
              <a:cs typeface="B Nazanin" panose="00000400000000000000" pitchFamily="2" charset="-78"/>
            </a:endParaRPr>
          </a:p>
        </p:txBody>
      </p:sp>
      <p:sp>
        <p:nvSpPr>
          <p:cNvPr id="89" name="TextBox 88">
            <a:extLst>
              <a:ext uri="{FF2B5EF4-FFF2-40B4-BE49-F238E27FC236}">
                <a16:creationId xmlns:a16="http://schemas.microsoft.com/office/drawing/2014/main" id="{B60107B2-12D7-42E6-878C-DE5F831E3EBD}"/>
              </a:ext>
            </a:extLst>
          </p:cNvPr>
          <p:cNvSpPr txBox="1"/>
          <p:nvPr/>
        </p:nvSpPr>
        <p:spPr>
          <a:xfrm>
            <a:off x="5070079" y="5890494"/>
            <a:ext cx="800328" cy="738664"/>
          </a:xfrm>
          <a:prstGeom prst="rect">
            <a:avLst/>
          </a:prstGeom>
          <a:noFill/>
        </p:spPr>
        <p:txBody>
          <a:bodyPr wrap="square" rtlCol="1">
            <a:spAutoFit/>
          </a:bodyPr>
          <a:lstStyle/>
          <a:p>
            <a:pPr algn="ctr"/>
            <a:r>
              <a:rPr lang="fa-IR" sz="1400" dirty="0">
                <a:solidFill>
                  <a:srgbClr val="212121"/>
                </a:solidFill>
                <a:cs typeface="B Nazanin" panose="00000400000000000000" pitchFamily="2" charset="-78"/>
              </a:rPr>
              <a:t>نتیجه‌گیری و پیشنهادات</a:t>
            </a:r>
          </a:p>
        </p:txBody>
      </p:sp>
      <p:sp>
        <p:nvSpPr>
          <p:cNvPr id="90" name="TextBox 89">
            <a:extLst>
              <a:ext uri="{FF2B5EF4-FFF2-40B4-BE49-F238E27FC236}">
                <a16:creationId xmlns:a16="http://schemas.microsoft.com/office/drawing/2014/main" id="{9136D2DA-9946-4EC1-BC34-031ECDB7E1E5}"/>
              </a:ext>
            </a:extLst>
          </p:cNvPr>
          <p:cNvSpPr txBox="1"/>
          <p:nvPr/>
        </p:nvSpPr>
        <p:spPr>
          <a:xfrm>
            <a:off x="8384997" y="5964105"/>
            <a:ext cx="975315" cy="523220"/>
          </a:xfrm>
          <a:prstGeom prst="rect">
            <a:avLst/>
          </a:prstGeom>
          <a:noFill/>
        </p:spPr>
        <p:txBody>
          <a:bodyPr wrap="square" rtlCol="1">
            <a:spAutoFit/>
          </a:bodyPr>
          <a:lstStyle/>
          <a:p>
            <a:pPr algn="ctr" rtl="1"/>
            <a:r>
              <a:rPr lang="fa-IR" sz="1400" dirty="0">
                <a:solidFill>
                  <a:srgbClr val="212121"/>
                </a:solidFill>
                <a:cs typeface="B Nazanin" panose="00000400000000000000" pitchFamily="2" charset="-78"/>
              </a:rPr>
              <a:t>ابزارها و مجموعه داده</a:t>
            </a:r>
          </a:p>
        </p:txBody>
      </p:sp>
    </p:spTree>
    <p:extLst>
      <p:ext uri="{BB962C8B-B14F-4D97-AF65-F5344CB8AC3E}">
        <p14:creationId xmlns:p14="http://schemas.microsoft.com/office/powerpoint/2010/main" val="420694866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61"/>
                                        </p:tgtEl>
                                        <p:attrNameLst>
                                          <p:attrName>style.visibility</p:attrName>
                                        </p:attrNameLst>
                                      </p:cBhvr>
                                      <p:to>
                                        <p:strVal val="visible"/>
                                      </p:to>
                                    </p:set>
                                    <p:animEffect transition="in" filter="barn(inVertical)">
                                      <p:cBhvr>
                                        <p:cTn id="7" dur="500"/>
                                        <p:tgtEl>
                                          <p:spTgt spid="61"/>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65"/>
                                        </p:tgtEl>
                                        <p:attrNameLst>
                                          <p:attrName>style.visibility</p:attrName>
                                        </p:attrNameLst>
                                      </p:cBhvr>
                                      <p:to>
                                        <p:strVal val="visible"/>
                                      </p:to>
                                    </p:set>
                                    <p:animEffect transition="in" filter="barn(inVertical)">
                                      <p:cBhvr>
                                        <p:cTn id="10" dur="500"/>
                                        <p:tgtEl>
                                          <p:spTgt spid="65"/>
                                        </p:tgtEl>
                                      </p:cBhvr>
                                    </p:animEffect>
                                  </p:childTnLst>
                                </p:cTn>
                              </p:par>
                              <p:par>
                                <p:cTn id="11" presetID="16" presetClass="entr" presetSubtype="21" fill="hold" nodeType="withEffect">
                                  <p:stCondLst>
                                    <p:cond delay="0"/>
                                  </p:stCondLst>
                                  <p:childTnLst>
                                    <p:set>
                                      <p:cBhvr>
                                        <p:cTn id="12" dur="1" fill="hold">
                                          <p:stCondLst>
                                            <p:cond delay="0"/>
                                          </p:stCondLst>
                                        </p:cTn>
                                        <p:tgtEl>
                                          <p:spTgt spid="75"/>
                                        </p:tgtEl>
                                        <p:attrNameLst>
                                          <p:attrName>style.visibility</p:attrName>
                                        </p:attrNameLst>
                                      </p:cBhvr>
                                      <p:to>
                                        <p:strVal val="visible"/>
                                      </p:to>
                                    </p:set>
                                    <p:animEffect transition="in" filter="barn(inVertical)">
                                      <p:cBhvr>
                                        <p:cTn id="13" dur="500"/>
                                        <p:tgtEl>
                                          <p:spTgt spid="75"/>
                                        </p:tgtEl>
                                      </p:cBhvr>
                                    </p:animEffect>
                                  </p:childTnLst>
                                </p:cTn>
                              </p:par>
                              <p:par>
                                <p:cTn id="14" presetID="16" presetClass="entr" presetSubtype="21" fill="hold" nodeType="withEffect">
                                  <p:stCondLst>
                                    <p:cond delay="0"/>
                                  </p:stCondLst>
                                  <p:childTnLst>
                                    <p:set>
                                      <p:cBhvr>
                                        <p:cTn id="15" dur="1" fill="hold">
                                          <p:stCondLst>
                                            <p:cond delay="0"/>
                                          </p:stCondLst>
                                        </p:cTn>
                                        <p:tgtEl>
                                          <p:spTgt spid="84"/>
                                        </p:tgtEl>
                                        <p:attrNameLst>
                                          <p:attrName>style.visibility</p:attrName>
                                        </p:attrNameLst>
                                      </p:cBhvr>
                                      <p:to>
                                        <p:strVal val="visible"/>
                                      </p:to>
                                    </p:set>
                                    <p:animEffect transition="in" filter="barn(inVertical)">
                                      <p:cBhvr>
                                        <p:cTn id="16" dur="500"/>
                                        <p:tgtEl>
                                          <p:spTgt spid="84"/>
                                        </p:tgtEl>
                                      </p:cBhvr>
                                    </p:animEffect>
                                  </p:childTnLst>
                                </p:cTn>
                              </p:par>
                              <p:par>
                                <p:cTn id="17" presetID="16" presetClass="entr" presetSubtype="21" fill="hold" grpId="0" nodeType="withEffect">
                                  <p:stCondLst>
                                    <p:cond delay="0"/>
                                  </p:stCondLst>
                                  <p:childTnLst>
                                    <p:set>
                                      <p:cBhvr>
                                        <p:cTn id="18" dur="1" fill="hold">
                                          <p:stCondLst>
                                            <p:cond delay="0"/>
                                          </p:stCondLst>
                                        </p:cTn>
                                        <p:tgtEl>
                                          <p:spTgt spid="97"/>
                                        </p:tgtEl>
                                        <p:attrNameLst>
                                          <p:attrName>style.visibility</p:attrName>
                                        </p:attrNameLst>
                                      </p:cBhvr>
                                      <p:to>
                                        <p:strVal val="visible"/>
                                      </p:to>
                                    </p:set>
                                    <p:animEffect transition="in" filter="barn(inVertical)">
                                      <p:cBhvr>
                                        <p:cTn id="19" dur="500"/>
                                        <p:tgtEl>
                                          <p:spTgt spid="97"/>
                                        </p:tgtEl>
                                      </p:cBhvr>
                                    </p:animEffect>
                                  </p:childTnLst>
                                </p:cTn>
                              </p:par>
                              <p:par>
                                <p:cTn id="20" presetID="16" presetClass="entr" presetSubtype="21" fill="hold" nodeType="withEffect">
                                  <p:stCondLst>
                                    <p:cond delay="0"/>
                                  </p:stCondLst>
                                  <p:childTnLst>
                                    <p:set>
                                      <p:cBhvr>
                                        <p:cTn id="21" dur="1" fill="hold">
                                          <p:stCondLst>
                                            <p:cond delay="0"/>
                                          </p:stCondLst>
                                        </p:cTn>
                                        <p:tgtEl>
                                          <p:spTgt spid="59"/>
                                        </p:tgtEl>
                                        <p:attrNameLst>
                                          <p:attrName>style.visibility</p:attrName>
                                        </p:attrNameLst>
                                      </p:cBhvr>
                                      <p:to>
                                        <p:strVal val="visible"/>
                                      </p:to>
                                    </p:set>
                                    <p:animEffect transition="in" filter="barn(inVertical)">
                                      <p:cBhvr>
                                        <p:cTn id="22" dur="500"/>
                                        <p:tgtEl>
                                          <p:spTgt spid="59"/>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childTnLst>
                                    <p:set>
                                      <p:cBhvr>
                                        <p:cTn id="26" dur="1" fill="hold">
                                          <p:stCondLst>
                                            <p:cond delay="0"/>
                                          </p:stCondLst>
                                        </p:cTn>
                                        <p:tgtEl>
                                          <p:spTgt spid="105"/>
                                        </p:tgtEl>
                                        <p:attrNameLst>
                                          <p:attrName>style.visibility</p:attrName>
                                        </p:attrNameLst>
                                      </p:cBhvr>
                                      <p:to>
                                        <p:strVal val="visible"/>
                                      </p:to>
                                    </p:set>
                                    <p:animEffect transition="in" filter="barn(inVertical)">
                                      <p:cBhvr>
                                        <p:cTn id="27" dur="500"/>
                                        <p:tgtEl>
                                          <p:spTgt spid="105"/>
                                        </p:tgtEl>
                                      </p:cBhvr>
                                    </p:animEffect>
                                  </p:childTnLst>
                                </p:cTn>
                              </p:par>
                              <p:par>
                                <p:cTn id="28" presetID="16" presetClass="entr" presetSubtype="21" fill="hold" grpId="0" nodeType="withEffect">
                                  <p:stCondLst>
                                    <p:cond delay="0"/>
                                  </p:stCondLst>
                                  <p:childTnLst>
                                    <p:set>
                                      <p:cBhvr>
                                        <p:cTn id="29" dur="1" fill="hold">
                                          <p:stCondLst>
                                            <p:cond delay="0"/>
                                          </p:stCondLst>
                                        </p:cTn>
                                        <p:tgtEl>
                                          <p:spTgt spid="106"/>
                                        </p:tgtEl>
                                        <p:attrNameLst>
                                          <p:attrName>style.visibility</p:attrName>
                                        </p:attrNameLst>
                                      </p:cBhvr>
                                      <p:to>
                                        <p:strVal val="visible"/>
                                      </p:to>
                                    </p:set>
                                    <p:animEffect transition="in" filter="barn(inVertical)">
                                      <p:cBhvr>
                                        <p:cTn id="30" dur="500"/>
                                        <p:tgtEl>
                                          <p:spTgt spid="106"/>
                                        </p:tgtEl>
                                      </p:cBhvr>
                                    </p:animEffect>
                                  </p:childTnLst>
                                </p:cTn>
                              </p:par>
                            </p:childTnLst>
                          </p:cTn>
                        </p:par>
                      </p:childTnLst>
                    </p:cTn>
                  </p:par>
                  <p:par>
                    <p:cTn id="31" fill="hold">
                      <p:stCondLst>
                        <p:cond delay="indefinite"/>
                      </p:stCondLst>
                      <p:childTnLst>
                        <p:par>
                          <p:cTn id="32" fill="hold">
                            <p:stCondLst>
                              <p:cond delay="0"/>
                            </p:stCondLst>
                            <p:childTnLst>
                              <p:par>
                                <p:cTn id="33" presetID="16" presetClass="entr" presetSubtype="21" fill="hold" nodeType="clickEffect">
                                  <p:stCondLst>
                                    <p:cond delay="0"/>
                                  </p:stCondLst>
                                  <p:childTnLst>
                                    <p:set>
                                      <p:cBhvr>
                                        <p:cTn id="34" dur="1" fill="hold">
                                          <p:stCondLst>
                                            <p:cond delay="0"/>
                                          </p:stCondLst>
                                        </p:cTn>
                                        <p:tgtEl>
                                          <p:spTgt spid="140"/>
                                        </p:tgtEl>
                                        <p:attrNameLst>
                                          <p:attrName>style.visibility</p:attrName>
                                        </p:attrNameLst>
                                      </p:cBhvr>
                                      <p:to>
                                        <p:strVal val="visible"/>
                                      </p:to>
                                    </p:set>
                                    <p:animEffect transition="in" filter="barn(inVertical)">
                                      <p:cBhvr>
                                        <p:cTn id="35" dur="500"/>
                                        <p:tgtEl>
                                          <p:spTgt spid="140"/>
                                        </p:tgtEl>
                                      </p:cBhvr>
                                    </p:animEffect>
                                  </p:childTnLst>
                                </p:cTn>
                              </p:par>
                              <p:par>
                                <p:cTn id="36" presetID="16" presetClass="entr" presetSubtype="21" fill="hold" grpId="0" nodeType="withEffect">
                                  <p:stCondLst>
                                    <p:cond delay="0"/>
                                  </p:stCondLst>
                                  <p:childTnLst>
                                    <p:set>
                                      <p:cBhvr>
                                        <p:cTn id="37" dur="1" fill="hold">
                                          <p:stCondLst>
                                            <p:cond delay="0"/>
                                          </p:stCondLst>
                                        </p:cTn>
                                        <p:tgtEl>
                                          <p:spTgt spid="138"/>
                                        </p:tgtEl>
                                        <p:attrNameLst>
                                          <p:attrName>style.visibility</p:attrName>
                                        </p:attrNameLst>
                                      </p:cBhvr>
                                      <p:to>
                                        <p:strVal val="visible"/>
                                      </p:to>
                                    </p:set>
                                    <p:animEffect transition="in" filter="barn(inVertical)">
                                      <p:cBhvr>
                                        <p:cTn id="38" dur="500"/>
                                        <p:tgtEl>
                                          <p:spTgt spid="138"/>
                                        </p:tgtEl>
                                      </p:cBhvr>
                                    </p:animEffect>
                                  </p:childTnLst>
                                </p:cTn>
                              </p:par>
                              <p:par>
                                <p:cTn id="39" presetID="16" presetClass="entr" presetSubtype="21" fill="hold" nodeType="withEffect">
                                  <p:stCondLst>
                                    <p:cond delay="0"/>
                                  </p:stCondLst>
                                  <p:childTnLst>
                                    <p:set>
                                      <p:cBhvr>
                                        <p:cTn id="40" dur="1" fill="hold">
                                          <p:stCondLst>
                                            <p:cond delay="0"/>
                                          </p:stCondLst>
                                        </p:cTn>
                                        <p:tgtEl>
                                          <p:spTgt spid="137"/>
                                        </p:tgtEl>
                                        <p:attrNameLst>
                                          <p:attrName>style.visibility</p:attrName>
                                        </p:attrNameLst>
                                      </p:cBhvr>
                                      <p:to>
                                        <p:strVal val="visible"/>
                                      </p:to>
                                    </p:set>
                                    <p:animEffect transition="in" filter="barn(inVertical)">
                                      <p:cBhvr>
                                        <p:cTn id="41" dur="500"/>
                                        <p:tgtEl>
                                          <p:spTgt spid="137"/>
                                        </p:tgtEl>
                                      </p:cBhvr>
                                    </p:animEffect>
                                  </p:childTnLst>
                                </p:cTn>
                              </p:par>
                              <p:par>
                                <p:cTn id="42" presetID="16" presetClass="entr" presetSubtype="21" fill="hold" grpId="0" nodeType="withEffect">
                                  <p:stCondLst>
                                    <p:cond delay="0"/>
                                  </p:stCondLst>
                                  <p:childTnLst>
                                    <p:set>
                                      <p:cBhvr>
                                        <p:cTn id="43" dur="1" fill="hold">
                                          <p:stCondLst>
                                            <p:cond delay="0"/>
                                          </p:stCondLst>
                                        </p:cTn>
                                        <p:tgtEl>
                                          <p:spTgt spid="139"/>
                                        </p:tgtEl>
                                        <p:attrNameLst>
                                          <p:attrName>style.visibility</p:attrName>
                                        </p:attrNameLst>
                                      </p:cBhvr>
                                      <p:to>
                                        <p:strVal val="visible"/>
                                      </p:to>
                                    </p:set>
                                    <p:animEffect transition="in" filter="barn(inVertical)">
                                      <p:cBhvr>
                                        <p:cTn id="44" dur="500"/>
                                        <p:tgtEl>
                                          <p:spTgt spid="139"/>
                                        </p:tgtEl>
                                      </p:cBhvr>
                                    </p:animEffect>
                                  </p:childTnLst>
                                </p:cTn>
                              </p:par>
                              <p:par>
                                <p:cTn id="45" presetID="16" presetClass="entr" presetSubtype="21" fill="hold" nodeType="withEffect">
                                  <p:stCondLst>
                                    <p:cond delay="0"/>
                                  </p:stCondLst>
                                  <p:childTnLst>
                                    <p:set>
                                      <p:cBhvr>
                                        <p:cTn id="46" dur="1" fill="hold">
                                          <p:stCondLst>
                                            <p:cond delay="0"/>
                                          </p:stCondLst>
                                        </p:cTn>
                                        <p:tgtEl>
                                          <p:spTgt spid="167"/>
                                        </p:tgtEl>
                                        <p:attrNameLst>
                                          <p:attrName>style.visibility</p:attrName>
                                        </p:attrNameLst>
                                      </p:cBhvr>
                                      <p:to>
                                        <p:strVal val="visible"/>
                                      </p:to>
                                    </p:set>
                                    <p:animEffect transition="in" filter="barn(inVertical)">
                                      <p:cBhvr>
                                        <p:cTn id="47" dur="500"/>
                                        <p:tgtEl>
                                          <p:spTgt spid="167"/>
                                        </p:tgtEl>
                                      </p:cBhvr>
                                    </p:animEffect>
                                  </p:childTnLst>
                                </p:cTn>
                              </p:par>
                              <p:par>
                                <p:cTn id="48" presetID="16" presetClass="entr" presetSubtype="21" fill="hold" grpId="0" nodeType="withEffect">
                                  <p:stCondLst>
                                    <p:cond delay="0"/>
                                  </p:stCondLst>
                                  <p:childTnLst>
                                    <p:set>
                                      <p:cBhvr>
                                        <p:cTn id="49" dur="1" fill="hold">
                                          <p:stCondLst>
                                            <p:cond delay="0"/>
                                          </p:stCondLst>
                                        </p:cTn>
                                        <p:tgtEl>
                                          <p:spTgt spid="142"/>
                                        </p:tgtEl>
                                        <p:attrNameLst>
                                          <p:attrName>style.visibility</p:attrName>
                                        </p:attrNameLst>
                                      </p:cBhvr>
                                      <p:to>
                                        <p:strVal val="visible"/>
                                      </p:to>
                                    </p:set>
                                    <p:animEffect transition="in" filter="barn(inVertical)">
                                      <p:cBhvr>
                                        <p:cTn id="50" dur="500"/>
                                        <p:tgtEl>
                                          <p:spTgt spid="1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P spid="65" grpId="0" animBg="1"/>
      <p:bldP spid="97" grpId="0" animBg="1"/>
      <p:bldP spid="106" grpId="0" animBg="1"/>
      <p:bldP spid="138" grpId="0" animBg="1"/>
      <p:bldP spid="139" grpId="0" animBg="1"/>
      <p:bldP spid="142"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Google Shape;1524;p38">
            <a:extLst>
              <a:ext uri="{FF2B5EF4-FFF2-40B4-BE49-F238E27FC236}">
                <a16:creationId xmlns:a16="http://schemas.microsoft.com/office/drawing/2014/main" id="{48508AD2-5338-48CD-A0DD-B2853C89D42A}"/>
              </a:ext>
            </a:extLst>
          </p:cNvPr>
          <p:cNvSpPr txBox="1">
            <a:spLocks/>
          </p:cNvSpPr>
          <p:nvPr/>
        </p:nvSpPr>
        <p:spPr>
          <a:xfrm>
            <a:off x="3628017" y="1013011"/>
            <a:ext cx="5151120" cy="4229100"/>
          </a:xfrm>
          <a:prstGeom prst="rect">
            <a:avLst/>
          </a:prstGeom>
          <a:solidFill>
            <a:srgbClr val="C0C6D2"/>
          </a:solidFill>
          <a:ln>
            <a:noFill/>
          </a:ln>
          <a:effectLst>
            <a:softEdge rad="254000"/>
          </a:effectLst>
        </p:spPr>
        <p:txBody>
          <a:bodyPr spcFirstLastPara="1" wrap="square" lIns="91425" tIns="91425" rIns="91425" bIns="91425"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rtl="1">
              <a:spcBef>
                <a:spcPts val="0"/>
              </a:spcBef>
            </a:pPr>
            <a:r>
              <a:rPr lang="fa-IR" sz="9600" b="1">
                <a:effectLst>
                  <a:outerShdw blurRad="50800" dist="38100" dir="2700000" algn="tl" rotWithShape="0">
                    <a:prstClr val="black">
                      <a:alpha val="40000"/>
                    </a:prstClr>
                  </a:outerShdw>
                </a:effectLst>
                <a:latin typeface="IranNastaliq" panose="02020505000000020003" pitchFamily="18" charset="0"/>
                <a:cs typeface="IranNastaliq" panose="02020505000000020003" pitchFamily="18" charset="0"/>
              </a:rPr>
              <a:t>پایان</a:t>
            </a:r>
            <a:br>
              <a:rPr lang="fa-IR">
                <a:effectLst>
                  <a:outerShdw blurRad="50800" dist="38100" dir="2700000" algn="tl" rotWithShape="0">
                    <a:prstClr val="black">
                      <a:alpha val="40000"/>
                    </a:prstClr>
                  </a:outerShdw>
                </a:effectLst>
                <a:latin typeface="IranNastaliq" panose="02020505000000020003" pitchFamily="18" charset="0"/>
                <a:cs typeface="IranNastaliq" panose="02020505000000020003" pitchFamily="18" charset="0"/>
              </a:rPr>
            </a:br>
            <a:br>
              <a:rPr lang="fa-IR">
                <a:effectLst>
                  <a:outerShdw blurRad="50800" dist="38100" dir="2700000" algn="tl" rotWithShape="0">
                    <a:prstClr val="black">
                      <a:alpha val="40000"/>
                    </a:prstClr>
                  </a:outerShdw>
                </a:effectLst>
                <a:latin typeface="IranNastaliq" panose="02020505000000020003" pitchFamily="18" charset="0"/>
                <a:cs typeface="IranNastaliq" panose="02020505000000020003" pitchFamily="18" charset="0"/>
              </a:rPr>
            </a:br>
            <a:r>
              <a:rPr lang="fa-IR">
                <a:solidFill>
                  <a:schemeClr val="accent6">
                    <a:lumMod val="50000"/>
                  </a:schemeClr>
                </a:solidFill>
                <a:effectLst>
                  <a:outerShdw blurRad="50800" dist="38100" dir="2700000" algn="tl" rotWithShape="0">
                    <a:prstClr val="black">
                      <a:alpha val="40000"/>
                    </a:prstClr>
                  </a:outerShdw>
                </a:effectLst>
                <a:latin typeface="IranNastaliq" panose="02020505000000020003" pitchFamily="18" charset="0"/>
                <a:cs typeface="IranNastaliq" panose="02020505000000020003" pitchFamily="18" charset="0"/>
              </a:rPr>
              <a:t>با سپاس از توجه شما</a:t>
            </a:r>
            <a:endParaRPr lang="fa-IR" dirty="0">
              <a:solidFill>
                <a:schemeClr val="accent6">
                  <a:lumMod val="50000"/>
                </a:schemeClr>
              </a:solidFill>
              <a:effectLst>
                <a:outerShdw blurRad="50800" dist="38100" dir="2700000" algn="tl" rotWithShape="0">
                  <a:prstClr val="black">
                    <a:alpha val="40000"/>
                  </a:prstClr>
                </a:outerShdw>
              </a:effectLst>
              <a:latin typeface="IranNastaliq" panose="02020505000000020003" pitchFamily="18" charset="0"/>
              <a:cs typeface="IranNastaliq" panose="02020505000000020003" pitchFamily="18" charset="0"/>
              <a:sym typeface="Barlow Condensed SemiBold"/>
            </a:endParaRPr>
          </a:p>
        </p:txBody>
      </p:sp>
      <p:sp>
        <p:nvSpPr>
          <p:cNvPr id="16" name="Right Triangle 15">
            <a:extLst>
              <a:ext uri="{FF2B5EF4-FFF2-40B4-BE49-F238E27FC236}">
                <a16:creationId xmlns:a16="http://schemas.microsoft.com/office/drawing/2014/main" id="{34D36F31-2620-431A-9733-F9C1E66B848C}"/>
              </a:ext>
            </a:extLst>
          </p:cNvPr>
          <p:cNvSpPr/>
          <p:nvPr/>
        </p:nvSpPr>
        <p:spPr>
          <a:xfrm rot="10800000">
            <a:off x="8386354" y="-1"/>
            <a:ext cx="3805646" cy="2690949"/>
          </a:xfrm>
          <a:prstGeom prst="rtTriangle">
            <a:avLst/>
          </a:prstGeom>
          <a:solidFill>
            <a:srgbClr val="B5838D">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17" name="Right Triangle 16">
            <a:extLst>
              <a:ext uri="{FF2B5EF4-FFF2-40B4-BE49-F238E27FC236}">
                <a16:creationId xmlns:a16="http://schemas.microsoft.com/office/drawing/2014/main" id="{CE32F025-5719-4A9C-9E93-C9A481D966C0}"/>
              </a:ext>
            </a:extLst>
          </p:cNvPr>
          <p:cNvSpPr/>
          <p:nvPr/>
        </p:nvSpPr>
        <p:spPr>
          <a:xfrm rot="10365137">
            <a:off x="8309819" y="86657"/>
            <a:ext cx="3805646" cy="2690950"/>
          </a:xfrm>
          <a:prstGeom prst="rtTriangle">
            <a:avLst/>
          </a:prstGeom>
          <a:solidFill>
            <a:srgbClr val="DDC5CA">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18" name="Right Triangle 17">
            <a:extLst>
              <a:ext uri="{FF2B5EF4-FFF2-40B4-BE49-F238E27FC236}">
                <a16:creationId xmlns:a16="http://schemas.microsoft.com/office/drawing/2014/main" id="{413389DC-4371-4075-A80D-516CB12B0BFB}"/>
              </a:ext>
            </a:extLst>
          </p:cNvPr>
          <p:cNvSpPr/>
          <p:nvPr/>
        </p:nvSpPr>
        <p:spPr>
          <a:xfrm rot="9873422">
            <a:off x="8261425" y="176957"/>
            <a:ext cx="3805646" cy="2690949"/>
          </a:xfrm>
          <a:prstGeom prst="rtTriangle">
            <a:avLst/>
          </a:prstGeom>
          <a:solidFill>
            <a:srgbClr val="FFEDE1">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19" name="Right Triangle 18">
            <a:extLst>
              <a:ext uri="{FF2B5EF4-FFF2-40B4-BE49-F238E27FC236}">
                <a16:creationId xmlns:a16="http://schemas.microsoft.com/office/drawing/2014/main" id="{D69EBCE7-1980-4786-BA85-EA8B0FFDA10E}"/>
              </a:ext>
            </a:extLst>
          </p:cNvPr>
          <p:cNvSpPr/>
          <p:nvPr/>
        </p:nvSpPr>
        <p:spPr>
          <a:xfrm>
            <a:off x="-1" y="4066903"/>
            <a:ext cx="3884023" cy="2791097"/>
          </a:xfrm>
          <a:prstGeom prst="rtTriangle">
            <a:avLst/>
          </a:prstGeom>
          <a:solidFill>
            <a:srgbClr val="B5838D">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20" name="Right Triangle 19">
            <a:extLst>
              <a:ext uri="{FF2B5EF4-FFF2-40B4-BE49-F238E27FC236}">
                <a16:creationId xmlns:a16="http://schemas.microsoft.com/office/drawing/2014/main" id="{8C478373-2FAC-4719-A67F-DB4BEC3DAD1B}"/>
              </a:ext>
            </a:extLst>
          </p:cNvPr>
          <p:cNvSpPr/>
          <p:nvPr/>
        </p:nvSpPr>
        <p:spPr>
          <a:xfrm rot="21165137">
            <a:off x="-106300" y="4114859"/>
            <a:ext cx="3884023" cy="2791098"/>
          </a:xfrm>
          <a:prstGeom prst="rtTriangle">
            <a:avLst/>
          </a:prstGeom>
          <a:solidFill>
            <a:srgbClr val="DDC5CA">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21" name="Right Triangle 20">
            <a:extLst>
              <a:ext uri="{FF2B5EF4-FFF2-40B4-BE49-F238E27FC236}">
                <a16:creationId xmlns:a16="http://schemas.microsoft.com/office/drawing/2014/main" id="{82CD06CE-1A10-4A31-ACA6-0A5BABCAA7DD}"/>
              </a:ext>
            </a:extLst>
          </p:cNvPr>
          <p:cNvSpPr/>
          <p:nvPr/>
        </p:nvSpPr>
        <p:spPr>
          <a:xfrm rot="20673422">
            <a:off x="-193917" y="4166321"/>
            <a:ext cx="3884023" cy="2791097"/>
          </a:xfrm>
          <a:prstGeom prst="rtTriangle">
            <a:avLst/>
          </a:prstGeom>
          <a:solidFill>
            <a:srgbClr val="FFEDE1">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Tree>
    <p:extLst>
      <p:ext uri="{BB962C8B-B14F-4D97-AF65-F5344CB8AC3E}">
        <p14:creationId xmlns:p14="http://schemas.microsoft.com/office/powerpoint/2010/main" val="742341066"/>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ight Triangle 7"/>
          <p:cNvSpPr/>
          <p:nvPr/>
        </p:nvSpPr>
        <p:spPr>
          <a:xfrm>
            <a:off x="2407918" y="190245"/>
            <a:ext cx="721362" cy="869451"/>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cs typeface="B Nazanin" panose="00000400000000000000" pitchFamily="2" charset="-78"/>
            </a:endParaRPr>
          </a:p>
        </p:txBody>
      </p:sp>
      <p:sp>
        <p:nvSpPr>
          <p:cNvPr id="78" name="Parallelogram 77"/>
          <p:cNvSpPr/>
          <p:nvPr/>
        </p:nvSpPr>
        <p:spPr>
          <a:xfrm>
            <a:off x="-345440" y="6350000"/>
            <a:ext cx="1432560" cy="508000"/>
          </a:xfrm>
          <a:prstGeom prst="parallelogram">
            <a:avLst>
              <a:gd name="adj" fmla="val 47000"/>
            </a:avLst>
          </a:prstGeom>
          <a:solidFill>
            <a:srgbClr val="FFEDE1"/>
          </a:solidFill>
          <a:ln>
            <a:solidFill>
              <a:srgbClr val="FFED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B Nazanin" panose="00000400000000000000" pitchFamily="2" charset="-78"/>
            </a:endParaRPr>
          </a:p>
        </p:txBody>
      </p:sp>
      <p:sp>
        <p:nvSpPr>
          <p:cNvPr id="79" name="Parallelogram 78"/>
          <p:cNvSpPr/>
          <p:nvPr/>
        </p:nvSpPr>
        <p:spPr>
          <a:xfrm>
            <a:off x="-254000" y="6451600"/>
            <a:ext cx="1539240" cy="264160"/>
          </a:xfrm>
          <a:prstGeom prst="parallelogram">
            <a:avLst/>
          </a:prstGeom>
          <a:solidFill>
            <a:srgbClr val="B5838D"/>
          </a:solidFill>
          <a:ln>
            <a:solidFill>
              <a:srgbClr val="B583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a-IR" dirty="0">
                <a:solidFill>
                  <a:schemeClr val="tx1"/>
                </a:solidFill>
                <a:cs typeface="B Nazanin" panose="00000400000000000000" pitchFamily="2" charset="-78"/>
              </a:rPr>
              <a:t>5/31</a:t>
            </a:r>
            <a:endParaRPr lang="en-US" dirty="0">
              <a:solidFill>
                <a:schemeClr val="tx1"/>
              </a:solidFill>
              <a:cs typeface="B Nazanin" panose="00000400000000000000" pitchFamily="2" charset="-78"/>
            </a:endParaRPr>
          </a:p>
        </p:txBody>
      </p:sp>
      <p:sp>
        <p:nvSpPr>
          <p:cNvPr id="34" name="Flowchart: Manual Input 33"/>
          <p:cNvSpPr/>
          <p:nvPr/>
        </p:nvSpPr>
        <p:spPr>
          <a:xfrm rot="16200000">
            <a:off x="7097565" y="-4065142"/>
            <a:ext cx="1055033" cy="9133841"/>
          </a:xfrm>
          <a:prstGeom prst="flowChartManualInput">
            <a:avLst/>
          </a:prstGeom>
          <a:solidFill>
            <a:srgbClr val="828F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B Nazanin" panose="00000400000000000000" pitchFamily="2" charset="-78"/>
            </a:endParaRPr>
          </a:p>
        </p:txBody>
      </p:sp>
      <p:sp>
        <p:nvSpPr>
          <p:cNvPr id="38" name="Rectangle 37"/>
          <p:cNvSpPr/>
          <p:nvPr/>
        </p:nvSpPr>
        <p:spPr>
          <a:xfrm>
            <a:off x="2407920" y="154662"/>
            <a:ext cx="9784080" cy="685643"/>
          </a:xfrm>
          <a:prstGeom prst="rect">
            <a:avLst/>
          </a:prstGeom>
          <a:solidFill>
            <a:srgbClr val="FFED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rtl="1"/>
            <a:r>
              <a:rPr lang="fa-IR" sz="4000" dirty="0">
                <a:solidFill>
                  <a:schemeClr val="tx1"/>
                </a:solidFill>
                <a:cs typeface="B Nazanin" panose="00000400000000000000" pitchFamily="2" charset="-78"/>
              </a:rPr>
              <a:t>	چهارچوب سیستم پیشنهادی</a:t>
            </a:r>
            <a:endParaRPr lang="en-US" sz="4000" dirty="0">
              <a:solidFill>
                <a:schemeClr val="tx1"/>
              </a:solidFill>
              <a:cs typeface="B Nazanin" panose="00000400000000000000" pitchFamily="2" charset="-78"/>
            </a:endParaRPr>
          </a:p>
        </p:txBody>
      </p:sp>
      <p:pic>
        <p:nvPicPr>
          <p:cNvPr id="22" name="Picture 21">
            <a:extLst>
              <a:ext uri="{FF2B5EF4-FFF2-40B4-BE49-F238E27FC236}">
                <a16:creationId xmlns:a16="http://schemas.microsoft.com/office/drawing/2014/main" id="{E42AF86A-677A-4946-9A19-B1C584A9AE80}"/>
              </a:ext>
            </a:extLst>
          </p:cNvPr>
          <p:cNvPicPr>
            <a:picLocks noChangeAspect="1"/>
          </p:cNvPicPr>
          <p:nvPr/>
        </p:nvPicPr>
        <p:blipFill>
          <a:blip r:embed="rId3"/>
          <a:stretch>
            <a:fillRect/>
          </a:stretch>
        </p:blipFill>
        <p:spPr>
          <a:xfrm>
            <a:off x="2667178" y="1358433"/>
            <a:ext cx="7267166" cy="4145107"/>
          </a:xfrm>
          <a:prstGeom prst="rect">
            <a:avLst/>
          </a:prstGeom>
        </p:spPr>
      </p:pic>
      <p:sp>
        <p:nvSpPr>
          <p:cNvPr id="23" name="Flowchart: Connector 22">
            <a:extLst>
              <a:ext uri="{FF2B5EF4-FFF2-40B4-BE49-F238E27FC236}">
                <a16:creationId xmlns:a16="http://schemas.microsoft.com/office/drawing/2014/main" id="{5B473ACD-9A40-4F65-8D32-64FD1F5DC098}"/>
              </a:ext>
            </a:extLst>
          </p:cNvPr>
          <p:cNvSpPr/>
          <p:nvPr/>
        </p:nvSpPr>
        <p:spPr>
          <a:xfrm>
            <a:off x="4516063" y="6134406"/>
            <a:ext cx="269946" cy="284979"/>
          </a:xfrm>
          <a:prstGeom prst="flowChartConnector">
            <a:avLst/>
          </a:prstGeom>
          <a:solidFill>
            <a:srgbClr val="828F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cs typeface="B Nazanin" panose="00000400000000000000" pitchFamily="2" charset="-78"/>
            </a:endParaRPr>
          </a:p>
        </p:txBody>
      </p:sp>
      <p:sp>
        <p:nvSpPr>
          <p:cNvPr id="24" name="Flowchart: Connector 23">
            <a:extLst>
              <a:ext uri="{FF2B5EF4-FFF2-40B4-BE49-F238E27FC236}">
                <a16:creationId xmlns:a16="http://schemas.microsoft.com/office/drawing/2014/main" id="{B1995019-1DA3-48BF-9FDD-5B738290808C}"/>
              </a:ext>
            </a:extLst>
          </p:cNvPr>
          <p:cNvSpPr/>
          <p:nvPr/>
        </p:nvSpPr>
        <p:spPr>
          <a:xfrm>
            <a:off x="11762949" y="6126807"/>
            <a:ext cx="269946" cy="284979"/>
          </a:xfrm>
          <a:prstGeom prst="flowChartConnector">
            <a:avLst/>
          </a:prstGeom>
          <a:solidFill>
            <a:srgbClr val="828F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cs typeface="B Nazanin" panose="00000400000000000000" pitchFamily="2" charset="-78"/>
            </a:endParaRPr>
          </a:p>
        </p:txBody>
      </p:sp>
      <p:cxnSp>
        <p:nvCxnSpPr>
          <p:cNvPr id="25" name="Straight Connector 24">
            <a:extLst>
              <a:ext uri="{FF2B5EF4-FFF2-40B4-BE49-F238E27FC236}">
                <a16:creationId xmlns:a16="http://schemas.microsoft.com/office/drawing/2014/main" id="{C6D10EB4-6DC7-4076-AA69-A375CCB381D5}"/>
              </a:ext>
            </a:extLst>
          </p:cNvPr>
          <p:cNvCxnSpPr>
            <a:stCxn id="23" idx="6"/>
            <a:endCxn id="24" idx="2"/>
          </p:cNvCxnSpPr>
          <p:nvPr/>
        </p:nvCxnSpPr>
        <p:spPr>
          <a:xfrm flipV="1">
            <a:off x="4786009" y="6269297"/>
            <a:ext cx="6976940" cy="7599"/>
          </a:xfrm>
          <a:prstGeom prst="line">
            <a:avLst/>
          </a:prstGeom>
          <a:ln w="57150">
            <a:solidFill>
              <a:srgbClr val="828FA6"/>
            </a:solidFill>
          </a:ln>
        </p:spPr>
        <p:style>
          <a:lnRef idx="1">
            <a:schemeClr val="accent1"/>
          </a:lnRef>
          <a:fillRef idx="0">
            <a:schemeClr val="accent1"/>
          </a:fillRef>
          <a:effectRef idx="0">
            <a:schemeClr val="accent1"/>
          </a:effectRef>
          <a:fontRef idx="minor">
            <a:schemeClr val="tx1"/>
          </a:fontRef>
        </p:style>
      </p:cxnSp>
      <p:sp>
        <p:nvSpPr>
          <p:cNvPr id="26" name="Flowchart: Connector 25">
            <a:extLst>
              <a:ext uri="{FF2B5EF4-FFF2-40B4-BE49-F238E27FC236}">
                <a16:creationId xmlns:a16="http://schemas.microsoft.com/office/drawing/2014/main" id="{91BA0CCF-88E6-40EE-A04B-6873859D38E5}"/>
              </a:ext>
            </a:extLst>
          </p:cNvPr>
          <p:cNvSpPr/>
          <p:nvPr/>
        </p:nvSpPr>
        <p:spPr>
          <a:xfrm>
            <a:off x="10673994" y="5801852"/>
            <a:ext cx="993916" cy="934890"/>
          </a:xfrm>
          <a:prstGeom prst="flowChartConnector">
            <a:avLst/>
          </a:prstGeom>
          <a:solidFill>
            <a:srgbClr val="FFFFFF"/>
          </a:solidFill>
          <a:ln w="28575">
            <a:solidFill>
              <a:srgbClr val="E8C2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a-IR" sz="1400" dirty="0">
                <a:solidFill>
                  <a:srgbClr val="212121"/>
                </a:solidFill>
                <a:cs typeface="B Nazanin" panose="00000400000000000000" pitchFamily="2" charset="-78"/>
              </a:rPr>
              <a:t>مقدمه</a:t>
            </a:r>
            <a:endParaRPr lang="en-US" sz="1400" dirty="0">
              <a:solidFill>
                <a:srgbClr val="212121"/>
              </a:solidFill>
              <a:cs typeface="B Nazanin" panose="00000400000000000000" pitchFamily="2" charset="-78"/>
            </a:endParaRPr>
          </a:p>
        </p:txBody>
      </p:sp>
      <p:sp>
        <p:nvSpPr>
          <p:cNvPr id="27" name="Flowchart: Connector 26">
            <a:extLst>
              <a:ext uri="{FF2B5EF4-FFF2-40B4-BE49-F238E27FC236}">
                <a16:creationId xmlns:a16="http://schemas.microsoft.com/office/drawing/2014/main" id="{39A47CC5-4CD2-4356-AFE8-B768EBA94F7A}"/>
              </a:ext>
            </a:extLst>
          </p:cNvPr>
          <p:cNvSpPr/>
          <p:nvPr/>
        </p:nvSpPr>
        <p:spPr>
          <a:xfrm>
            <a:off x="9546898" y="5809451"/>
            <a:ext cx="993916" cy="934890"/>
          </a:xfrm>
          <a:prstGeom prst="flowChartConnector">
            <a:avLst/>
          </a:prstGeom>
          <a:solidFill>
            <a:srgbClr val="E8C2CA"/>
          </a:solidFill>
          <a:ln w="28575">
            <a:solidFill>
              <a:srgbClr val="E8C2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212121"/>
              </a:solidFill>
              <a:cs typeface="B Nazanin" panose="00000400000000000000" pitchFamily="2" charset="-78"/>
            </a:endParaRPr>
          </a:p>
        </p:txBody>
      </p:sp>
      <p:sp>
        <p:nvSpPr>
          <p:cNvPr id="28" name="Flowchart: Connector 27">
            <a:extLst>
              <a:ext uri="{FF2B5EF4-FFF2-40B4-BE49-F238E27FC236}">
                <a16:creationId xmlns:a16="http://schemas.microsoft.com/office/drawing/2014/main" id="{4D7D38C4-33B2-4D1B-9146-6A9D09BF0ABB}"/>
              </a:ext>
            </a:extLst>
          </p:cNvPr>
          <p:cNvSpPr/>
          <p:nvPr/>
        </p:nvSpPr>
        <p:spPr>
          <a:xfrm>
            <a:off x="8400556" y="5801851"/>
            <a:ext cx="993916" cy="934890"/>
          </a:xfrm>
          <a:prstGeom prst="flowChartConnector">
            <a:avLst/>
          </a:prstGeom>
          <a:solidFill>
            <a:srgbClr val="FFFFFF"/>
          </a:solidFill>
          <a:ln w="28575">
            <a:solidFill>
              <a:srgbClr val="E8C2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a-IR" sz="1200" dirty="0">
              <a:solidFill>
                <a:srgbClr val="212121"/>
              </a:solidFill>
              <a:cs typeface="B Nazanin" panose="00000400000000000000" pitchFamily="2" charset="-78"/>
            </a:endParaRPr>
          </a:p>
        </p:txBody>
      </p:sp>
      <p:sp>
        <p:nvSpPr>
          <p:cNvPr id="29" name="Flowchart: Connector 28">
            <a:extLst>
              <a:ext uri="{FF2B5EF4-FFF2-40B4-BE49-F238E27FC236}">
                <a16:creationId xmlns:a16="http://schemas.microsoft.com/office/drawing/2014/main" id="{F453A7D0-7CF2-488F-86AC-F1B23A9898B4}"/>
              </a:ext>
            </a:extLst>
          </p:cNvPr>
          <p:cNvSpPr/>
          <p:nvPr/>
        </p:nvSpPr>
        <p:spPr>
          <a:xfrm>
            <a:off x="7248278" y="5801851"/>
            <a:ext cx="993916" cy="934890"/>
          </a:xfrm>
          <a:prstGeom prst="flowChartConnector">
            <a:avLst/>
          </a:prstGeom>
          <a:solidFill>
            <a:srgbClr val="FFFFFF"/>
          </a:solidFill>
          <a:ln w="28575">
            <a:solidFill>
              <a:srgbClr val="E8C2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endParaRPr lang="en-US" sz="1400" dirty="0">
              <a:solidFill>
                <a:srgbClr val="212121"/>
              </a:solidFill>
              <a:cs typeface="B Nazanin" panose="00000400000000000000" pitchFamily="2" charset="-78"/>
            </a:endParaRPr>
          </a:p>
        </p:txBody>
      </p:sp>
      <p:sp>
        <p:nvSpPr>
          <p:cNvPr id="30" name="Flowchart: Connector 29">
            <a:extLst>
              <a:ext uri="{FF2B5EF4-FFF2-40B4-BE49-F238E27FC236}">
                <a16:creationId xmlns:a16="http://schemas.microsoft.com/office/drawing/2014/main" id="{A102CA9F-757C-4259-BBAE-3C25DA33D786}"/>
              </a:ext>
            </a:extLst>
          </p:cNvPr>
          <p:cNvSpPr/>
          <p:nvPr/>
        </p:nvSpPr>
        <p:spPr>
          <a:xfrm>
            <a:off x="6096000" y="5812314"/>
            <a:ext cx="993916" cy="934890"/>
          </a:xfrm>
          <a:prstGeom prst="flowChartConnector">
            <a:avLst/>
          </a:prstGeom>
          <a:solidFill>
            <a:srgbClr val="FFFFFF"/>
          </a:solidFill>
          <a:ln w="28575">
            <a:solidFill>
              <a:srgbClr val="E8C2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212121"/>
              </a:solidFill>
              <a:cs typeface="B Nazanin" panose="00000400000000000000" pitchFamily="2" charset="-78"/>
            </a:endParaRPr>
          </a:p>
        </p:txBody>
      </p:sp>
      <p:sp>
        <p:nvSpPr>
          <p:cNvPr id="35" name="Flowchart: Connector 34">
            <a:extLst>
              <a:ext uri="{FF2B5EF4-FFF2-40B4-BE49-F238E27FC236}">
                <a16:creationId xmlns:a16="http://schemas.microsoft.com/office/drawing/2014/main" id="{8BBB7F2A-82C4-4736-ADF5-692262B68DE5}"/>
              </a:ext>
            </a:extLst>
          </p:cNvPr>
          <p:cNvSpPr/>
          <p:nvPr/>
        </p:nvSpPr>
        <p:spPr>
          <a:xfrm>
            <a:off x="4959281" y="5813679"/>
            <a:ext cx="993916" cy="934890"/>
          </a:xfrm>
          <a:prstGeom prst="flowChartConnector">
            <a:avLst/>
          </a:prstGeom>
          <a:solidFill>
            <a:srgbClr val="FFFFFF"/>
          </a:solidFill>
          <a:ln w="28575">
            <a:solidFill>
              <a:srgbClr val="E8C2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a-IR" sz="1400" dirty="0">
              <a:solidFill>
                <a:srgbClr val="212121"/>
              </a:solidFill>
              <a:cs typeface="B Nazanin" panose="00000400000000000000" pitchFamily="2" charset="-78"/>
            </a:endParaRPr>
          </a:p>
        </p:txBody>
      </p:sp>
      <p:sp>
        <p:nvSpPr>
          <p:cNvPr id="36" name="TextBox 35">
            <a:extLst>
              <a:ext uri="{FF2B5EF4-FFF2-40B4-BE49-F238E27FC236}">
                <a16:creationId xmlns:a16="http://schemas.microsoft.com/office/drawing/2014/main" id="{4C770BE5-448C-43D1-8C65-0DA8AD48C5DB}"/>
              </a:ext>
            </a:extLst>
          </p:cNvPr>
          <p:cNvSpPr txBox="1"/>
          <p:nvPr/>
        </p:nvSpPr>
        <p:spPr>
          <a:xfrm>
            <a:off x="9610493" y="6007686"/>
            <a:ext cx="857314" cy="523220"/>
          </a:xfrm>
          <a:prstGeom prst="rect">
            <a:avLst/>
          </a:prstGeom>
          <a:noFill/>
        </p:spPr>
        <p:txBody>
          <a:bodyPr wrap="square" rtlCol="1">
            <a:spAutoFit/>
          </a:bodyPr>
          <a:lstStyle/>
          <a:p>
            <a:pPr algn="ctr" rtl="1"/>
            <a:r>
              <a:rPr lang="fa-IR" sz="1400" dirty="0">
                <a:solidFill>
                  <a:srgbClr val="212121"/>
                </a:solidFill>
                <a:cs typeface="B Nazanin" panose="00000400000000000000" pitchFamily="2" charset="-78"/>
              </a:rPr>
              <a:t>روش‌ها و الگوریتم‌ها</a:t>
            </a:r>
            <a:endParaRPr lang="en-US" sz="1400" dirty="0">
              <a:solidFill>
                <a:srgbClr val="212121"/>
              </a:solidFill>
              <a:cs typeface="B Nazanin" panose="00000400000000000000" pitchFamily="2" charset="-78"/>
            </a:endParaRPr>
          </a:p>
        </p:txBody>
      </p:sp>
      <p:sp>
        <p:nvSpPr>
          <p:cNvPr id="37" name="TextBox 36">
            <a:extLst>
              <a:ext uri="{FF2B5EF4-FFF2-40B4-BE49-F238E27FC236}">
                <a16:creationId xmlns:a16="http://schemas.microsoft.com/office/drawing/2014/main" id="{BE3CE27C-71B6-4B1A-A483-9D23DA31C478}"/>
              </a:ext>
            </a:extLst>
          </p:cNvPr>
          <p:cNvSpPr txBox="1"/>
          <p:nvPr/>
        </p:nvSpPr>
        <p:spPr>
          <a:xfrm>
            <a:off x="7359747" y="5998216"/>
            <a:ext cx="768157" cy="523220"/>
          </a:xfrm>
          <a:prstGeom prst="rect">
            <a:avLst/>
          </a:prstGeom>
          <a:noFill/>
        </p:spPr>
        <p:txBody>
          <a:bodyPr wrap="square" rtlCol="1">
            <a:spAutoFit/>
          </a:bodyPr>
          <a:lstStyle/>
          <a:p>
            <a:pPr algn="ctr" rtl="1"/>
            <a:r>
              <a:rPr lang="fa-IR" sz="1400" dirty="0">
                <a:solidFill>
                  <a:srgbClr val="212121"/>
                </a:solidFill>
                <a:cs typeface="B Nazanin" panose="00000400000000000000" pitchFamily="2" charset="-78"/>
              </a:rPr>
              <a:t>مدل شبکه عصبی</a:t>
            </a:r>
            <a:endParaRPr lang="en-US" sz="1400" dirty="0">
              <a:solidFill>
                <a:srgbClr val="212121"/>
              </a:solidFill>
              <a:cs typeface="B Nazanin" panose="00000400000000000000" pitchFamily="2" charset="-78"/>
            </a:endParaRPr>
          </a:p>
        </p:txBody>
      </p:sp>
      <p:sp>
        <p:nvSpPr>
          <p:cNvPr id="39" name="TextBox 38">
            <a:extLst>
              <a:ext uri="{FF2B5EF4-FFF2-40B4-BE49-F238E27FC236}">
                <a16:creationId xmlns:a16="http://schemas.microsoft.com/office/drawing/2014/main" id="{259AA887-ECF4-46B8-A18F-E8F48DFE0386}"/>
              </a:ext>
            </a:extLst>
          </p:cNvPr>
          <p:cNvSpPr txBox="1"/>
          <p:nvPr/>
        </p:nvSpPr>
        <p:spPr>
          <a:xfrm>
            <a:off x="6081090" y="5895160"/>
            <a:ext cx="1052410" cy="738664"/>
          </a:xfrm>
          <a:prstGeom prst="rect">
            <a:avLst/>
          </a:prstGeom>
          <a:noFill/>
        </p:spPr>
        <p:txBody>
          <a:bodyPr wrap="square" rtlCol="1">
            <a:spAutoFit/>
          </a:bodyPr>
          <a:lstStyle/>
          <a:p>
            <a:pPr algn="ctr" rtl="1"/>
            <a:r>
              <a:rPr lang="fa-IR" sz="1400" dirty="0">
                <a:solidFill>
                  <a:srgbClr val="212121"/>
                </a:solidFill>
                <a:cs typeface="B Nazanin" panose="00000400000000000000" pitchFamily="2" charset="-78"/>
              </a:rPr>
              <a:t>سیستم تشخیص خواب‌آلودگی</a:t>
            </a:r>
            <a:endParaRPr lang="en-US" sz="1400" dirty="0">
              <a:solidFill>
                <a:srgbClr val="212121"/>
              </a:solidFill>
              <a:cs typeface="B Nazanin" panose="00000400000000000000" pitchFamily="2" charset="-78"/>
            </a:endParaRPr>
          </a:p>
        </p:txBody>
      </p:sp>
      <p:sp>
        <p:nvSpPr>
          <p:cNvPr id="40" name="TextBox 39">
            <a:extLst>
              <a:ext uri="{FF2B5EF4-FFF2-40B4-BE49-F238E27FC236}">
                <a16:creationId xmlns:a16="http://schemas.microsoft.com/office/drawing/2014/main" id="{E82EF251-09A0-40B2-A1DB-1E3FC28BE56D}"/>
              </a:ext>
            </a:extLst>
          </p:cNvPr>
          <p:cNvSpPr txBox="1"/>
          <p:nvPr/>
        </p:nvSpPr>
        <p:spPr>
          <a:xfrm>
            <a:off x="5070079" y="5890494"/>
            <a:ext cx="800328" cy="738664"/>
          </a:xfrm>
          <a:prstGeom prst="rect">
            <a:avLst/>
          </a:prstGeom>
          <a:noFill/>
        </p:spPr>
        <p:txBody>
          <a:bodyPr wrap="square" rtlCol="1">
            <a:spAutoFit/>
          </a:bodyPr>
          <a:lstStyle/>
          <a:p>
            <a:pPr algn="ctr"/>
            <a:r>
              <a:rPr lang="fa-IR" sz="1400" dirty="0">
                <a:solidFill>
                  <a:srgbClr val="212121"/>
                </a:solidFill>
                <a:cs typeface="B Nazanin" panose="00000400000000000000" pitchFamily="2" charset="-78"/>
              </a:rPr>
              <a:t>نتیجه‌گیری و پیشنهادات</a:t>
            </a:r>
          </a:p>
        </p:txBody>
      </p:sp>
      <p:sp>
        <p:nvSpPr>
          <p:cNvPr id="41" name="TextBox 40">
            <a:extLst>
              <a:ext uri="{FF2B5EF4-FFF2-40B4-BE49-F238E27FC236}">
                <a16:creationId xmlns:a16="http://schemas.microsoft.com/office/drawing/2014/main" id="{4BDB9652-A568-4248-82F0-7BDC2B143826}"/>
              </a:ext>
            </a:extLst>
          </p:cNvPr>
          <p:cNvSpPr txBox="1"/>
          <p:nvPr/>
        </p:nvSpPr>
        <p:spPr>
          <a:xfrm>
            <a:off x="8384997" y="5964105"/>
            <a:ext cx="975315" cy="523220"/>
          </a:xfrm>
          <a:prstGeom prst="rect">
            <a:avLst/>
          </a:prstGeom>
          <a:noFill/>
        </p:spPr>
        <p:txBody>
          <a:bodyPr wrap="square" rtlCol="1">
            <a:spAutoFit/>
          </a:bodyPr>
          <a:lstStyle/>
          <a:p>
            <a:pPr algn="ctr" rtl="1"/>
            <a:r>
              <a:rPr lang="fa-IR" sz="1400" dirty="0">
                <a:solidFill>
                  <a:srgbClr val="212121"/>
                </a:solidFill>
                <a:cs typeface="B Nazanin" panose="00000400000000000000" pitchFamily="2" charset="-78"/>
              </a:rPr>
              <a:t>ابزارها و مجموعه داده</a:t>
            </a:r>
          </a:p>
        </p:txBody>
      </p:sp>
    </p:spTree>
    <p:extLst>
      <p:ext uri="{BB962C8B-B14F-4D97-AF65-F5344CB8AC3E}">
        <p14:creationId xmlns:p14="http://schemas.microsoft.com/office/powerpoint/2010/main" val="3074116539"/>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ight Triangle 7"/>
          <p:cNvSpPr/>
          <p:nvPr/>
        </p:nvSpPr>
        <p:spPr>
          <a:xfrm>
            <a:off x="2407918" y="190245"/>
            <a:ext cx="721362" cy="869451"/>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cs typeface="B Nazanin" panose="00000400000000000000" pitchFamily="2" charset="-78"/>
            </a:endParaRPr>
          </a:p>
        </p:txBody>
      </p:sp>
      <p:sp>
        <p:nvSpPr>
          <p:cNvPr id="78" name="Parallelogram 77"/>
          <p:cNvSpPr/>
          <p:nvPr/>
        </p:nvSpPr>
        <p:spPr>
          <a:xfrm>
            <a:off x="-345440" y="6350000"/>
            <a:ext cx="1432560" cy="508000"/>
          </a:xfrm>
          <a:prstGeom prst="parallelogram">
            <a:avLst>
              <a:gd name="adj" fmla="val 47000"/>
            </a:avLst>
          </a:prstGeom>
          <a:solidFill>
            <a:srgbClr val="FFEDE1"/>
          </a:solidFill>
          <a:ln>
            <a:solidFill>
              <a:srgbClr val="FFED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B Nazanin" panose="00000400000000000000" pitchFamily="2" charset="-78"/>
            </a:endParaRPr>
          </a:p>
        </p:txBody>
      </p:sp>
      <p:sp>
        <p:nvSpPr>
          <p:cNvPr id="79" name="Parallelogram 78"/>
          <p:cNvSpPr/>
          <p:nvPr/>
        </p:nvSpPr>
        <p:spPr>
          <a:xfrm>
            <a:off x="-254000" y="6451600"/>
            <a:ext cx="1539240" cy="264160"/>
          </a:xfrm>
          <a:prstGeom prst="parallelogram">
            <a:avLst/>
          </a:prstGeom>
          <a:solidFill>
            <a:srgbClr val="B5838D"/>
          </a:solidFill>
          <a:ln>
            <a:solidFill>
              <a:srgbClr val="B583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a-IR" dirty="0">
                <a:solidFill>
                  <a:schemeClr val="tx1"/>
                </a:solidFill>
                <a:cs typeface="B Nazanin" panose="00000400000000000000" pitchFamily="2" charset="-78"/>
              </a:rPr>
              <a:t>6/31</a:t>
            </a:r>
            <a:endParaRPr lang="en-US" dirty="0">
              <a:solidFill>
                <a:schemeClr val="tx1"/>
              </a:solidFill>
              <a:cs typeface="B Nazanin" panose="00000400000000000000" pitchFamily="2" charset="-78"/>
            </a:endParaRPr>
          </a:p>
        </p:txBody>
      </p:sp>
      <p:sp>
        <p:nvSpPr>
          <p:cNvPr id="34" name="Flowchart: Manual Input 33"/>
          <p:cNvSpPr/>
          <p:nvPr/>
        </p:nvSpPr>
        <p:spPr>
          <a:xfrm rot="16200000">
            <a:off x="7097565" y="-4084192"/>
            <a:ext cx="1055033" cy="9133841"/>
          </a:xfrm>
          <a:prstGeom prst="flowChartManualInput">
            <a:avLst/>
          </a:prstGeom>
          <a:solidFill>
            <a:srgbClr val="828F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B Nazanin" panose="00000400000000000000" pitchFamily="2" charset="-78"/>
            </a:endParaRPr>
          </a:p>
        </p:txBody>
      </p:sp>
      <p:sp>
        <p:nvSpPr>
          <p:cNvPr id="38" name="Rectangle 37"/>
          <p:cNvSpPr/>
          <p:nvPr/>
        </p:nvSpPr>
        <p:spPr>
          <a:xfrm>
            <a:off x="2407920" y="135612"/>
            <a:ext cx="9784080" cy="685643"/>
          </a:xfrm>
          <a:prstGeom prst="rect">
            <a:avLst/>
          </a:prstGeom>
          <a:solidFill>
            <a:srgbClr val="FFED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rtl="1"/>
            <a:r>
              <a:rPr lang="fa-IR" sz="4000" dirty="0">
                <a:solidFill>
                  <a:schemeClr val="tx1"/>
                </a:solidFill>
                <a:cs typeface="B Nazanin" panose="00000400000000000000" pitchFamily="2" charset="-78"/>
              </a:rPr>
              <a:t>	تشخیص چهره و استخراج ناحیه چشم</a:t>
            </a:r>
            <a:endParaRPr lang="en-US" sz="4000" dirty="0">
              <a:solidFill>
                <a:schemeClr val="tx1"/>
              </a:solidFill>
              <a:cs typeface="B Nazanin" panose="00000400000000000000" pitchFamily="2" charset="-78"/>
            </a:endParaRPr>
          </a:p>
        </p:txBody>
      </p:sp>
      <p:sp>
        <p:nvSpPr>
          <p:cNvPr id="21" name="Round Same Side Corner Rectangle 18">
            <a:extLst>
              <a:ext uri="{FF2B5EF4-FFF2-40B4-BE49-F238E27FC236}">
                <a16:creationId xmlns:a16="http://schemas.microsoft.com/office/drawing/2014/main" id="{8E363B9D-55C2-4A09-B7F0-5D8692018116}"/>
              </a:ext>
            </a:extLst>
          </p:cNvPr>
          <p:cNvSpPr/>
          <p:nvPr/>
        </p:nvSpPr>
        <p:spPr>
          <a:xfrm>
            <a:off x="3495409" y="2209141"/>
            <a:ext cx="2175539" cy="1320780"/>
          </a:xfrm>
          <a:prstGeom prst="round2SameRect">
            <a:avLst/>
          </a:prstGeom>
          <a:solidFill>
            <a:srgbClr val="FF8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17">
            <a:extLst>
              <a:ext uri="{FF2B5EF4-FFF2-40B4-BE49-F238E27FC236}">
                <a16:creationId xmlns:a16="http://schemas.microsoft.com/office/drawing/2014/main" id="{1AD6113D-DBD8-4060-914E-194B99B2CFB5}"/>
              </a:ext>
            </a:extLst>
          </p:cNvPr>
          <p:cNvSpPr/>
          <p:nvPr/>
        </p:nvSpPr>
        <p:spPr>
          <a:xfrm flipV="1">
            <a:off x="3495410" y="2809110"/>
            <a:ext cx="2175538" cy="2623011"/>
          </a:xfrm>
          <a:custGeom>
            <a:avLst/>
            <a:gdLst>
              <a:gd name="connsiteX0" fmla="*/ 0 w 1438275"/>
              <a:gd name="connsiteY0" fmla="*/ 2895600 h 2895600"/>
              <a:gd name="connsiteX1" fmla="*/ 290512 w 1438275"/>
              <a:gd name="connsiteY1" fmla="*/ 2895600 h 2895600"/>
              <a:gd name="connsiteX2" fmla="*/ 719137 w 1438275"/>
              <a:gd name="connsiteY2" fmla="*/ 2476500 h 2895600"/>
              <a:gd name="connsiteX3" fmla="*/ 1147762 w 1438275"/>
              <a:gd name="connsiteY3" fmla="*/ 2895600 h 2895600"/>
              <a:gd name="connsiteX4" fmla="*/ 1438275 w 1438275"/>
              <a:gd name="connsiteY4" fmla="*/ 2895600 h 2895600"/>
              <a:gd name="connsiteX5" fmla="*/ 1438275 w 1438275"/>
              <a:gd name="connsiteY5" fmla="*/ 239717 h 2895600"/>
              <a:gd name="connsiteX6" fmla="*/ 1198558 w 1438275"/>
              <a:gd name="connsiteY6" fmla="*/ 0 h 2895600"/>
              <a:gd name="connsiteX7" fmla="*/ 239717 w 1438275"/>
              <a:gd name="connsiteY7" fmla="*/ 0 h 2895600"/>
              <a:gd name="connsiteX8" fmla="*/ 0 w 1438275"/>
              <a:gd name="connsiteY8" fmla="*/ 239717 h 2895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38275" h="2895600">
                <a:moveTo>
                  <a:pt x="0" y="2895600"/>
                </a:moveTo>
                <a:lnTo>
                  <a:pt x="290512" y="2895600"/>
                </a:lnTo>
                <a:cubicBezTo>
                  <a:pt x="290512" y="2664137"/>
                  <a:pt x="482414" y="2476500"/>
                  <a:pt x="719137" y="2476500"/>
                </a:cubicBezTo>
                <a:cubicBezTo>
                  <a:pt x="955860" y="2476500"/>
                  <a:pt x="1147762" y="2664137"/>
                  <a:pt x="1147762" y="2895600"/>
                </a:cubicBezTo>
                <a:lnTo>
                  <a:pt x="1438275" y="2895600"/>
                </a:lnTo>
                <a:lnTo>
                  <a:pt x="1438275" y="239717"/>
                </a:lnTo>
                <a:cubicBezTo>
                  <a:pt x="1438275" y="107325"/>
                  <a:pt x="1330950" y="0"/>
                  <a:pt x="1198558" y="0"/>
                </a:cubicBezTo>
                <a:lnTo>
                  <a:pt x="239717" y="0"/>
                </a:lnTo>
                <a:cubicBezTo>
                  <a:pt x="107325" y="0"/>
                  <a:pt x="0" y="107325"/>
                  <a:pt x="0" y="239717"/>
                </a:cubicBezTo>
                <a:close/>
              </a:path>
            </a:pathLst>
          </a:custGeom>
          <a:solidFill>
            <a:srgbClr val="FFD1D2"/>
          </a:solidFill>
          <a:ln>
            <a:noFill/>
          </a:ln>
          <a:effectLst>
            <a:outerShdw blurRad="127000" sx="107000" sy="107000" algn="ctr" rotWithShape="0">
              <a:schemeClr val="tx1">
                <a:alpha val="23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 Same Side Corner Rectangle 19">
            <a:extLst>
              <a:ext uri="{FF2B5EF4-FFF2-40B4-BE49-F238E27FC236}">
                <a16:creationId xmlns:a16="http://schemas.microsoft.com/office/drawing/2014/main" id="{A84AFF37-5E78-465D-9EAB-D6D02CFEC3DE}"/>
              </a:ext>
            </a:extLst>
          </p:cNvPr>
          <p:cNvSpPr/>
          <p:nvPr/>
        </p:nvSpPr>
        <p:spPr>
          <a:xfrm>
            <a:off x="6384468" y="2147498"/>
            <a:ext cx="2285015" cy="1368083"/>
          </a:xfrm>
          <a:prstGeom prst="round2SameRect">
            <a:avLst/>
          </a:prstGeom>
          <a:solidFill>
            <a:srgbClr val="B58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20">
            <a:extLst>
              <a:ext uri="{FF2B5EF4-FFF2-40B4-BE49-F238E27FC236}">
                <a16:creationId xmlns:a16="http://schemas.microsoft.com/office/drawing/2014/main" id="{9D51B002-A199-489D-BE57-49875C96991C}"/>
              </a:ext>
            </a:extLst>
          </p:cNvPr>
          <p:cNvSpPr/>
          <p:nvPr/>
        </p:nvSpPr>
        <p:spPr>
          <a:xfrm flipV="1">
            <a:off x="6384516" y="2747467"/>
            <a:ext cx="2284864" cy="2725445"/>
          </a:xfrm>
          <a:custGeom>
            <a:avLst/>
            <a:gdLst>
              <a:gd name="connsiteX0" fmla="*/ 0 w 1438275"/>
              <a:gd name="connsiteY0" fmla="*/ 2895600 h 2895600"/>
              <a:gd name="connsiteX1" fmla="*/ 290512 w 1438275"/>
              <a:gd name="connsiteY1" fmla="*/ 2895600 h 2895600"/>
              <a:gd name="connsiteX2" fmla="*/ 719137 w 1438275"/>
              <a:gd name="connsiteY2" fmla="*/ 2476500 h 2895600"/>
              <a:gd name="connsiteX3" fmla="*/ 1147762 w 1438275"/>
              <a:gd name="connsiteY3" fmla="*/ 2895600 h 2895600"/>
              <a:gd name="connsiteX4" fmla="*/ 1438275 w 1438275"/>
              <a:gd name="connsiteY4" fmla="*/ 2895600 h 2895600"/>
              <a:gd name="connsiteX5" fmla="*/ 1438275 w 1438275"/>
              <a:gd name="connsiteY5" fmla="*/ 239717 h 2895600"/>
              <a:gd name="connsiteX6" fmla="*/ 1198558 w 1438275"/>
              <a:gd name="connsiteY6" fmla="*/ 0 h 2895600"/>
              <a:gd name="connsiteX7" fmla="*/ 239717 w 1438275"/>
              <a:gd name="connsiteY7" fmla="*/ 0 h 2895600"/>
              <a:gd name="connsiteX8" fmla="*/ 0 w 1438275"/>
              <a:gd name="connsiteY8" fmla="*/ 239717 h 2895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38275" h="2895600">
                <a:moveTo>
                  <a:pt x="0" y="2895600"/>
                </a:moveTo>
                <a:lnTo>
                  <a:pt x="290512" y="2895600"/>
                </a:lnTo>
                <a:cubicBezTo>
                  <a:pt x="290512" y="2664137"/>
                  <a:pt x="482414" y="2476500"/>
                  <a:pt x="719137" y="2476500"/>
                </a:cubicBezTo>
                <a:cubicBezTo>
                  <a:pt x="955860" y="2476500"/>
                  <a:pt x="1147762" y="2664137"/>
                  <a:pt x="1147762" y="2895600"/>
                </a:cubicBezTo>
                <a:lnTo>
                  <a:pt x="1438275" y="2895600"/>
                </a:lnTo>
                <a:lnTo>
                  <a:pt x="1438275" y="239717"/>
                </a:lnTo>
                <a:cubicBezTo>
                  <a:pt x="1438275" y="107325"/>
                  <a:pt x="1330950" y="0"/>
                  <a:pt x="1198558" y="0"/>
                </a:cubicBezTo>
                <a:lnTo>
                  <a:pt x="239717" y="0"/>
                </a:lnTo>
                <a:cubicBezTo>
                  <a:pt x="107325" y="0"/>
                  <a:pt x="0" y="107325"/>
                  <a:pt x="0" y="239717"/>
                </a:cubicBezTo>
                <a:close/>
              </a:path>
            </a:pathLst>
          </a:custGeom>
          <a:solidFill>
            <a:srgbClr val="ECCCD3"/>
          </a:solidFill>
          <a:ln>
            <a:noFill/>
          </a:ln>
          <a:effectLst>
            <a:outerShdw blurRad="127000" sx="107000" sy="107000" algn="ctr" rotWithShape="0">
              <a:schemeClr val="tx1">
                <a:alpha val="23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ound Same Side Corner Rectangle 21">
            <a:extLst>
              <a:ext uri="{FF2B5EF4-FFF2-40B4-BE49-F238E27FC236}">
                <a16:creationId xmlns:a16="http://schemas.microsoft.com/office/drawing/2014/main" id="{EA64BDB5-A8D3-47E2-9C46-66D5B26FA861}"/>
              </a:ext>
            </a:extLst>
          </p:cNvPr>
          <p:cNvSpPr/>
          <p:nvPr/>
        </p:nvSpPr>
        <p:spPr>
          <a:xfrm>
            <a:off x="9377010" y="2161966"/>
            <a:ext cx="2201915" cy="1368083"/>
          </a:xfrm>
          <a:prstGeom prst="round2SameRect">
            <a:avLst/>
          </a:prstGeom>
          <a:solidFill>
            <a:srgbClr val="B486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Freeform 22">
            <a:extLst>
              <a:ext uri="{FF2B5EF4-FFF2-40B4-BE49-F238E27FC236}">
                <a16:creationId xmlns:a16="http://schemas.microsoft.com/office/drawing/2014/main" id="{65269BE8-8982-4FF2-8203-ACEDA5098EF8}"/>
              </a:ext>
            </a:extLst>
          </p:cNvPr>
          <p:cNvSpPr/>
          <p:nvPr/>
        </p:nvSpPr>
        <p:spPr>
          <a:xfrm flipV="1">
            <a:off x="9377010" y="2761937"/>
            <a:ext cx="2201915" cy="2717342"/>
          </a:xfrm>
          <a:custGeom>
            <a:avLst/>
            <a:gdLst>
              <a:gd name="connsiteX0" fmla="*/ 0 w 1438275"/>
              <a:gd name="connsiteY0" fmla="*/ 2895600 h 2895600"/>
              <a:gd name="connsiteX1" fmla="*/ 290512 w 1438275"/>
              <a:gd name="connsiteY1" fmla="*/ 2895600 h 2895600"/>
              <a:gd name="connsiteX2" fmla="*/ 719137 w 1438275"/>
              <a:gd name="connsiteY2" fmla="*/ 2476500 h 2895600"/>
              <a:gd name="connsiteX3" fmla="*/ 1147762 w 1438275"/>
              <a:gd name="connsiteY3" fmla="*/ 2895600 h 2895600"/>
              <a:gd name="connsiteX4" fmla="*/ 1438275 w 1438275"/>
              <a:gd name="connsiteY4" fmla="*/ 2895600 h 2895600"/>
              <a:gd name="connsiteX5" fmla="*/ 1438275 w 1438275"/>
              <a:gd name="connsiteY5" fmla="*/ 239717 h 2895600"/>
              <a:gd name="connsiteX6" fmla="*/ 1198558 w 1438275"/>
              <a:gd name="connsiteY6" fmla="*/ 0 h 2895600"/>
              <a:gd name="connsiteX7" fmla="*/ 239717 w 1438275"/>
              <a:gd name="connsiteY7" fmla="*/ 0 h 2895600"/>
              <a:gd name="connsiteX8" fmla="*/ 0 w 1438275"/>
              <a:gd name="connsiteY8" fmla="*/ 239717 h 2895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38275" h="2895600">
                <a:moveTo>
                  <a:pt x="0" y="2895600"/>
                </a:moveTo>
                <a:lnTo>
                  <a:pt x="290512" y="2895600"/>
                </a:lnTo>
                <a:cubicBezTo>
                  <a:pt x="290512" y="2664137"/>
                  <a:pt x="482414" y="2476500"/>
                  <a:pt x="719137" y="2476500"/>
                </a:cubicBezTo>
                <a:cubicBezTo>
                  <a:pt x="955860" y="2476500"/>
                  <a:pt x="1147762" y="2664137"/>
                  <a:pt x="1147762" y="2895600"/>
                </a:cubicBezTo>
                <a:lnTo>
                  <a:pt x="1438275" y="2895600"/>
                </a:lnTo>
                <a:lnTo>
                  <a:pt x="1438275" y="239717"/>
                </a:lnTo>
                <a:cubicBezTo>
                  <a:pt x="1438275" y="107325"/>
                  <a:pt x="1330950" y="0"/>
                  <a:pt x="1198558" y="0"/>
                </a:cubicBezTo>
                <a:lnTo>
                  <a:pt x="239717" y="0"/>
                </a:lnTo>
                <a:cubicBezTo>
                  <a:pt x="107325" y="0"/>
                  <a:pt x="0" y="107325"/>
                  <a:pt x="0" y="239717"/>
                </a:cubicBezTo>
                <a:close/>
              </a:path>
            </a:pathLst>
          </a:custGeom>
          <a:solidFill>
            <a:srgbClr val="FFEDE1"/>
          </a:solidFill>
          <a:ln>
            <a:noFill/>
          </a:ln>
          <a:effectLst>
            <a:outerShdw blurRad="127000" sx="107000" sy="107000" algn="ctr" rotWithShape="0">
              <a:schemeClr val="tx1">
                <a:alpha val="23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7" name="TextBox 26">
            <a:extLst>
              <a:ext uri="{FF2B5EF4-FFF2-40B4-BE49-F238E27FC236}">
                <a16:creationId xmlns:a16="http://schemas.microsoft.com/office/drawing/2014/main" id="{CA6FF07E-F7DD-487C-8F62-0DF6FEE4F607}"/>
              </a:ext>
            </a:extLst>
          </p:cNvPr>
          <p:cNvSpPr txBox="1"/>
          <p:nvPr/>
        </p:nvSpPr>
        <p:spPr>
          <a:xfrm>
            <a:off x="3610200" y="2304924"/>
            <a:ext cx="1811725" cy="523220"/>
          </a:xfrm>
          <a:prstGeom prst="rect">
            <a:avLst/>
          </a:prstGeom>
          <a:noFill/>
        </p:spPr>
        <p:txBody>
          <a:bodyPr wrap="square" rtlCol="0">
            <a:spAutoFit/>
          </a:bodyPr>
          <a:lstStyle/>
          <a:p>
            <a:pPr algn="ctr" rtl="1"/>
            <a:r>
              <a:rPr lang="fa-IR" sz="2800" b="1" dirty="0">
                <a:solidFill>
                  <a:schemeClr val="bg1"/>
                </a:solidFill>
                <a:cs typeface="B Nazanin" panose="00000400000000000000" pitchFamily="2" charset="-78"/>
              </a:rPr>
              <a:t>آدابوست</a:t>
            </a:r>
          </a:p>
        </p:txBody>
      </p:sp>
      <p:sp>
        <p:nvSpPr>
          <p:cNvPr id="29" name="TextBox 28">
            <a:extLst>
              <a:ext uri="{FF2B5EF4-FFF2-40B4-BE49-F238E27FC236}">
                <a16:creationId xmlns:a16="http://schemas.microsoft.com/office/drawing/2014/main" id="{923F5A0D-93A4-4044-82DD-6B68DFF11AAF}"/>
              </a:ext>
            </a:extLst>
          </p:cNvPr>
          <p:cNvSpPr txBox="1"/>
          <p:nvPr/>
        </p:nvSpPr>
        <p:spPr>
          <a:xfrm>
            <a:off x="6678823" y="2223080"/>
            <a:ext cx="1811725" cy="523220"/>
          </a:xfrm>
          <a:prstGeom prst="rect">
            <a:avLst/>
          </a:prstGeom>
          <a:noFill/>
        </p:spPr>
        <p:txBody>
          <a:bodyPr wrap="square" rtlCol="0">
            <a:spAutoFit/>
          </a:bodyPr>
          <a:lstStyle/>
          <a:p>
            <a:pPr algn="ctr" rtl="1"/>
            <a:r>
              <a:rPr lang="fa-IR" sz="2800" b="1" dirty="0">
                <a:solidFill>
                  <a:schemeClr val="bg1"/>
                </a:solidFill>
                <a:cs typeface="B Nazanin" panose="00000400000000000000" pitchFamily="2" charset="-78"/>
              </a:rPr>
              <a:t>تصویر انتگرالی</a:t>
            </a:r>
          </a:p>
        </p:txBody>
      </p:sp>
      <p:sp>
        <p:nvSpPr>
          <p:cNvPr id="30" name="TextBox 29">
            <a:extLst>
              <a:ext uri="{FF2B5EF4-FFF2-40B4-BE49-F238E27FC236}">
                <a16:creationId xmlns:a16="http://schemas.microsoft.com/office/drawing/2014/main" id="{9AEC61A3-BBBA-4C51-A97B-32B67AEE03D6}"/>
              </a:ext>
            </a:extLst>
          </p:cNvPr>
          <p:cNvSpPr txBox="1"/>
          <p:nvPr/>
        </p:nvSpPr>
        <p:spPr>
          <a:xfrm>
            <a:off x="9550280" y="2164843"/>
            <a:ext cx="1937749" cy="523220"/>
          </a:xfrm>
          <a:prstGeom prst="rect">
            <a:avLst/>
          </a:prstGeom>
          <a:noFill/>
        </p:spPr>
        <p:txBody>
          <a:bodyPr wrap="square" rtlCol="0">
            <a:spAutoFit/>
          </a:bodyPr>
          <a:lstStyle/>
          <a:p>
            <a:pPr algn="ctr" rtl="1"/>
            <a:r>
              <a:rPr lang="fa-IR" sz="2800" b="1" dirty="0">
                <a:solidFill>
                  <a:schemeClr val="bg1"/>
                </a:solidFill>
                <a:cs typeface="B Nazanin" panose="00000400000000000000" pitchFamily="2" charset="-78"/>
              </a:rPr>
              <a:t>ویژگی‌های هار</a:t>
            </a:r>
            <a:endParaRPr lang="en-US" sz="2800" b="1" dirty="0">
              <a:solidFill>
                <a:schemeClr val="bg1"/>
              </a:solidFill>
              <a:cs typeface="B Nazanin" panose="00000400000000000000" pitchFamily="2" charset="-78"/>
            </a:endParaRPr>
          </a:p>
        </p:txBody>
      </p:sp>
      <p:sp>
        <p:nvSpPr>
          <p:cNvPr id="48" name="Round Same Side Corner Rectangle 18">
            <a:extLst>
              <a:ext uri="{FF2B5EF4-FFF2-40B4-BE49-F238E27FC236}">
                <a16:creationId xmlns:a16="http://schemas.microsoft.com/office/drawing/2014/main" id="{207F94A0-09C1-49C7-AD2B-8A786C614D8E}"/>
              </a:ext>
            </a:extLst>
          </p:cNvPr>
          <p:cNvSpPr/>
          <p:nvPr/>
        </p:nvSpPr>
        <p:spPr>
          <a:xfrm>
            <a:off x="606302" y="2226919"/>
            <a:ext cx="2175539" cy="1320780"/>
          </a:xfrm>
          <a:prstGeom prst="round2SameRect">
            <a:avLst/>
          </a:prstGeom>
          <a:solidFill>
            <a:srgbClr val="828F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Freeform 17">
            <a:extLst>
              <a:ext uri="{FF2B5EF4-FFF2-40B4-BE49-F238E27FC236}">
                <a16:creationId xmlns:a16="http://schemas.microsoft.com/office/drawing/2014/main" id="{415C4576-A177-435F-9A67-BF51A3E8B434}"/>
              </a:ext>
            </a:extLst>
          </p:cNvPr>
          <p:cNvSpPr/>
          <p:nvPr/>
        </p:nvSpPr>
        <p:spPr>
          <a:xfrm flipV="1">
            <a:off x="606303" y="2826888"/>
            <a:ext cx="2175538" cy="2623011"/>
          </a:xfrm>
          <a:custGeom>
            <a:avLst/>
            <a:gdLst>
              <a:gd name="connsiteX0" fmla="*/ 0 w 1438275"/>
              <a:gd name="connsiteY0" fmla="*/ 2895600 h 2895600"/>
              <a:gd name="connsiteX1" fmla="*/ 290512 w 1438275"/>
              <a:gd name="connsiteY1" fmla="*/ 2895600 h 2895600"/>
              <a:gd name="connsiteX2" fmla="*/ 719137 w 1438275"/>
              <a:gd name="connsiteY2" fmla="*/ 2476500 h 2895600"/>
              <a:gd name="connsiteX3" fmla="*/ 1147762 w 1438275"/>
              <a:gd name="connsiteY3" fmla="*/ 2895600 h 2895600"/>
              <a:gd name="connsiteX4" fmla="*/ 1438275 w 1438275"/>
              <a:gd name="connsiteY4" fmla="*/ 2895600 h 2895600"/>
              <a:gd name="connsiteX5" fmla="*/ 1438275 w 1438275"/>
              <a:gd name="connsiteY5" fmla="*/ 239717 h 2895600"/>
              <a:gd name="connsiteX6" fmla="*/ 1198558 w 1438275"/>
              <a:gd name="connsiteY6" fmla="*/ 0 h 2895600"/>
              <a:gd name="connsiteX7" fmla="*/ 239717 w 1438275"/>
              <a:gd name="connsiteY7" fmla="*/ 0 h 2895600"/>
              <a:gd name="connsiteX8" fmla="*/ 0 w 1438275"/>
              <a:gd name="connsiteY8" fmla="*/ 239717 h 2895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38275" h="2895600">
                <a:moveTo>
                  <a:pt x="0" y="2895600"/>
                </a:moveTo>
                <a:lnTo>
                  <a:pt x="290512" y="2895600"/>
                </a:lnTo>
                <a:cubicBezTo>
                  <a:pt x="290512" y="2664137"/>
                  <a:pt x="482414" y="2476500"/>
                  <a:pt x="719137" y="2476500"/>
                </a:cubicBezTo>
                <a:cubicBezTo>
                  <a:pt x="955860" y="2476500"/>
                  <a:pt x="1147762" y="2664137"/>
                  <a:pt x="1147762" y="2895600"/>
                </a:cubicBezTo>
                <a:lnTo>
                  <a:pt x="1438275" y="2895600"/>
                </a:lnTo>
                <a:lnTo>
                  <a:pt x="1438275" y="239717"/>
                </a:lnTo>
                <a:cubicBezTo>
                  <a:pt x="1438275" y="107325"/>
                  <a:pt x="1330950" y="0"/>
                  <a:pt x="1198558" y="0"/>
                </a:cubicBezTo>
                <a:lnTo>
                  <a:pt x="239717" y="0"/>
                </a:lnTo>
                <a:cubicBezTo>
                  <a:pt x="107325" y="0"/>
                  <a:pt x="0" y="107325"/>
                  <a:pt x="0" y="239717"/>
                </a:cubicBezTo>
                <a:close/>
              </a:path>
            </a:pathLst>
          </a:custGeom>
          <a:solidFill>
            <a:srgbClr val="E3DDE7"/>
          </a:solidFill>
          <a:ln>
            <a:noFill/>
          </a:ln>
          <a:effectLst>
            <a:outerShdw blurRad="127000" sx="107000" sy="107000" algn="ctr" rotWithShape="0">
              <a:schemeClr val="tx1">
                <a:alpha val="23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2683FAE1-F31E-4902-B1D6-5A33E2371F3D}"/>
              </a:ext>
            </a:extLst>
          </p:cNvPr>
          <p:cNvSpPr txBox="1"/>
          <p:nvPr/>
        </p:nvSpPr>
        <p:spPr>
          <a:xfrm>
            <a:off x="745435" y="2285874"/>
            <a:ext cx="1811725" cy="523220"/>
          </a:xfrm>
          <a:prstGeom prst="rect">
            <a:avLst/>
          </a:prstGeom>
          <a:noFill/>
        </p:spPr>
        <p:txBody>
          <a:bodyPr wrap="square" rtlCol="0">
            <a:spAutoFit/>
          </a:bodyPr>
          <a:lstStyle/>
          <a:p>
            <a:pPr algn="ctr" rtl="1"/>
            <a:r>
              <a:rPr lang="fa-IR" sz="2800" b="1" dirty="0">
                <a:solidFill>
                  <a:schemeClr val="bg1"/>
                </a:solidFill>
                <a:cs typeface="B Nazanin" panose="00000400000000000000" pitchFamily="2" charset="-78"/>
              </a:rPr>
              <a:t>مرحله آبشاری</a:t>
            </a:r>
          </a:p>
        </p:txBody>
      </p:sp>
      <p:pic>
        <p:nvPicPr>
          <p:cNvPr id="52" name="Picture 51">
            <a:extLst>
              <a:ext uri="{FF2B5EF4-FFF2-40B4-BE49-F238E27FC236}">
                <a16:creationId xmlns:a16="http://schemas.microsoft.com/office/drawing/2014/main" id="{D992B63A-A6C1-4691-B996-371A8AB33A2B}"/>
              </a:ext>
            </a:extLst>
          </p:cNvPr>
          <p:cNvPicPr>
            <a:picLocks noChangeAspect="1"/>
          </p:cNvPicPr>
          <p:nvPr/>
        </p:nvPicPr>
        <p:blipFill rotWithShape="1">
          <a:blip r:embed="rId3"/>
          <a:srcRect l="7654" t="8072" r="5605" b="2773"/>
          <a:stretch/>
        </p:blipFill>
        <p:spPr>
          <a:xfrm>
            <a:off x="9614014" y="3281479"/>
            <a:ext cx="1766994" cy="1697081"/>
          </a:xfrm>
          <a:prstGeom prst="rect">
            <a:avLst/>
          </a:prstGeom>
        </p:spPr>
      </p:pic>
      <p:pic>
        <p:nvPicPr>
          <p:cNvPr id="53" name="Picture 52">
            <a:extLst>
              <a:ext uri="{FF2B5EF4-FFF2-40B4-BE49-F238E27FC236}">
                <a16:creationId xmlns:a16="http://schemas.microsoft.com/office/drawing/2014/main" id="{59BD22D9-F271-49A2-89E0-8E466D588899}"/>
              </a:ext>
            </a:extLst>
          </p:cNvPr>
          <p:cNvPicPr>
            <a:picLocks noChangeAspect="1"/>
          </p:cNvPicPr>
          <p:nvPr/>
        </p:nvPicPr>
        <p:blipFill>
          <a:blip r:embed="rId4"/>
          <a:stretch>
            <a:fillRect/>
          </a:stretch>
        </p:blipFill>
        <p:spPr>
          <a:xfrm>
            <a:off x="6471486" y="3346269"/>
            <a:ext cx="2110923" cy="1562235"/>
          </a:xfrm>
          <a:prstGeom prst="rect">
            <a:avLst/>
          </a:prstGeom>
        </p:spPr>
      </p:pic>
      <p:pic>
        <p:nvPicPr>
          <p:cNvPr id="5" name="Picture 4">
            <a:extLst>
              <a:ext uri="{FF2B5EF4-FFF2-40B4-BE49-F238E27FC236}">
                <a16:creationId xmlns:a16="http://schemas.microsoft.com/office/drawing/2014/main" id="{F89824BD-AA56-474A-A5DE-C9569C0DE030}"/>
              </a:ext>
            </a:extLst>
          </p:cNvPr>
          <p:cNvPicPr>
            <a:picLocks noChangeAspect="1"/>
          </p:cNvPicPr>
          <p:nvPr/>
        </p:nvPicPr>
        <p:blipFill>
          <a:blip r:embed="rId5"/>
          <a:stretch>
            <a:fillRect/>
          </a:stretch>
        </p:blipFill>
        <p:spPr>
          <a:xfrm>
            <a:off x="667279" y="3416325"/>
            <a:ext cx="2053583" cy="1562235"/>
          </a:xfrm>
          <a:prstGeom prst="rect">
            <a:avLst/>
          </a:prstGeom>
        </p:spPr>
      </p:pic>
      <p:sp>
        <p:nvSpPr>
          <p:cNvPr id="55" name="Flowchart: Connector 54">
            <a:extLst>
              <a:ext uri="{FF2B5EF4-FFF2-40B4-BE49-F238E27FC236}">
                <a16:creationId xmlns:a16="http://schemas.microsoft.com/office/drawing/2014/main" id="{E7503F42-4592-4546-8E34-A45167297473}"/>
              </a:ext>
            </a:extLst>
          </p:cNvPr>
          <p:cNvSpPr/>
          <p:nvPr/>
        </p:nvSpPr>
        <p:spPr>
          <a:xfrm>
            <a:off x="4516063" y="6134406"/>
            <a:ext cx="269946" cy="284979"/>
          </a:xfrm>
          <a:prstGeom prst="flowChartConnector">
            <a:avLst/>
          </a:prstGeom>
          <a:solidFill>
            <a:srgbClr val="828F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cs typeface="B Nazanin" panose="00000400000000000000" pitchFamily="2" charset="-78"/>
            </a:endParaRPr>
          </a:p>
        </p:txBody>
      </p:sp>
      <p:sp>
        <p:nvSpPr>
          <p:cNvPr id="56" name="Flowchart: Connector 55">
            <a:extLst>
              <a:ext uri="{FF2B5EF4-FFF2-40B4-BE49-F238E27FC236}">
                <a16:creationId xmlns:a16="http://schemas.microsoft.com/office/drawing/2014/main" id="{49E575AD-F886-45B0-9B19-50D417204DE5}"/>
              </a:ext>
            </a:extLst>
          </p:cNvPr>
          <p:cNvSpPr/>
          <p:nvPr/>
        </p:nvSpPr>
        <p:spPr>
          <a:xfrm>
            <a:off x="11762949" y="6126807"/>
            <a:ext cx="269946" cy="284979"/>
          </a:xfrm>
          <a:prstGeom prst="flowChartConnector">
            <a:avLst/>
          </a:prstGeom>
          <a:solidFill>
            <a:srgbClr val="828F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cs typeface="B Nazanin" panose="00000400000000000000" pitchFamily="2" charset="-78"/>
            </a:endParaRPr>
          </a:p>
        </p:txBody>
      </p:sp>
      <p:cxnSp>
        <p:nvCxnSpPr>
          <p:cNvPr id="57" name="Straight Connector 56">
            <a:extLst>
              <a:ext uri="{FF2B5EF4-FFF2-40B4-BE49-F238E27FC236}">
                <a16:creationId xmlns:a16="http://schemas.microsoft.com/office/drawing/2014/main" id="{7FD96141-D69F-4688-91FA-2FB032BDAE75}"/>
              </a:ext>
            </a:extLst>
          </p:cNvPr>
          <p:cNvCxnSpPr>
            <a:stCxn id="55" idx="6"/>
            <a:endCxn id="56" idx="2"/>
          </p:cNvCxnSpPr>
          <p:nvPr/>
        </p:nvCxnSpPr>
        <p:spPr>
          <a:xfrm flipV="1">
            <a:off x="4786009" y="6269297"/>
            <a:ext cx="6976940" cy="7599"/>
          </a:xfrm>
          <a:prstGeom prst="line">
            <a:avLst/>
          </a:prstGeom>
          <a:ln w="57150">
            <a:solidFill>
              <a:srgbClr val="828FA6"/>
            </a:solidFill>
          </a:ln>
        </p:spPr>
        <p:style>
          <a:lnRef idx="1">
            <a:schemeClr val="accent1"/>
          </a:lnRef>
          <a:fillRef idx="0">
            <a:schemeClr val="accent1"/>
          </a:fillRef>
          <a:effectRef idx="0">
            <a:schemeClr val="accent1"/>
          </a:effectRef>
          <a:fontRef idx="minor">
            <a:schemeClr val="tx1"/>
          </a:fontRef>
        </p:style>
      </p:cxnSp>
      <p:sp>
        <p:nvSpPr>
          <p:cNvPr id="58" name="Flowchart: Connector 57">
            <a:extLst>
              <a:ext uri="{FF2B5EF4-FFF2-40B4-BE49-F238E27FC236}">
                <a16:creationId xmlns:a16="http://schemas.microsoft.com/office/drawing/2014/main" id="{D7B02916-10DC-438E-8944-674D7CB71A87}"/>
              </a:ext>
            </a:extLst>
          </p:cNvPr>
          <p:cNvSpPr/>
          <p:nvPr/>
        </p:nvSpPr>
        <p:spPr>
          <a:xfrm>
            <a:off x="10673994" y="5801852"/>
            <a:ext cx="993916" cy="934890"/>
          </a:xfrm>
          <a:prstGeom prst="flowChartConnector">
            <a:avLst/>
          </a:prstGeom>
          <a:solidFill>
            <a:srgbClr val="FFFFFF"/>
          </a:solidFill>
          <a:ln w="28575">
            <a:solidFill>
              <a:srgbClr val="E8C2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a-IR" sz="1400" dirty="0">
                <a:solidFill>
                  <a:srgbClr val="212121"/>
                </a:solidFill>
                <a:cs typeface="B Nazanin" panose="00000400000000000000" pitchFamily="2" charset="-78"/>
              </a:rPr>
              <a:t>مقدمه</a:t>
            </a:r>
            <a:endParaRPr lang="en-US" sz="1400" dirty="0">
              <a:solidFill>
                <a:srgbClr val="212121"/>
              </a:solidFill>
              <a:cs typeface="B Nazanin" panose="00000400000000000000" pitchFamily="2" charset="-78"/>
            </a:endParaRPr>
          </a:p>
        </p:txBody>
      </p:sp>
      <p:sp>
        <p:nvSpPr>
          <p:cNvPr id="59" name="Flowchart: Connector 58">
            <a:extLst>
              <a:ext uri="{FF2B5EF4-FFF2-40B4-BE49-F238E27FC236}">
                <a16:creationId xmlns:a16="http://schemas.microsoft.com/office/drawing/2014/main" id="{0FE6AD11-38D1-46A9-A4B1-543899161880}"/>
              </a:ext>
            </a:extLst>
          </p:cNvPr>
          <p:cNvSpPr/>
          <p:nvPr/>
        </p:nvSpPr>
        <p:spPr>
          <a:xfrm>
            <a:off x="9546898" y="5809451"/>
            <a:ext cx="993916" cy="934890"/>
          </a:xfrm>
          <a:prstGeom prst="flowChartConnector">
            <a:avLst/>
          </a:prstGeom>
          <a:solidFill>
            <a:srgbClr val="E8C2CA"/>
          </a:solidFill>
          <a:ln w="28575">
            <a:solidFill>
              <a:srgbClr val="E8C2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212121"/>
              </a:solidFill>
              <a:cs typeface="B Nazanin" panose="00000400000000000000" pitchFamily="2" charset="-78"/>
            </a:endParaRPr>
          </a:p>
        </p:txBody>
      </p:sp>
      <p:sp>
        <p:nvSpPr>
          <p:cNvPr id="60" name="Flowchart: Connector 59">
            <a:extLst>
              <a:ext uri="{FF2B5EF4-FFF2-40B4-BE49-F238E27FC236}">
                <a16:creationId xmlns:a16="http://schemas.microsoft.com/office/drawing/2014/main" id="{635AAC18-F704-4D52-B36B-30C1FEEA8939}"/>
              </a:ext>
            </a:extLst>
          </p:cNvPr>
          <p:cNvSpPr/>
          <p:nvPr/>
        </p:nvSpPr>
        <p:spPr>
          <a:xfrm>
            <a:off x="8400556" y="5801851"/>
            <a:ext cx="993916" cy="934890"/>
          </a:xfrm>
          <a:prstGeom prst="flowChartConnector">
            <a:avLst/>
          </a:prstGeom>
          <a:solidFill>
            <a:srgbClr val="FFFFFF"/>
          </a:solidFill>
          <a:ln w="28575">
            <a:solidFill>
              <a:srgbClr val="E8C2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a-IR" sz="1200" dirty="0">
              <a:solidFill>
                <a:srgbClr val="212121"/>
              </a:solidFill>
              <a:cs typeface="B Nazanin" panose="00000400000000000000" pitchFamily="2" charset="-78"/>
            </a:endParaRPr>
          </a:p>
        </p:txBody>
      </p:sp>
      <p:sp>
        <p:nvSpPr>
          <p:cNvPr id="61" name="Flowchart: Connector 60">
            <a:extLst>
              <a:ext uri="{FF2B5EF4-FFF2-40B4-BE49-F238E27FC236}">
                <a16:creationId xmlns:a16="http://schemas.microsoft.com/office/drawing/2014/main" id="{9C59FA18-D1DC-4CDD-9402-3B008882F745}"/>
              </a:ext>
            </a:extLst>
          </p:cNvPr>
          <p:cNvSpPr/>
          <p:nvPr/>
        </p:nvSpPr>
        <p:spPr>
          <a:xfrm>
            <a:off x="7248278" y="5801851"/>
            <a:ext cx="993916" cy="934890"/>
          </a:xfrm>
          <a:prstGeom prst="flowChartConnector">
            <a:avLst/>
          </a:prstGeom>
          <a:solidFill>
            <a:srgbClr val="FFFFFF"/>
          </a:solidFill>
          <a:ln w="28575">
            <a:solidFill>
              <a:srgbClr val="E8C2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endParaRPr lang="en-US" sz="1400" dirty="0">
              <a:solidFill>
                <a:srgbClr val="212121"/>
              </a:solidFill>
              <a:cs typeface="B Nazanin" panose="00000400000000000000" pitchFamily="2" charset="-78"/>
            </a:endParaRPr>
          </a:p>
        </p:txBody>
      </p:sp>
      <p:sp>
        <p:nvSpPr>
          <p:cNvPr id="62" name="Flowchart: Connector 61">
            <a:extLst>
              <a:ext uri="{FF2B5EF4-FFF2-40B4-BE49-F238E27FC236}">
                <a16:creationId xmlns:a16="http://schemas.microsoft.com/office/drawing/2014/main" id="{9C3424EF-31F3-490F-B58C-4BE68EBAFA8B}"/>
              </a:ext>
            </a:extLst>
          </p:cNvPr>
          <p:cNvSpPr/>
          <p:nvPr/>
        </p:nvSpPr>
        <p:spPr>
          <a:xfrm>
            <a:off x="6096000" y="5812314"/>
            <a:ext cx="993916" cy="934890"/>
          </a:xfrm>
          <a:prstGeom prst="flowChartConnector">
            <a:avLst/>
          </a:prstGeom>
          <a:solidFill>
            <a:srgbClr val="FFFFFF"/>
          </a:solidFill>
          <a:ln w="28575">
            <a:solidFill>
              <a:srgbClr val="E8C2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212121"/>
              </a:solidFill>
              <a:cs typeface="B Nazanin" panose="00000400000000000000" pitchFamily="2" charset="-78"/>
            </a:endParaRPr>
          </a:p>
        </p:txBody>
      </p:sp>
      <p:sp>
        <p:nvSpPr>
          <p:cNvPr id="63" name="Flowchart: Connector 62">
            <a:extLst>
              <a:ext uri="{FF2B5EF4-FFF2-40B4-BE49-F238E27FC236}">
                <a16:creationId xmlns:a16="http://schemas.microsoft.com/office/drawing/2014/main" id="{44B24DF8-DD37-4133-B678-3D3077D63AFF}"/>
              </a:ext>
            </a:extLst>
          </p:cNvPr>
          <p:cNvSpPr/>
          <p:nvPr/>
        </p:nvSpPr>
        <p:spPr>
          <a:xfrm>
            <a:off x="4959281" y="5813679"/>
            <a:ext cx="993916" cy="934890"/>
          </a:xfrm>
          <a:prstGeom prst="flowChartConnector">
            <a:avLst/>
          </a:prstGeom>
          <a:solidFill>
            <a:srgbClr val="FFFFFF"/>
          </a:solidFill>
          <a:ln w="28575">
            <a:solidFill>
              <a:srgbClr val="E8C2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a-IR" sz="1400" dirty="0">
              <a:solidFill>
                <a:srgbClr val="212121"/>
              </a:solidFill>
              <a:cs typeface="B Nazanin" panose="00000400000000000000" pitchFamily="2" charset="-78"/>
            </a:endParaRPr>
          </a:p>
        </p:txBody>
      </p:sp>
      <p:sp>
        <p:nvSpPr>
          <p:cNvPr id="64" name="TextBox 63">
            <a:extLst>
              <a:ext uri="{FF2B5EF4-FFF2-40B4-BE49-F238E27FC236}">
                <a16:creationId xmlns:a16="http://schemas.microsoft.com/office/drawing/2014/main" id="{1F872A6D-5565-46E2-BFCA-15236D5180FC}"/>
              </a:ext>
            </a:extLst>
          </p:cNvPr>
          <p:cNvSpPr txBox="1"/>
          <p:nvPr/>
        </p:nvSpPr>
        <p:spPr>
          <a:xfrm>
            <a:off x="9610493" y="6007686"/>
            <a:ext cx="857314" cy="523220"/>
          </a:xfrm>
          <a:prstGeom prst="rect">
            <a:avLst/>
          </a:prstGeom>
          <a:noFill/>
        </p:spPr>
        <p:txBody>
          <a:bodyPr wrap="square" rtlCol="1">
            <a:spAutoFit/>
          </a:bodyPr>
          <a:lstStyle/>
          <a:p>
            <a:pPr algn="ctr" rtl="1"/>
            <a:r>
              <a:rPr lang="fa-IR" sz="1400" dirty="0">
                <a:solidFill>
                  <a:srgbClr val="212121"/>
                </a:solidFill>
                <a:cs typeface="B Nazanin" panose="00000400000000000000" pitchFamily="2" charset="-78"/>
              </a:rPr>
              <a:t>روش‌ها و الگوریتم‌ها</a:t>
            </a:r>
            <a:endParaRPr lang="en-US" sz="1400" dirty="0">
              <a:solidFill>
                <a:srgbClr val="212121"/>
              </a:solidFill>
              <a:cs typeface="B Nazanin" panose="00000400000000000000" pitchFamily="2" charset="-78"/>
            </a:endParaRPr>
          </a:p>
        </p:txBody>
      </p:sp>
      <p:sp>
        <p:nvSpPr>
          <p:cNvPr id="65" name="TextBox 64">
            <a:extLst>
              <a:ext uri="{FF2B5EF4-FFF2-40B4-BE49-F238E27FC236}">
                <a16:creationId xmlns:a16="http://schemas.microsoft.com/office/drawing/2014/main" id="{6952DD8D-57A1-460C-8DC7-322A822DA234}"/>
              </a:ext>
            </a:extLst>
          </p:cNvPr>
          <p:cNvSpPr txBox="1"/>
          <p:nvPr/>
        </p:nvSpPr>
        <p:spPr>
          <a:xfrm>
            <a:off x="7359747" y="5998216"/>
            <a:ext cx="768157" cy="523220"/>
          </a:xfrm>
          <a:prstGeom prst="rect">
            <a:avLst/>
          </a:prstGeom>
          <a:noFill/>
        </p:spPr>
        <p:txBody>
          <a:bodyPr wrap="square" rtlCol="1">
            <a:spAutoFit/>
          </a:bodyPr>
          <a:lstStyle/>
          <a:p>
            <a:pPr algn="ctr" rtl="1"/>
            <a:r>
              <a:rPr lang="fa-IR" sz="1400" dirty="0">
                <a:solidFill>
                  <a:srgbClr val="212121"/>
                </a:solidFill>
                <a:cs typeface="B Nazanin" panose="00000400000000000000" pitchFamily="2" charset="-78"/>
              </a:rPr>
              <a:t>مدل شبکه عصبی</a:t>
            </a:r>
            <a:endParaRPr lang="en-US" sz="1400" dirty="0">
              <a:solidFill>
                <a:srgbClr val="212121"/>
              </a:solidFill>
              <a:cs typeface="B Nazanin" panose="00000400000000000000" pitchFamily="2" charset="-78"/>
            </a:endParaRPr>
          </a:p>
        </p:txBody>
      </p:sp>
      <p:sp>
        <p:nvSpPr>
          <p:cNvPr id="66" name="TextBox 65">
            <a:extLst>
              <a:ext uri="{FF2B5EF4-FFF2-40B4-BE49-F238E27FC236}">
                <a16:creationId xmlns:a16="http://schemas.microsoft.com/office/drawing/2014/main" id="{05975A5F-A28A-4882-BE57-1BCEAA4B8EEF}"/>
              </a:ext>
            </a:extLst>
          </p:cNvPr>
          <p:cNvSpPr txBox="1"/>
          <p:nvPr/>
        </p:nvSpPr>
        <p:spPr>
          <a:xfrm>
            <a:off x="6081090" y="5895160"/>
            <a:ext cx="1052410" cy="738664"/>
          </a:xfrm>
          <a:prstGeom prst="rect">
            <a:avLst/>
          </a:prstGeom>
          <a:noFill/>
        </p:spPr>
        <p:txBody>
          <a:bodyPr wrap="square" rtlCol="1">
            <a:spAutoFit/>
          </a:bodyPr>
          <a:lstStyle/>
          <a:p>
            <a:pPr algn="ctr" rtl="1"/>
            <a:r>
              <a:rPr lang="fa-IR" sz="1400" dirty="0">
                <a:solidFill>
                  <a:srgbClr val="212121"/>
                </a:solidFill>
                <a:cs typeface="B Nazanin" panose="00000400000000000000" pitchFamily="2" charset="-78"/>
              </a:rPr>
              <a:t>سیستم تشخیص خواب‌آلودگی</a:t>
            </a:r>
            <a:endParaRPr lang="en-US" sz="1400" dirty="0">
              <a:solidFill>
                <a:srgbClr val="212121"/>
              </a:solidFill>
              <a:cs typeface="B Nazanin" panose="00000400000000000000" pitchFamily="2" charset="-78"/>
            </a:endParaRPr>
          </a:p>
        </p:txBody>
      </p:sp>
      <p:sp>
        <p:nvSpPr>
          <p:cNvPr id="67" name="TextBox 66">
            <a:extLst>
              <a:ext uri="{FF2B5EF4-FFF2-40B4-BE49-F238E27FC236}">
                <a16:creationId xmlns:a16="http://schemas.microsoft.com/office/drawing/2014/main" id="{091D2E8B-B2A7-4AA7-BF4E-C37DD2E22927}"/>
              </a:ext>
            </a:extLst>
          </p:cNvPr>
          <p:cNvSpPr txBox="1"/>
          <p:nvPr/>
        </p:nvSpPr>
        <p:spPr>
          <a:xfrm>
            <a:off x="5070079" y="5890494"/>
            <a:ext cx="800328" cy="738664"/>
          </a:xfrm>
          <a:prstGeom prst="rect">
            <a:avLst/>
          </a:prstGeom>
          <a:noFill/>
        </p:spPr>
        <p:txBody>
          <a:bodyPr wrap="square" rtlCol="1">
            <a:spAutoFit/>
          </a:bodyPr>
          <a:lstStyle/>
          <a:p>
            <a:pPr algn="ctr"/>
            <a:r>
              <a:rPr lang="fa-IR" sz="1400" dirty="0">
                <a:solidFill>
                  <a:srgbClr val="212121"/>
                </a:solidFill>
                <a:cs typeface="B Nazanin" panose="00000400000000000000" pitchFamily="2" charset="-78"/>
              </a:rPr>
              <a:t>نتیجه‌گیری و پیشنهادات</a:t>
            </a:r>
          </a:p>
        </p:txBody>
      </p:sp>
      <p:sp>
        <p:nvSpPr>
          <p:cNvPr id="68" name="TextBox 67">
            <a:extLst>
              <a:ext uri="{FF2B5EF4-FFF2-40B4-BE49-F238E27FC236}">
                <a16:creationId xmlns:a16="http://schemas.microsoft.com/office/drawing/2014/main" id="{899AF6D5-63A9-4C1B-A996-907EF90A4210}"/>
              </a:ext>
            </a:extLst>
          </p:cNvPr>
          <p:cNvSpPr txBox="1"/>
          <p:nvPr/>
        </p:nvSpPr>
        <p:spPr>
          <a:xfrm>
            <a:off x="8384997" y="5964105"/>
            <a:ext cx="975315" cy="523220"/>
          </a:xfrm>
          <a:prstGeom prst="rect">
            <a:avLst/>
          </a:prstGeom>
          <a:noFill/>
        </p:spPr>
        <p:txBody>
          <a:bodyPr wrap="square" rtlCol="1">
            <a:spAutoFit/>
          </a:bodyPr>
          <a:lstStyle/>
          <a:p>
            <a:pPr algn="ctr" rtl="1"/>
            <a:r>
              <a:rPr lang="fa-IR" sz="1400" dirty="0">
                <a:solidFill>
                  <a:srgbClr val="212121"/>
                </a:solidFill>
                <a:cs typeface="B Nazanin" panose="00000400000000000000" pitchFamily="2" charset="-78"/>
              </a:rPr>
              <a:t>ابزارها و مجموعه داده</a:t>
            </a:r>
          </a:p>
        </p:txBody>
      </p:sp>
      <p:sp>
        <p:nvSpPr>
          <p:cNvPr id="15" name="Rectangle: Rounded Corners 14">
            <a:extLst>
              <a:ext uri="{FF2B5EF4-FFF2-40B4-BE49-F238E27FC236}">
                <a16:creationId xmlns:a16="http://schemas.microsoft.com/office/drawing/2014/main" id="{A7500D9F-5696-4AA0-832D-A03F6A32175B}"/>
              </a:ext>
            </a:extLst>
          </p:cNvPr>
          <p:cNvSpPr/>
          <p:nvPr/>
        </p:nvSpPr>
        <p:spPr>
          <a:xfrm>
            <a:off x="4817373" y="1268908"/>
            <a:ext cx="2767312" cy="456342"/>
          </a:xfrm>
          <a:prstGeom prst="roundRect">
            <a:avLst/>
          </a:prstGeom>
          <a:solidFill>
            <a:srgbClr val="FFE8D6"/>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1"/>
            <a:r>
              <a:rPr lang="fa-IR" sz="2400" dirty="0">
                <a:solidFill>
                  <a:schemeClr val="tx1"/>
                </a:solidFill>
                <a:cs typeface="B Nazanin" panose="00000400000000000000" pitchFamily="2" charset="-78"/>
              </a:rPr>
              <a:t>ویولا و جونز</a:t>
            </a:r>
          </a:p>
        </p:txBody>
      </p:sp>
      <p:sp>
        <p:nvSpPr>
          <p:cNvPr id="2" name="TextBox 1">
            <a:extLst>
              <a:ext uri="{FF2B5EF4-FFF2-40B4-BE49-F238E27FC236}">
                <a16:creationId xmlns:a16="http://schemas.microsoft.com/office/drawing/2014/main" id="{1262B181-E904-4B1D-95D9-0CCDF43DDC3C}"/>
              </a:ext>
            </a:extLst>
          </p:cNvPr>
          <p:cNvSpPr txBox="1"/>
          <p:nvPr/>
        </p:nvSpPr>
        <p:spPr>
          <a:xfrm>
            <a:off x="3489368" y="3298023"/>
            <a:ext cx="2181580" cy="1918474"/>
          </a:xfrm>
          <a:prstGeom prst="rect">
            <a:avLst/>
          </a:prstGeom>
          <a:noFill/>
        </p:spPr>
        <p:txBody>
          <a:bodyPr wrap="square" rtlCol="1">
            <a:spAutoFit/>
          </a:bodyPr>
          <a:lstStyle/>
          <a:p>
            <a:pPr indent="-182880" algn="r" rtl="1">
              <a:spcBef>
                <a:spcPts val="200"/>
              </a:spcBef>
              <a:spcAft>
                <a:spcPts val="200"/>
              </a:spcAft>
              <a:buFont typeface="Wingdings" panose="05000000000000000000" pitchFamily="2" charset="2"/>
              <a:buChar char="ü"/>
            </a:pPr>
            <a:r>
              <a:rPr lang="fa-IR" sz="1600" dirty="0">
                <a:effectLst/>
                <a:latin typeface="Times New Roman" panose="02020603050405020304" pitchFamily="18" charset="0"/>
                <a:ea typeface="Times New Roman" panose="02020603050405020304" pitchFamily="18" charset="0"/>
                <a:cs typeface="B Nazanin" panose="00000400000000000000" pitchFamily="2" charset="-78"/>
              </a:rPr>
              <a:t>یک الگوریتم یادگیری ماشین </a:t>
            </a:r>
            <a:endParaRPr lang="en-US" sz="1600" dirty="0">
              <a:effectLst/>
              <a:latin typeface="Times New Roman" panose="02020603050405020304" pitchFamily="18" charset="0"/>
              <a:ea typeface="Times New Roman" panose="02020603050405020304" pitchFamily="18" charset="0"/>
              <a:cs typeface="B Nazanin" panose="00000400000000000000" pitchFamily="2" charset="-78"/>
            </a:endParaRPr>
          </a:p>
          <a:p>
            <a:pPr indent="-182880" algn="r" rtl="1">
              <a:spcBef>
                <a:spcPts val="200"/>
              </a:spcBef>
              <a:spcAft>
                <a:spcPts val="200"/>
              </a:spcAft>
              <a:buFont typeface="Wingdings" panose="05000000000000000000" pitchFamily="2" charset="2"/>
              <a:buChar char="ü"/>
            </a:pPr>
            <a:r>
              <a:rPr lang="fa-IR" sz="1600" dirty="0">
                <a:effectLst/>
                <a:latin typeface="Times New Roman" panose="02020603050405020304" pitchFamily="18" charset="0"/>
                <a:ea typeface="Times New Roman" panose="02020603050405020304" pitchFamily="18" charset="0"/>
                <a:cs typeface="B Nazanin" panose="00000400000000000000" pitchFamily="2" charset="-78"/>
              </a:rPr>
              <a:t>وظیفه: پیدا کردن ویژگی‌های کاربردی از میان تعداد زیادی ویژگی</a:t>
            </a:r>
          </a:p>
          <a:p>
            <a:pPr indent="-182880" algn="r" rtl="1">
              <a:spcBef>
                <a:spcPts val="200"/>
              </a:spcBef>
              <a:spcAft>
                <a:spcPts val="200"/>
              </a:spcAft>
              <a:buFont typeface="Wingdings" panose="05000000000000000000" pitchFamily="2" charset="2"/>
              <a:buChar char="ü"/>
            </a:pPr>
            <a:r>
              <a:rPr lang="fa-IR" sz="1600" dirty="0">
                <a:effectLst/>
                <a:latin typeface="Times New Roman" panose="02020603050405020304" pitchFamily="18" charset="0"/>
                <a:ea typeface="Times New Roman" panose="02020603050405020304" pitchFamily="18" charset="0"/>
                <a:cs typeface="B Nazanin" panose="00000400000000000000" pitchFamily="2" charset="-78"/>
              </a:rPr>
              <a:t>اطلاعات را در قالب داده‌های آموزشی به آن داده و آن را آموزش می‌دهیم.</a:t>
            </a:r>
            <a:endParaRPr lang="fa-IR" sz="1600" dirty="0"/>
          </a:p>
        </p:txBody>
      </p:sp>
    </p:spTree>
    <p:extLst>
      <p:ext uri="{BB962C8B-B14F-4D97-AF65-F5344CB8AC3E}">
        <p14:creationId xmlns:p14="http://schemas.microsoft.com/office/powerpoint/2010/main" val="3049821089"/>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ight Triangle 7"/>
          <p:cNvSpPr/>
          <p:nvPr/>
        </p:nvSpPr>
        <p:spPr>
          <a:xfrm>
            <a:off x="2407918" y="190245"/>
            <a:ext cx="721362" cy="869451"/>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cs typeface="B Nazanin" panose="00000400000000000000" pitchFamily="2" charset="-78"/>
            </a:endParaRPr>
          </a:p>
        </p:txBody>
      </p:sp>
      <p:sp>
        <p:nvSpPr>
          <p:cNvPr id="78" name="Parallelogram 77"/>
          <p:cNvSpPr/>
          <p:nvPr/>
        </p:nvSpPr>
        <p:spPr>
          <a:xfrm>
            <a:off x="-345440" y="6350000"/>
            <a:ext cx="1432560" cy="508000"/>
          </a:xfrm>
          <a:prstGeom prst="parallelogram">
            <a:avLst>
              <a:gd name="adj" fmla="val 47000"/>
            </a:avLst>
          </a:prstGeom>
          <a:solidFill>
            <a:srgbClr val="FFEDE1"/>
          </a:solidFill>
          <a:ln>
            <a:solidFill>
              <a:srgbClr val="FFED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B Nazanin" panose="00000400000000000000" pitchFamily="2" charset="-78"/>
            </a:endParaRPr>
          </a:p>
        </p:txBody>
      </p:sp>
      <p:sp>
        <p:nvSpPr>
          <p:cNvPr id="79" name="Parallelogram 78"/>
          <p:cNvSpPr/>
          <p:nvPr/>
        </p:nvSpPr>
        <p:spPr>
          <a:xfrm>
            <a:off x="-254000" y="6451600"/>
            <a:ext cx="1539240" cy="264160"/>
          </a:xfrm>
          <a:prstGeom prst="parallelogram">
            <a:avLst/>
          </a:prstGeom>
          <a:solidFill>
            <a:srgbClr val="B5838D"/>
          </a:solidFill>
          <a:ln>
            <a:solidFill>
              <a:srgbClr val="B583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a-IR" dirty="0">
                <a:solidFill>
                  <a:schemeClr val="tx1"/>
                </a:solidFill>
                <a:cs typeface="B Nazanin" panose="00000400000000000000" pitchFamily="2" charset="-78"/>
              </a:rPr>
              <a:t>7/31</a:t>
            </a:r>
            <a:endParaRPr lang="en-US" dirty="0">
              <a:solidFill>
                <a:schemeClr val="tx1"/>
              </a:solidFill>
              <a:cs typeface="B Nazanin" panose="00000400000000000000" pitchFamily="2" charset="-78"/>
            </a:endParaRPr>
          </a:p>
        </p:txBody>
      </p:sp>
      <p:sp>
        <p:nvSpPr>
          <p:cNvPr id="34" name="Flowchart: Manual Input 33"/>
          <p:cNvSpPr/>
          <p:nvPr/>
        </p:nvSpPr>
        <p:spPr>
          <a:xfrm rot="16200000">
            <a:off x="7097565" y="-4084192"/>
            <a:ext cx="1055033" cy="9133841"/>
          </a:xfrm>
          <a:prstGeom prst="flowChartManualInput">
            <a:avLst/>
          </a:prstGeom>
          <a:solidFill>
            <a:srgbClr val="828F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B Nazanin" panose="00000400000000000000" pitchFamily="2" charset="-78"/>
            </a:endParaRPr>
          </a:p>
        </p:txBody>
      </p:sp>
      <p:sp>
        <p:nvSpPr>
          <p:cNvPr id="38" name="Rectangle 37"/>
          <p:cNvSpPr/>
          <p:nvPr/>
        </p:nvSpPr>
        <p:spPr>
          <a:xfrm>
            <a:off x="2407920" y="154662"/>
            <a:ext cx="9784080" cy="685643"/>
          </a:xfrm>
          <a:prstGeom prst="rect">
            <a:avLst/>
          </a:prstGeom>
          <a:solidFill>
            <a:srgbClr val="FFED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rtl="1"/>
            <a:r>
              <a:rPr lang="fa-IR" sz="4000" dirty="0">
                <a:solidFill>
                  <a:schemeClr val="tx1"/>
                </a:solidFill>
                <a:cs typeface="B Nazanin" panose="00000400000000000000" pitchFamily="2" charset="-78"/>
              </a:rPr>
              <a:t>	استخراج ویژگی‌ها</a:t>
            </a:r>
            <a:endParaRPr lang="en-US" sz="4000" dirty="0">
              <a:solidFill>
                <a:schemeClr val="tx1"/>
              </a:solidFill>
              <a:cs typeface="B Nazanin" panose="00000400000000000000" pitchFamily="2" charset="-78"/>
            </a:endParaRPr>
          </a:p>
        </p:txBody>
      </p:sp>
      <p:sp>
        <p:nvSpPr>
          <p:cNvPr id="40" name="Flowchart: Connector 39">
            <a:extLst>
              <a:ext uri="{FF2B5EF4-FFF2-40B4-BE49-F238E27FC236}">
                <a16:creationId xmlns:a16="http://schemas.microsoft.com/office/drawing/2014/main" id="{53B23106-01DD-4901-99F1-23ABD8669E56}"/>
              </a:ext>
            </a:extLst>
          </p:cNvPr>
          <p:cNvSpPr/>
          <p:nvPr/>
        </p:nvSpPr>
        <p:spPr>
          <a:xfrm>
            <a:off x="4516063" y="6134406"/>
            <a:ext cx="269946" cy="284979"/>
          </a:xfrm>
          <a:prstGeom prst="flowChartConnector">
            <a:avLst/>
          </a:prstGeom>
          <a:solidFill>
            <a:srgbClr val="828F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cs typeface="B Nazanin" panose="00000400000000000000" pitchFamily="2" charset="-78"/>
            </a:endParaRPr>
          </a:p>
        </p:txBody>
      </p:sp>
      <p:sp>
        <p:nvSpPr>
          <p:cNvPr id="41" name="Flowchart: Connector 40">
            <a:extLst>
              <a:ext uri="{FF2B5EF4-FFF2-40B4-BE49-F238E27FC236}">
                <a16:creationId xmlns:a16="http://schemas.microsoft.com/office/drawing/2014/main" id="{5781D018-8B5E-4822-B222-16552B13D335}"/>
              </a:ext>
            </a:extLst>
          </p:cNvPr>
          <p:cNvSpPr/>
          <p:nvPr/>
        </p:nvSpPr>
        <p:spPr>
          <a:xfrm>
            <a:off x="11762949" y="6126807"/>
            <a:ext cx="269946" cy="284979"/>
          </a:xfrm>
          <a:prstGeom prst="flowChartConnector">
            <a:avLst/>
          </a:prstGeom>
          <a:solidFill>
            <a:srgbClr val="828F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cs typeface="B Nazanin" panose="00000400000000000000" pitchFamily="2" charset="-78"/>
            </a:endParaRPr>
          </a:p>
        </p:txBody>
      </p:sp>
      <p:cxnSp>
        <p:nvCxnSpPr>
          <p:cNvPr id="42" name="Straight Connector 41">
            <a:extLst>
              <a:ext uri="{FF2B5EF4-FFF2-40B4-BE49-F238E27FC236}">
                <a16:creationId xmlns:a16="http://schemas.microsoft.com/office/drawing/2014/main" id="{5CDDCFE8-2B5D-4C3A-A786-66AB04DF7741}"/>
              </a:ext>
            </a:extLst>
          </p:cNvPr>
          <p:cNvCxnSpPr>
            <a:stCxn id="40" idx="6"/>
            <a:endCxn id="41" idx="2"/>
          </p:cNvCxnSpPr>
          <p:nvPr/>
        </p:nvCxnSpPr>
        <p:spPr>
          <a:xfrm flipV="1">
            <a:off x="4786009" y="6269297"/>
            <a:ext cx="6976940" cy="7599"/>
          </a:xfrm>
          <a:prstGeom prst="line">
            <a:avLst/>
          </a:prstGeom>
          <a:ln w="57150">
            <a:solidFill>
              <a:srgbClr val="828FA6"/>
            </a:solidFill>
          </a:ln>
        </p:spPr>
        <p:style>
          <a:lnRef idx="1">
            <a:schemeClr val="accent1"/>
          </a:lnRef>
          <a:fillRef idx="0">
            <a:schemeClr val="accent1"/>
          </a:fillRef>
          <a:effectRef idx="0">
            <a:schemeClr val="accent1"/>
          </a:effectRef>
          <a:fontRef idx="minor">
            <a:schemeClr val="tx1"/>
          </a:fontRef>
        </p:style>
      </p:cxnSp>
      <p:sp>
        <p:nvSpPr>
          <p:cNvPr id="46" name="Flowchart: Connector 45">
            <a:extLst>
              <a:ext uri="{FF2B5EF4-FFF2-40B4-BE49-F238E27FC236}">
                <a16:creationId xmlns:a16="http://schemas.microsoft.com/office/drawing/2014/main" id="{D5F8EDB0-45DE-4359-9F1E-4454E414A02E}"/>
              </a:ext>
            </a:extLst>
          </p:cNvPr>
          <p:cNvSpPr/>
          <p:nvPr/>
        </p:nvSpPr>
        <p:spPr>
          <a:xfrm>
            <a:off x="10673994" y="5801852"/>
            <a:ext cx="993916" cy="934890"/>
          </a:xfrm>
          <a:prstGeom prst="flowChartConnector">
            <a:avLst/>
          </a:prstGeom>
          <a:solidFill>
            <a:srgbClr val="FFFFFF"/>
          </a:solidFill>
          <a:ln w="28575">
            <a:solidFill>
              <a:srgbClr val="E8C2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a-IR" sz="1400" dirty="0">
                <a:solidFill>
                  <a:srgbClr val="212121"/>
                </a:solidFill>
                <a:cs typeface="B Nazanin" panose="00000400000000000000" pitchFamily="2" charset="-78"/>
              </a:rPr>
              <a:t>مقدمه</a:t>
            </a:r>
            <a:endParaRPr lang="en-US" sz="1400" dirty="0">
              <a:solidFill>
                <a:srgbClr val="212121"/>
              </a:solidFill>
              <a:cs typeface="B Nazanin" panose="00000400000000000000" pitchFamily="2" charset="-78"/>
            </a:endParaRPr>
          </a:p>
        </p:txBody>
      </p:sp>
      <p:sp>
        <p:nvSpPr>
          <p:cNvPr id="47" name="Flowchart: Connector 46">
            <a:extLst>
              <a:ext uri="{FF2B5EF4-FFF2-40B4-BE49-F238E27FC236}">
                <a16:creationId xmlns:a16="http://schemas.microsoft.com/office/drawing/2014/main" id="{9135E70D-F39C-408A-811D-164C2890E0B4}"/>
              </a:ext>
            </a:extLst>
          </p:cNvPr>
          <p:cNvSpPr/>
          <p:nvPr/>
        </p:nvSpPr>
        <p:spPr>
          <a:xfrm>
            <a:off x="9546898" y="5809451"/>
            <a:ext cx="993916" cy="934890"/>
          </a:xfrm>
          <a:prstGeom prst="flowChartConnector">
            <a:avLst/>
          </a:prstGeom>
          <a:solidFill>
            <a:srgbClr val="E8C2CA"/>
          </a:solidFill>
          <a:ln w="28575">
            <a:solidFill>
              <a:srgbClr val="E8C2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212121"/>
              </a:solidFill>
              <a:cs typeface="B Nazanin" panose="00000400000000000000" pitchFamily="2" charset="-78"/>
            </a:endParaRPr>
          </a:p>
        </p:txBody>
      </p:sp>
      <p:sp>
        <p:nvSpPr>
          <p:cNvPr id="48" name="Flowchart: Connector 47">
            <a:extLst>
              <a:ext uri="{FF2B5EF4-FFF2-40B4-BE49-F238E27FC236}">
                <a16:creationId xmlns:a16="http://schemas.microsoft.com/office/drawing/2014/main" id="{7635159E-C6C6-4AC3-848F-AEFCC5F4DA77}"/>
              </a:ext>
            </a:extLst>
          </p:cNvPr>
          <p:cNvSpPr/>
          <p:nvPr/>
        </p:nvSpPr>
        <p:spPr>
          <a:xfrm>
            <a:off x="8400556" y="5801851"/>
            <a:ext cx="993916" cy="934890"/>
          </a:xfrm>
          <a:prstGeom prst="flowChartConnector">
            <a:avLst/>
          </a:prstGeom>
          <a:solidFill>
            <a:srgbClr val="FFFFFF"/>
          </a:solidFill>
          <a:ln w="28575">
            <a:solidFill>
              <a:srgbClr val="E8C2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a-IR" sz="1200" dirty="0">
              <a:solidFill>
                <a:srgbClr val="212121"/>
              </a:solidFill>
              <a:cs typeface="B Nazanin" panose="00000400000000000000" pitchFamily="2" charset="-78"/>
            </a:endParaRPr>
          </a:p>
        </p:txBody>
      </p:sp>
      <p:sp>
        <p:nvSpPr>
          <p:cNvPr id="49" name="Flowchart: Connector 48">
            <a:extLst>
              <a:ext uri="{FF2B5EF4-FFF2-40B4-BE49-F238E27FC236}">
                <a16:creationId xmlns:a16="http://schemas.microsoft.com/office/drawing/2014/main" id="{F32B5EE4-8DE4-4004-9834-75F0886A0D10}"/>
              </a:ext>
            </a:extLst>
          </p:cNvPr>
          <p:cNvSpPr/>
          <p:nvPr/>
        </p:nvSpPr>
        <p:spPr>
          <a:xfrm>
            <a:off x="7248278" y="5801851"/>
            <a:ext cx="993916" cy="934890"/>
          </a:xfrm>
          <a:prstGeom prst="flowChartConnector">
            <a:avLst/>
          </a:prstGeom>
          <a:solidFill>
            <a:srgbClr val="FFFFFF"/>
          </a:solidFill>
          <a:ln w="28575">
            <a:solidFill>
              <a:srgbClr val="E8C2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endParaRPr lang="en-US" sz="1400" dirty="0">
              <a:solidFill>
                <a:srgbClr val="212121"/>
              </a:solidFill>
              <a:cs typeface="B Nazanin" panose="00000400000000000000" pitchFamily="2" charset="-78"/>
            </a:endParaRPr>
          </a:p>
        </p:txBody>
      </p:sp>
      <p:sp>
        <p:nvSpPr>
          <p:cNvPr id="50" name="Flowchart: Connector 49">
            <a:extLst>
              <a:ext uri="{FF2B5EF4-FFF2-40B4-BE49-F238E27FC236}">
                <a16:creationId xmlns:a16="http://schemas.microsoft.com/office/drawing/2014/main" id="{02D1B8E5-8174-46B5-A792-E92BE82C5409}"/>
              </a:ext>
            </a:extLst>
          </p:cNvPr>
          <p:cNvSpPr/>
          <p:nvPr/>
        </p:nvSpPr>
        <p:spPr>
          <a:xfrm>
            <a:off x="6096000" y="5812314"/>
            <a:ext cx="993916" cy="934890"/>
          </a:xfrm>
          <a:prstGeom prst="flowChartConnector">
            <a:avLst/>
          </a:prstGeom>
          <a:solidFill>
            <a:srgbClr val="FFFFFF"/>
          </a:solidFill>
          <a:ln w="28575">
            <a:solidFill>
              <a:srgbClr val="E8C2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212121"/>
              </a:solidFill>
              <a:cs typeface="B Nazanin" panose="00000400000000000000" pitchFamily="2" charset="-78"/>
            </a:endParaRPr>
          </a:p>
        </p:txBody>
      </p:sp>
      <p:sp>
        <p:nvSpPr>
          <p:cNvPr id="51" name="Flowchart: Connector 50">
            <a:extLst>
              <a:ext uri="{FF2B5EF4-FFF2-40B4-BE49-F238E27FC236}">
                <a16:creationId xmlns:a16="http://schemas.microsoft.com/office/drawing/2014/main" id="{674E03D4-3172-4003-8B33-8EB4CCDE944E}"/>
              </a:ext>
            </a:extLst>
          </p:cNvPr>
          <p:cNvSpPr/>
          <p:nvPr/>
        </p:nvSpPr>
        <p:spPr>
          <a:xfrm>
            <a:off x="4959281" y="5813679"/>
            <a:ext cx="993916" cy="934890"/>
          </a:xfrm>
          <a:prstGeom prst="flowChartConnector">
            <a:avLst/>
          </a:prstGeom>
          <a:solidFill>
            <a:srgbClr val="FFFFFF"/>
          </a:solidFill>
          <a:ln w="28575">
            <a:solidFill>
              <a:srgbClr val="E8C2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a-IR" sz="1400" dirty="0">
              <a:solidFill>
                <a:srgbClr val="212121"/>
              </a:solidFill>
              <a:cs typeface="B Nazanin" panose="00000400000000000000" pitchFamily="2" charset="-78"/>
            </a:endParaRPr>
          </a:p>
        </p:txBody>
      </p:sp>
      <p:sp>
        <p:nvSpPr>
          <p:cNvPr id="52" name="TextBox 51">
            <a:extLst>
              <a:ext uri="{FF2B5EF4-FFF2-40B4-BE49-F238E27FC236}">
                <a16:creationId xmlns:a16="http://schemas.microsoft.com/office/drawing/2014/main" id="{8375AC41-1A5B-4C93-B24B-91224B6CE81F}"/>
              </a:ext>
            </a:extLst>
          </p:cNvPr>
          <p:cNvSpPr txBox="1"/>
          <p:nvPr/>
        </p:nvSpPr>
        <p:spPr>
          <a:xfrm>
            <a:off x="9610493" y="6007686"/>
            <a:ext cx="857314" cy="523220"/>
          </a:xfrm>
          <a:prstGeom prst="rect">
            <a:avLst/>
          </a:prstGeom>
          <a:noFill/>
        </p:spPr>
        <p:txBody>
          <a:bodyPr wrap="square" rtlCol="1">
            <a:spAutoFit/>
          </a:bodyPr>
          <a:lstStyle/>
          <a:p>
            <a:pPr algn="ctr" rtl="1"/>
            <a:r>
              <a:rPr lang="fa-IR" sz="1400" dirty="0">
                <a:solidFill>
                  <a:srgbClr val="212121"/>
                </a:solidFill>
                <a:cs typeface="B Nazanin" panose="00000400000000000000" pitchFamily="2" charset="-78"/>
              </a:rPr>
              <a:t>روش‌ها و الگوریتم‌ها</a:t>
            </a:r>
            <a:endParaRPr lang="en-US" sz="1400" dirty="0">
              <a:solidFill>
                <a:srgbClr val="212121"/>
              </a:solidFill>
              <a:cs typeface="B Nazanin" panose="00000400000000000000" pitchFamily="2" charset="-78"/>
            </a:endParaRPr>
          </a:p>
        </p:txBody>
      </p:sp>
      <p:sp>
        <p:nvSpPr>
          <p:cNvPr id="53" name="TextBox 52">
            <a:extLst>
              <a:ext uri="{FF2B5EF4-FFF2-40B4-BE49-F238E27FC236}">
                <a16:creationId xmlns:a16="http://schemas.microsoft.com/office/drawing/2014/main" id="{BF53DF48-12CF-4E9F-A7D0-8C6CB2B787DD}"/>
              </a:ext>
            </a:extLst>
          </p:cNvPr>
          <p:cNvSpPr txBox="1"/>
          <p:nvPr/>
        </p:nvSpPr>
        <p:spPr>
          <a:xfrm>
            <a:off x="7359747" y="5998216"/>
            <a:ext cx="768157" cy="523220"/>
          </a:xfrm>
          <a:prstGeom prst="rect">
            <a:avLst/>
          </a:prstGeom>
          <a:noFill/>
        </p:spPr>
        <p:txBody>
          <a:bodyPr wrap="square" rtlCol="1">
            <a:spAutoFit/>
          </a:bodyPr>
          <a:lstStyle/>
          <a:p>
            <a:pPr algn="ctr" rtl="1"/>
            <a:r>
              <a:rPr lang="fa-IR" sz="1400" dirty="0">
                <a:solidFill>
                  <a:srgbClr val="212121"/>
                </a:solidFill>
                <a:cs typeface="B Nazanin" panose="00000400000000000000" pitchFamily="2" charset="-78"/>
              </a:rPr>
              <a:t>مدل شبکه عصبی</a:t>
            </a:r>
            <a:endParaRPr lang="en-US" sz="1400" dirty="0">
              <a:solidFill>
                <a:srgbClr val="212121"/>
              </a:solidFill>
              <a:cs typeface="B Nazanin" panose="00000400000000000000" pitchFamily="2" charset="-78"/>
            </a:endParaRPr>
          </a:p>
        </p:txBody>
      </p:sp>
      <p:sp>
        <p:nvSpPr>
          <p:cNvPr id="54" name="TextBox 53">
            <a:extLst>
              <a:ext uri="{FF2B5EF4-FFF2-40B4-BE49-F238E27FC236}">
                <a16:creationId xmlns:a16="http://schemas.microsoft.com/office/drawing/2014/main" id="{F7F589E1-50DD-4896-A511-0747FC9D3C67}"/>
              </a:ext>
            </a:extLst>
          </p:cNvPr>
          <p:cNvSpPr txBox="1"/>
          <p:nvPr/>
        </p:nvSpPr>
        <p:spPr>
          <a:xfrm>
            <a:off x="6081090" y="5895160"/>
            <a:ext cx="1052410" cy="738664"/>
          </a:xfrm>
          <a:prstGeom prst="rect">
            <a:avLst/>
          </a:prstGeom>
          <a:noFill/>
        </p:spPr>
        <p:txBody>
          <a:bodyPr wrap="square" rtlCol="1">
            <a:spAutoFit/>
          </a:bodyPr>
          <a:lstStyle/>
          <a:p>
            <a:pPr algn="ctr" rtl="1"/>
            <a:r>
              <a:rPr lang="fa-IR" sz="1400" dirty="0">
                <a:solidFill>
                  <a:srgbClr val="212121"/>
                </a:solidFill>
                <a:cs typeface="B Nazanin" panose="00000400000000000000" pitchFamily="2" charset="-78"/>
              </a:rPr>
              <a:t>سیستم تشخیص خواب‌آلودگی</a:t>
            </a:r>
            <a:endParaRPr lang="en-US" sz="1400" dirty="0">
              <a:solidFill>
                <a:srgbClr val="212121"/>
              </a:solidFill>
              <a:cs typeface="B Nazanin" panose="00000400000000000000" pitchFamily="2" charset="-78"/>
            </a:endParaRPr>
          </a:p>
        </p:txBody>
      </p:sp>
      <p:sp>
        <p:nvSpPr>
          <p:cNvPr id="55" name="TextBox 54">
            <a:extLst>
              <a:ext uri="{FF2B5EF4-FFF2-40B4-BE49-F238E27FC236}">
                <a16:creationId xmlns:a16="http://schemas.microsoft.com/office/drawing/2014/main" id="{A2467A14-87FA-4867-A60C-45A556708976}"/>
              </a:ext>
            </a:extLst>
          </p:cNvPr>
          <p:cNvSpPr txBox="1"/>
          <p:nvPr/>
        </p:nvSpPr>
        <p:spPr>
          <a:xfrm>
            <a:off x="5070079" y="5890494"/>
            <a:ext cx="800328" cy="738664"/>
          </a:xfrm>
          <a:prstGeom prst="rect">
            <a:avLst/>
          </a:prstGeom>
          <a:noFill/>
        </p:spPr>
        <p:txBody>
          <a:bodyPr wrap="square" rtlCol="1">
            <a:spAutoFit/>
          </a:bodyPr>
          <a:lstStyle/>
          <a:p>
            <a:pPr algn="ctr"/>
            <a:r>
              <a:rPr lang="fa-IR" sz="1400" dirty="0">
                <a:solidFill>
                  <a:srgbClr val="212121"/>
                </a:solidFill>
                <a:cs typeface="B Nazanin" panose="00000400000000000000" pitchFamily="2" charset="-78"/>
              </a:rPr>
              <a:t>نتیجه‌گیری و پیشنهادات</a:t>
            </a:r>
          </a:p>
        </p:txBody>
      </p:sp>
      <p:sp>
        <p:nvSpPr>
          <p:cNvPr id="56" name="TextBox 55">
            <a:extLst>
              <a:ext uri="{FF2B5EF4-FFF2-40B4-BE49-F238E27FC236}">
                <a16:creationId xmlns:a16="http://schemas.microsoft.com/office/drawing/2014/main" id="{3487C703-211F-4272-B7BC-90FFAD1AECDB}"/>
              </a:ext>
            </a:extLst>
          </p:cNvPr>
          <p:cNvSpPr txBox="1"/>
          <p:nvPr/>
        </p:nvSpPr>
        <p:spPr>
          <a:xfrm>
            <a:off x="8384997" y="5964105"/>
            <a:ext cx="975315" cy="523220"/>
          </a:xfrm>
          <a:prstGeom prst="rect">
            <a:avLst/>
          </a:prstGeom>
          <a:noFill/>
        </p:spPr>
        <p:txBody>
          <a:bodyPr wrap="square" rtlCol="1">
            <a:spAutoFit/>
          </a:bodyPr>
          <a:lstStyle/>
          <a:p>
            <a:pPr algn="ctr" rtl="1"/>
            <a:r>
              <a:rPr lang="fa-IR" sz="1400" dirty="0">
                <a:solidFill>
                  <a:srgbClr val="212121"/>
                </a:solidFill>
                <a:cs typeface="B Nazanin" panose="00000400000000000000" pitchFamily="2" charset="-78"/>
              </a:rPr>
              <a:t>ابزارها و مجموعه داده</a:t>
            </a:r>
          </a:p>
        </p:txBody>
      </p:sp>
      <p:pic>
        <p:nvPicPr>
          <p:cNvPr id="2052" name="Picture 4" descr="Line - Free Icon Library">
            <a:extLst>
              <a:ext uri="{FF2B5EF4-FFF2-40B4-BE49-F238E27FC236}">
                <a16:creationId xmlns:a16="http://schemas.microsoft.com/office/drawing/2014/main" id="{3EFF342A-31EB-4EF2-BFA7-6FF5BA5DC4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58577" y="1703274"/>
            <a:ext cx="3515902" cy="3515902"/>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Rounded Corners 2">
            <a:extLst>
              <a:ext uri="{FF2B5EF4-FFF2-40B4-BE49-F238E27FC236}">
                <a16:creationId xmlns:a16="http://schemas.microsoft.com/office/drawing/2014/main" id="{D671C73C-6DC0-41F1-A1B8-BBBFA9D0A35F}"/>
              </a:ext>
            </a:extLst>
          </p:cNvPr>
          <p:cNvSpPr/>
          <p:nvPr/>
        </p:nvSpPr>
        <p:spPr>
          <a:xfrm>
            <a:off x="9477375" y="2847976"/>
            <a:ext cx="1485900" cy="1034275"/>
          </a:xfrm>
          <a:prstGeom prst="roundRect">
            <a:avLst/>
          </a:prstGeom>
          <a:solidFill>
            <a:srgbClr val="CDB4DB"/>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dirty="0"/>
          </a:p>
        </p:txBody>
      </p:sp>
      <p:sp>
        <p:nvSpPr>
          <p:cNvPr id="26" name="Rectangle: Rounded Corners 25">
            <a:extLst>
              <a:ext uri="{FF2B5EF4-FFF2-40B4-BE49-F238E27FC236}">
                <a16:creationId xmlns:a16="http://schemas.microsoft.com/office/drawing/2014/main" id="{9ED9E5C5-782B-4C23-84B4-57122F441936}"/>
              </a:ext>
            </a:extLst>
          </p:cNvPr>
          <p:cNvSpPr/>
          <p:nvPr/>
        </p:nvSpPr>
        <p:spPr>
          <a:xfrm>
            <a:off x="9604376" y="2937446"/>
            <a:ext cx="1244244" cy="857250"/>
          </a:xfrm>
          <a:prstGeom prst="roundRect">
            <a:avLst/>
          </a:prstGeom>
          <a:solidFill>
            <a:srgbClr val="FFCAD4"/>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cs typeface="B Nazanin" panose="00000400000000000000" pitchFamily="2" charset="-78"/>
            </a:endParaRPr>
          </a:p>
        </p:txBody>
      </p:sp>
      <p:sp>
        <p:nvSpPr>
          <p:cNvPr id="27" name="Rectangle: Rounded Corners 26">
            <a:extLst>
              <a:ext uri="{FF2B5EF4-FFF2-40B4-BE49-F238E27FC236}">
                <a16:creationId xmlns:a16="http://schemas.microsoft.com/office/drawing/2014/main" id="{9A0CA10E-CE22-4C40-85AB-C32F43F0EFC8}"/>
              </a:ext>
            </a:extLst>
          </p:cNvPr>
          <p:cNvSpPr/>
          <p:nvPr/>
        </p:nvSpPr>
        <p:spPr>
          <a:xfrm>
            <a:off x="2916208" y="2815751"/>
            <a:ext cx="1485900" cy="1034275"/>
          </a:xfrm>
          <a:prstGeom prst="roundRect">
            <a:avLst/>
          </a:prstGeom>
          <a:solidFill>
            <a:srgbClr val="CDB4DB"/>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dirty="0"/>
          </a:p>
        </p:txBody>
      </p:sp>
      <p:sp>
        <p:nvSpPr>
          <p:cNvPr id="28" name="Rectangle: Rounded Corners 27">
            <a:extLst>
              <a:ext uri="{FF2B5EF4-FFF2-40B4-BE49-F238E27FC236}">
                <a16:creationId xmlns:a16="http://schemas.microsoft.com/office/drawing/2014/main" id="{9416A1D5-2B3F-4850-AD24-9E4CE9CD73EC}"/>
              </a:ext>
            </a:extLst>
          </p:cNvPr>
          <p:cNvSpPr/>
          <p:nvPr/>
        </p:nvSpPr>
        <p:spPr>
          <a:xfrm>
            <a:off x="3037036" y="2904263"/>
            <a:ext cx="1244244" cy="857250"/>
          </a:xfrm>
          <a:prstGeom prst="roundRect">
            <a:avLst/>
          </a:prstGeom>
          <a:solidFill>
            <a:srgbClr val="FFCAD4"/>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dirty="0">
              <a:cs typeface="B Nazanin" panose="00000400000000000000" pitchFamily="2" charset="-78"/>
            </a:endParaRPr>
          </a:p>
        </p:txBody>
      </p:sp>
      <p:sp>
        <p:nvSpPr>
          <p:cNvPr id="29" name="Rectangle: Rounded Corners 28">
            <a:extLst>
              <a:ext uri="{FF2B5EF4-FFF2-40B4-BE49-F238E27FC236}">
                <a16:creationId xmlns:a16="http://schemas.microsoft.com/office/drawing/2014/main" id="{D3E80052-12BA-4F06-8159-D6E695F1C4D4}"/>
              </a:ext>
            </a:extLst>
          </p:cNvPr>
          <p:cNvSpPr/>
          <p:nvPr/>
        </p:nvSpPr>
        <p:spPr>
          <a:xfrm>
            <a:off x="906433" y="1387001"/>
            <a:ext cx="1485900" cy="1034275"/>
          </a:xfrm>
          <a:prstGeom prst="roundRect">
            <a:avLst/>
          </a:prstGeom>
          <a:solidFill>
            <a:srgbClr val="CDB4DB"/>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dirty="0"/>
          </a:p>
        </p:txBody>
      </p:sp>
      <p:sp>
        <p:nvSpPr>
          <p:cNvPr id="30" name="Rectangle: Rounded Corners 29">
            <a:extLst>
              <a:ext uri="{FF2B5EF4-FFF2-40B4-BE49-F238E27FC236}">
                <a16:creationId xmlns:a16="http://schemas.microsoft.com/office/drawing/2014/main" id="{D9676325-F01D-4CF7-9726-12E6BCA5A898}"/>
              </a:ext>
            </a:extLst>
          </p:cNvPr>
          <p:cNvSpPr/>
          <p:nvPr/>
        </p:nvSpPr>
        <p:spPr>
          <a:xfrm>
            <a:off x="1027261" y="1475513"/>
            <a:ext cx="1244244" cy="857250"/>
          </a:xfrm>
          <a:prstGeom prst="roundRect">
            <a:avLst/>
          </a:prstGeom>
          <a:solidFill>
            <a:srgbClr val="FFCAD4"/>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cs typeface="B Nazanin" panose="00000400000000000000" pitchFamily="2" charset="-78"/>
            </a:endParaRPr>
          </a:p>
        </p:txBody>
      </p:sp>
      <p:sp>
        <p:nvSpPr>
          <p:cNvPr id="31" name="Rectangle: Rounded Corners 30">
            <a:extLst>
              <a:ext uri="{FF2B5EF4-FFF2-40B4-BE49-F238E27FC236}">
                <a16:creationId xmlns:a16="http://schemas.microsoft.com/office/drawing/2014/main" id="{33740445-1579-4EA5-AF87-411273DED74E}"/>
              </a:ext>
            </a:extLst>
          </p:cNvPr>
          <p:cNvSpPr/>
          <p:nvPr/>
        </p:nvSpPr>
        <p:spPr>
          <a:xfrm>
            <a:off x="906433" y="4355492"/>
            <a:ext cx="1485900" cy="1034275"/>
          </a:xfrm>
          <a:prstGeom prst="roundRect">
            <a:avLst/>
          </a:prstGeom>
          <a:solidFill>
            <a:srgbClr val="CDB4DB"/>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dirty="0"/>
          </a:p>
        </p:txBody>
      </p:sp>
      <p:sp>
        <p:nvSpPr>
          <p:cNvPr id="32" name="Rectangle: Rounded Corners 31">
            <a:extLst>
              <a:ext uri="{FF2B5EF4-FFF2-40B4-BE49-F238E27FC236}">
                <a16:creationId xmlns:a16="http://schemas.microsoft.com/office/drawing/2014/main" id="{5F7BEEEF-E9B3-436C-AAA6-232C2391A3AB}"/>
              </a:ext>
            </a:extLst>
          </p:cNvPr>
          <p:cNvSpPr/>
          <p:nvPr/>
        </p:nvSpPr>
        <p:spPr>
          <a:xfrm>
            <a:off x="1027261" y="4429125"/>
            <a:ext cx="1244244" cy="857250"/>
          </a:xfrm>
          <a:prstGeom prst="roundRect">
            <a:avLst/>
          </a:prstGeom>
          <a:solidFill>
            <a:srgbClr val="FFCAD4"/>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cs typeface="B Nazanin" panose="00000400000000000000" pitchFamily="2" charset="-78"/>
            </a:endParaRPr>
          </a:p>
        </p:txBody>
      </p:sp>
      <p:sp>
        <p:nvSpPr>
          <p:cNvPr id="5" name="TextBox 4">
            <a:extLst>
              <a:ext uri="{FF2B5EF4-FFF2-40B4-BE49-F238E27FC236}">
                <a16:creationId xmlns:a16="http://schemas.microsoft.com/office/drawing/2014/main" id="{1EAAB54E-3990-4503-86A5-F365E7443FA6}"/>
              </a:ext>
            </a:extLst>
          </p:cNvPr>
          <p:cNvSpPr txBox="1"/>
          <p:nvPr/>
        </p:nvSpPr>
        <p:spPr>
          <a:xfrm>
            <a:off x="9618135" y="3017969"/>
            <a:ext cx="1204380" cy="646331"/>
          </a:xfrm>
          <a:prstGeom prst="rect">
            <a:avLst/>
          </a:prstGeom>
          <a:noFill/>
        </p:spPr>
        <p:txBody>
          <a:bodyPr wrap="square" rtlCol="1">
            <a:spAutoFit/>
          </a:bodyPr>
          <a:lstStyle/>
          <a:p>
            <a:pPr algn="ctr"/>
            <a:r>
              <a:rPr lang="fa-IR" dirty="0">
                <a:cs typeface="B Nazanin" panose="00000400000000000000" pitchFamily="2" charset="-78"/>
              </a:rPr>
              <a:t>شبکه عصبی پیچشی سنتی</a:t>
            </a:r>
          </a:p>
        </p:txBody>
      </p:sp>
      <p:sp>
        <p:nvSpPr>
          <p:cNvPr id="35" name="TextBox 34">
            <a:extLst>
              <a:ext uri="{FF2B5EF4-FFF2-40B4-BE49-F238E27FC236}">
                <a16:creationId xmlns:a16="http://schemas.microsoft.com/office/drawing/2014/main" id="{3FAC3F97-369B-4E9C-9733-EBB82EAB043D}"/>
              </a:ext>
            </a:extLst>
          </p:cNvPr>
          <p:cNvSpPr txBox="1"/>
          <p:nvPr/>
        </p:nvSpPr>
        <p:spPr>
          <a:xfrm>
            <a:off x="3012096" y="3156468"/>
            <a:ext cx="1294123" cy="369332"/>
          </a:xfrm>
          <a:prstGeom prst="rect">
            <a:avLst/>
          </a:prstGeom>
          <a:noFill/>
        </p:spPr>
        <p:txBody>
          <a:bodyPr wrap="square" rtlCol="1">
            <a:spAutoFit/>
          </a:bodyPr>
          <a:lstStyle/>
          <a:p>
            <a:pPr algn="ctr"/>
            <a:r>
              <a:rPr lang="fa-IR" dirty="0">
                <a:cs typeface="B Nazanin" panose="00000400000000000000" pitchFamily="2" charset="-78"/>
              </a:rPr>
              <a:t>یادگیری انتقالی</a:t>
            </a:r>
          </a:p>
        </p:txBody>
      </p:sp>
      <p:sp>
        <p:nvSpPr>
          <p:cNvPr id="39" name="TextBox 38">
            <a:extLst>
              <a:ext uri="{FF2B5EF4-FFF2-40B4-BE49-F238E27FC236}">
                <a16:creationId xmlns:a16="http://schemas.microsoft.com/office/drawing/2014/main" id="{73EFD21B-78C8-493E-9273-9C229A95AEC7}"/>
              </a:ext>
            </a:extLst>
          </p:cNvPr>
          <p:cNvSpPr txBox="1"/>
          <p:nvPr/>
        </p:nvSpPr>
        <p:spPr>
          <a:xfrm>
            <a:off x="977382" y="1719472"/>
            <a:ext cx="1294123" cy="338554"/>
          </a:xfrm>
          <a:prstGeom prst="rect">
            <a:avLst/>
          </a:prstGeom>
          <a:noFill/>
        </p:spPr>
        <p:txBody>
          <a:bodyPr wrap="square" rtlCol="1">
            <a:spAutoFit/>
          </a:bodyPr>
          <a:lstStyle/>
          <a:p>
            <a:pPr algn="ctr"/>
            <a:r>
              <a:rPr lang="en-US" sz="1600" dirty="0">
                <a:cs typeface="+mj-cs"/>
              </a:rPr>
              <a:t>MobileNetV2</a:t>
            </a:r>
            <a:endParaRPr lang="fa-IR" sz="1600" dirty="0">
              <a:cs typeface="+mj-cs"/>
            </a:endParaRPr>
          </a:p>
        </p:txBody>
      </p:sp>
      <p:sp>
        <p:nvSpPr>
          <p:cNvPr id="43" name="TextBox 42">
            <a:extLst>
              <a:ext uri="{FF2B5EF4-FFF2-40B4-BE49-F238E27FC236}">
                <a16:creationId xmlns:a16="http://schemas.microsoft.com/office/drawing/2014/main" id="{C8C90B8B-6935-4C73-A75A-5C7D84201151}"/>
              </a:ext>
            </a:extLst>
          </p:cNvPr>
          <p:cNvSpPr txBox="1"/>
          <p:nvPr/>
        </p:nvSpPr>
        <p:spPr>
          <a:xfrm>
            <a:off x="977382" y="4703352"/>
            <a:ext cx="1294123" cy="338554"/>
          </a:xfrm>
          <a:prstGeom prst="rect">
            <a:avLst/>
          </a:prstGeom>
          <a:noFill/>
        </p:spPr>
        <p:txBody>
          <a:bodyPr wrap="square" rtlCol="1">
            <a:spAutoFit/>
          </a:bodyPr>
          <a:lstStyle/>
          <a:p>
            <a:pPr algn="ctr"/>
            <a:r>
              <a:rPr lang="en-US" sz="1600" dirty="0">
                <a:cs typeface="+mj-cs"/>
              </a:rPr>
              <a:t>VGG-16</a:t>
            </a:r>
            <a:endParaRPr lang="fa-IR" sz="1600" dirty="0">
              <a:cs typeface="+mj-cs"/>
            </a:endParaRPr>
          </a:p>
        </p:txBody>
      </p:sp>
      <p:sp>
        <p:nvSpPr>
          <p:cNvPr id="2" name="Rectangle 1">
            <a:extLst>
              <a:ext uri="{FF2B5EF4-FFF2-40B4-BE49-F238E27FC236}">
                <a16:creationId xmlns:a16="http://schemas.microsoft.com/office/drawing/2014/main" id="{E414FA16-4E20-492E-9B59-1B5C2ADE95CD}"/>
              </a:ext>
            </a:extLst>
          </p:cNvPr>
          <p:cNvSpPr/>
          <p:nvPr/>
        </p:nvSpPr>
        <p:spPr>
          <a:xfrm>
            <a:off x="4656842" y="1295923"/>
            <a:ext cx="3968684" cy="6295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spcAft>
                <a:spcPts val="1200"/>
              </a:spcAft>
            </a:pPr>
            <a:r>
              <a:rPr lang="fa-IR" sz="2400" b="1" dirty="0">
                <a:solidFill>
                  <a:schemeClr val="tx1"/>
                </a:solidFill>
                <a:cs typeface="B Nazanin" panose="00000400000000000000" pitchFamily="2" charset="-78"/>
              </a:rPr>
              <a:t>شبکه عصبی پیچشی</a:t>
            </a:r>
          </a:p>
        </p:txBody>
      </p:sp>
    </p:spTree>
    <p:extLst>
      <p:ext uri="{BB962C8B-B14F-4D97-AF65-F5344CB8AC3E}">
        <p14:creationId xmlns:p14="http://schemas.microsoft.com/office/powerpoint/2010/main" val="3991860911"/>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0" name="Google Shape;907;p30">
            <a:extLst>
              <a:ext uri="{FF2B5EF4-FFF2-40B4-BE49-F238E27FC236}">
                <a16:creationId xmlns:a16="http://schemas.microsoft.com/office/drawing/2014/main" id="{7DDC8925-B785-496F-8F19-85AF1B1D44F2}"/>
              </a:ext>
            </a:extLst>
          </p:cNvPr>
          <p:cNvCxnSpPr>
            <a:cxnSpLocks/>
          </p:cNvCxnSpPr>
          <p:nvPr/>
        </p:nvCxnSpPr>
        <p:spPr>
          <a:xfrm>
            <a:off x="8881748" y="3301303"/>
            <a:ext cx="892500" cy="0"/>
          </a:xfrm>
          <a:prstGeom prst="straightConnector1">
            <a:avLst/>
          </a:prstGeom>
          <a:noFill/>
          <a:ln w="28575" cap="flat" cmpd="sng">
            <a:solidFill>
              <a:srgbClr val="B48687"/>
            </a:solidFill>
            <a:prstDash val="solid"/>
            <a:round/>
            <a:headEnd type="none" w="med" len="med"/>
            <a:tailEnd type="none" w="med" len="med"/>
          </a:ln>
          <a:effectLst>
            <a:outerShdw blurRad="57150" dist="19050" dir="5400000" algn="bl" rotWithShape="0">
              <a:srgbClr val="000000">
                <a:alpha val="50000"/>
              </a:srgbClr>
            </a:outerShdw>
          </a:effectLst>
        </p:spPr>
      </p:cxnSp>
      <p:sp>
        <p:nvSpPr>
          <p:cNvPr id="8" name="Right Triangle 7"/>
          <p:cNvSpPr/>
          <p:nvPr/>
        </p:nvSpPr>
        <p:spPr>
          <a:xfrm>
            <a:off x="2407918" y="190245"/>
            <a:ext cx="721362" cy="869451"/>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cs typeface="B Nazanin" panose="00000400000000000000" pitchFamily="2" charset="-78"/>
            </a:endParaRPr>
          </a:p>
        </p:txBody>
      </p:sp>
      <p:sp>
        <p:nvSpPr>
          <p:cNvPr id="78" name="Parallelogram 77"/>
          <p:cNvSpPr/>
          <p:nvPr/>
        </p:nvSpPr>
        <p:spPr>
          <a:xfrm>
            <a:off x="-345440" y="6350000"/>
            <a:ext cx="1432560" cy="508000"/>
          </a:xfrm>
          <a:prstGeom prst="parallelogram">
            <a:avLst>
              <a:gd name="adj" fmla="val 47000"/>
            </a:avLst>
          </a:prstGeom>
          <a:solidFill>
            <a:srgbClr val="FFEDE1"/>
          </a:solidFill>
          <a:ln>
            <a:solidFill>
              <a:srgbClr val="FFED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B Nazanin" panose="00000400000000000000" pitchFamily="2" charset="-78"/>
            </a:endParaRPr>
          </a:p>
        </p:txBody>
      </p:sp>
      <p:sp>
        <p:nvSpPr>
          <p:cNvPr id="79" name="Parallelogram 78"/>
          <p:cNvSpPr/>
          <p:nvPr/>
        </p:nvSpPr>
        <p:spPr>
          <a:xfrm>
            <a:off x="-254000" y="6451600"/>
            <a:ext cx="1539240" cy="264160"/>
          </a:xfrm>
          <a:prstGeom prst="parallelogram">
            <a:avLst/>
          </a:prstGeom>
          <a:solidFill>
            <a:srgbClr val="B5838D"/>
          </a:solidFill>
          <a:ln>
            <a:solidFill>
              <a:srgbClr val="B583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a-IR" dirty="0">
                <a:solidFill>
                  <a:schemeClr val="tx1"/>
                </a:solidFill>
                <a:cs typeface="B Nazanin" panose="00000400000000000000" pitchFamily="2" charset="-78"/>
              </a:rPr>
              <a:t>8/31</a:t>
            </a:r>
            <a:endParaRPr lang="en-US" dirty="0">
              <a:solidFill>
                <a:schemeClr val="tx1"/>
              </a:solidFill>
              <a:cs typeface="B Nazanin" panose="00000400000000000000" pitchFamily="2" charset="-78"/>
            </a:endParaRPr>
          </a:p>
        </p:txBody>
      </p:sp>
      <p:sp>
        <p:nvSpPr>
          <p:cNvPr id="34" name="Flowchart: Manual Input 33"/>
          <p:cNvSpPr/>
          <p:nvPr/>
        </p:nvSpPr>
        <p:spPr>
          <a:xfrm rot="16200000">
            <a:off x="7097565" y="-4065142"/>
            <a:ext cx="1055033" cy="9133841"/>
          </a:xfrm>
          <a:prstGeom prst="flowChartManualInput">
            <a:avLst/>
          </a:prstGeom>
          <a:solidFill>
            <a:srgbClr val="828F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B Nazanin" panose="00000400000000000000" pitchFamily="2" charset="-78"/>
            </a:endParaRPr>
          </a:p>
        </p:txBody>
      </p:sp>
      <p:sp>
        <p:nvSpPr>
          <p:cNvPr id="38" name="Rectangle 37"/>
          <p:cNvSpPr/>
          <p:nvPr/>
        </p:nvSpPr>
        <p:spPr>
          <a:xfrm>
            <a:off x="2407920" y="154662"/>
            <a:ext cx="9784080" cy="685643"/>
          </a:xfrm>
          <a:prstGeom prst="rect">
            <a:avLst/>
          </a:prstGeom>
          <a:solidFill>
            <a:srgbClr val="FFED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rtl="1"/>
            <a:r>
              <a:rPr lang="fa-IR" sz="4000" dirty="0">
                <a:solidFill>
                  <a:schemeClr val="tx1"/>
                </a:solidFill>
                <a:cs typeface="B Nazanin" panose="00000400000000000000" pitchFamily="2" charset="-78"/>
              </a:rPr>
              <a:t>	کتابخانه‌ها</a:t>
            </a:r>
            <a:endParaRPr lang="en-US" sz="4000" dirty="0">
              <a:solidFill>
                <a:schemeClr val="tx1"/>
              </a:solidFill>
              <a:cs typeface="B Nazanin" panose="00000400000000000000" pitchFamily="2" charset="-78"/>
            </a:endParaRPr>
          </a:p>
        </p:txBody>
      </p:sp>
      <p:sp>
        <p:nvSpPr>
          <p:cNvPr id="40" name="Flowchart: Connector 39">
            <a:extLst>
              <a:ext uri="{FF2B5EF4-FFF2-40B4-BE49-F238E27FC236}">
                <a16:creationId xmlns:a16="http://schemas.microsoft.com/office/drawing/2014/main" id="{25EBADBF-9017-4203-B5BD-43FFFE7A09A7}"/>
              </a:ext>
            </a:extLst>
          </p:cNvPr>
          <p:cNvSpPr/>
          <p:nvPr/>
        </p:nvSpPr>
        <p:spPr>
          <a:xfrm>
            <a:off x="4516063" y="6134406"/>
            <a:ext cx="269946" cy="284979"/>
          </a:xfrm>
          <a:prstGeom prst="flowChartConnector">
            <a:avLst/>
          </a:prstGeom>
          <a:solidFill>
            <a:srgbClr val="828F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cs typeface="B Nazanin" panose="00000400000000000000" pitchFamily="2" charset="-78"/>
            </a:endParaRPr>
          </a:p>
        </p:txBody>
      </p:sp>
      <p:sp>
        <p:nvSpPr>
          <p:cNvPr id="41" name="Flowchart: Connector 40">
            <a:extLst>
              <a:ext uri="{FF2B5EF4-FFF2-40B4-BE49-F238E27FC236}">
                <a16:creationId xmlns:a16="http://schemas.microsoft.com/office/drawing/2014/main" id="{EF94ECF3-2F9B-418F-9D90-FB0323AB08B6}"/>
              </a:ext>
            </a:extLst>
          </p:cNvPr>
          <p:cNvSpPr/>
          <p:nvPr/>
        </p:nvSpPr>
        <p:spPr>
          <a:xfrm>
            <a:off x="11762949" y="6126807"/>
            <a:ext cx="269946" cy="284979"/>
          </a:xfrm>
          <a:prstGeom prst="flowChartConnector">
            <a:avLst/>
          </a:prstGeom>
          <a:solidFill>
            <a:srgbClr val="828F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cs typeface="B Nazanin" panose="00000400000000000000" pitchFamily="2" charset="-78"/>
            </a:endParaRPr>
          </a:p>
        </p:txBody>
      </p:sp>
      <p:cxnSp>
        <p:nvCxnSpPr>
          <p:cNvPr id="42" name="Straight Connector 41">
            <a:extLst>
              <a:ext uri="{FF2B5EF4-FFF2-40B4-BE49-F238E27FC236}">
                <a16:creationId xmlns:a16="http://schemas.microsoft.com/office/drawing/2014/main" id="{3F0E4FF8-BB12-4016-881A-68C770DA89BB}"/>
              </a:ext>
            </a:extLst>
          </p:cNvPr>
          <p:cNvCxnSpPr>
            <a:stCxn id="40" idx="6"/>
            <a:endCxn id="41" idx="2"/>
          </p:cNvCxnSpPr>
          <p:nvPr/>
        </p:nvCxnSpPr>
        <p:spPr>
          <a:xfrm flipV="1">
            <a:off x="4786009" y="6269297"/>
            <a:ext cx="6976940" cy="7599"/>
          </a:xfrm>
          <a:prstGeom prst="line">
            <a:avLst/>
          </a:prstGeom>
          <a:ln w="57150">
            <a:solidFill>
              <a:srgbClr val="828FA6"/>
            </a:solidFill>
          </a:ln>
        </p:spPr>
        <p:style>
          <a:lnRef idx="1">
            <a:schemeClr val="accent1"/>
          </a:lnRef>
          <a:fillRef idx="0">
            <a:schemeClr val="accent1"/>
          </a:fillRef>
          <a:effectRef idx="0">
            <a:schemeClr val="accent1"/>
          </a:effectRef>
          <a:fontRef idx="minor">
            <a:schemeClr val="tx1"/>
          </a:fontRef>
        </p:style>
      </p:cxnSp>
      <p:sp>
        <p:nvSpPr>
          <p:cNvPr id="46" name="Flowchart: Connector 45">
            <a:extLst>
              <a:ext uri="{FF2B5EF4-FFF2-40B4-BE49-F238E27FC236}">
                <a16:creationId xmlns:a16="http://schemas.microsoft.com/office/drawing/2014/main" id="{EDE8DE23-08BD-439D-8051-3D5E6AE628B2}"/>
              </a:ext>
            </a:extLst>
          </p:cNvPr>
          <p:cNvSpPr/>
          <p:nvPr/>
        </p:nvSpPr>
        <p:spPr>
          <a:xfrm>
            <a:off x="10673994" y="5801852"/>
            <a:ext cx="993916" cy="934890"/>
          </a:xfrm>
          <a:prstGeom prst="flowChartConnector">
            <a:avLst/>
          </a:prstGeom>
          <a:solidFill>
            <a:srgbClr val="FFFFFF"/>
          </a:solidFill>
          <a:ln w="28575">
            <a:solidFill>
              <a:srgbClr val="E8C2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a-IR" sz="1400" dirty="0">
                <a:solidFill>
                  <a:srgbClr val="212121"/>
                </a:solidFill>
                <a:cs typeface="B Nazanin" panose="00000400000000000000" pitchFamily="2" charset="-78"/>
              </a:rPr>
              <a:t>مقدمه</a:t>
            </a:r>
            <a:endParaRPr lang="en-US" sz="1400" dirty="0">
              <a:solidFill>
                <a:srgbClr val="212121"/>
              </a:solidFill>
              <a:cs typeface="B Nazanin" panose="00000400000000000000" pitchFamily="2" charset="-78"/>
            </a:endParaRPr>
          </a:p>
        </p:txBody>
      </p:sp>
      <p:sp>
        <p:nvSpPr>
          <p:cNvPr id="47" name="Flowchart: Connector 46">
            <a:extLst>
              <a:ext uri="{FF2B5EF4-FFF2-40B4-BE49-F238E27FC236}">
                <a16:creationId xmlns:a16="http://schemas.microsoft.com/office/drawing/2014/main" id="{63F2601D-8755-4681-8759-697B4D71E125}"/>
              </a:ext>
            </a:extLst>
          </p:cNvPr>
          <p:cNvSpPr/>
          <p:nvPr/>
        </p:nvSpPr>
        <p:spPr>
          <a:xfrm>
            <a:off x="9546898" y="5809451"/>
            <a:ext cx="993916" cy="934890"/>
          </a:xfrm>
          <a:prstGeom prst="flowChartConnector">
            <a:avLst/>
          </a:prstGeom>
          <a:solidFill>
            <a:srgbClr val="FFFFFF"/>
          </a:solidFill>
          <a:ln w="28575">
            <a:solidFill>
              <a:srgbClr val="E8C2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212121"/>
              </a:solidFill>
              <a:cs typeface="B Nazanin" panose="00000400000000000000" pitchFamily="2" charset="-78"/>
            </a:endParaRPr>
          </a:p>
        </p:txBody>
      </p:sp>
      <p:sp>
        <p:nvSpPr>
          <p:cNvPr id="48" name="Flowchart: Connector 47">
            <a:extLst>
              <a:ext uri="{FF2B5EF4-FFF2-40B4-BE49-F238E27FC236}">
                <a16:creationId xmlns:a16="http://schemas.microsoft.com/office/drawing/2014/main" id="{69992994-97F4-4054-A5B9-0300F2105962}"/>
              </a:ext>
            </a:extLst>
          </p:cNvPr>
          <p:cNvSpPr/>
          <p:nvPr/>
        </p:nvSpPr>
        <p:spPr>
          <a:xfrm>
            <a:off x="8400556" y="5801851"/>
            <a:ext cx="993916" cy="934890"/>
          </a:xfrm>
          <a:prstGeom prst="flowChartConnector">
            <a:avLst/>
          </a:prstGeom>
          <a:solidFill>
            <a:srgbClr val="FFFFFF"/>
          </a:solidFill>
          <a:ln w="28575">
            <a:solidFill>
              <a:srgbClr val="E8C2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a-IR" sz="1200" dirty="0">
              <a:solidFill>
                <a:srgbClr val="212121"/>
              </a:solidFill>
              <a:cs typeface="B Nazanin" panose="00000400000000000000" pitchFamily="2" charset="-78"/>
            </a:endParaRPr>
          </a:p>
        </p:txBody>
      </p:sp>
      <p:sp>
        <p:nvSpPr>
          <p:cNvPr id="49" name="Flowchart: Connector 48">
            <a:extLst>
              <a:ext uri="{FF2B5EF4-FFF2-40B4-BE49-F238E27FC236}">
                <a16:creationId xmlns:a16="http://schemas.microsoft.com/office/drawing/2014/main" id="{BAD25468-F8A8-418C-BB43-C820A66351D5}"/>
              </a:ext>
            </a:extLst>
          </p:cNvPr>
          <p:cNvSpPr/>
          <p:nvPr/>
        </p:nvSpPr>
        <p:spPr>
          <a:xfrm>
            <a:off x="7248278" y="5801851"/>
            <a:ext cx="993916" cy="934890"/>
          </a:xfrm>
          <a:prstGeom prst="flowChartConnector">
            <a:avLst/>
          </a:prstGeom>
          <a:solidFill>
            <a:srgbClr val="FFFFFF"/>
          </a:solidFill>
          <a:ln w="28575">
            <a:solidFill>
              <a:srgbClr val="E8C2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endParaRPr lang="en-US" sz="1400" dirty="0">
              <a:solidFill>
                <a:srgbClr val="212121"/>
              </a:solidFill>
              <a:cs typeface="B Nazanin" panose="00000400000000000000" pitchFamily="2" charset="-78"/>
            </a:endParaRPr>
          </a:p>
        </p:txBody>
      </p:sp>
      <p:sp>
        <p:nvSpPr>
          <p:cNvPr id="50" name="Flowchart: Connector 49">
            <a:extLst>
              <a:ext uri="{FF2B5EF4-FFF2-40B4-BE49-F238E27FC236}">
                <a16:creationId xmlns:a16="http://schemas.microsoft.com/office/drawing/2014/main" id="{A8CC9C54-D67C-4A02-A46D-40460C1A2A5E}"/>
              </a:ext>
            </a:extLst>
          </p:cNvPr>
          <p:cNvSpPr/>
          <p:nvPr/>
        </p:nvSpPr>
        <p:spPr>
          <a:xfrm>
            <a:off x="6096000" y="5812314"/>
            <a:ext cx="993916" cy="934890"/>
          </a:xfrm>
          <a:prstGeom prst="flowChartConnector">
            <a:avLst/>
          </a:prstGeom>
          <a:solidFill>
            <a:srgbClr val="FFFFFF"/>
          </a:solidFill>
          <a:ln w="28575">
            <a:solidFill>
              <a:srgbClr val="E8C2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212121"/>
              </a:solidFill>
              <a:cs typeface="B Nazanin" panose="00000400000000000000" pitchFamily="2" charset="-78"/>
            </a:endParaRPr>
          </a:p>
        </p:txBody>
      </p:sp>
      <p:sp>
        <p:nvSpPr>
          <p:cNvPr id="51" name="Flowchart: Connector 50">
            <a:extLst>
              <a:ext uri="{FF2B5EF4-FFF2-40B4-BE49-F238E27FC236}">
                <a16:creationId xmlns:a16="http://schemas.microsoft.com/office/drawing/2014/main" id="{11DE2CF3-832A-48C2-AD50-15F7B36193E5}"/>
              </a:ext>
            </a:extLst>
          </p:cNvPr>
          <p:cNvSpPr/>
          <p:nvPr/>
        </p:nvSpPr>
        <p:spPr>
          <a:xfrm>
            <a:off x="4959281" y="5813679"/>
            <a:ext cx="993916" cy="934890"/>
          </a:xfrm>
          <a:prstGeom prst="flowChartConnector">
            <a:avLst/>
          </a:prstGeom>
          <a:solidFill>
            <a:srgbClr val="FFFFFF"/>
          </a:solidFill>
          <a:ln w="28575">
            <a:solidFill>
              <a:srgbClr val="E8C2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a-IR" sz="1400" dirty="0">
              <a:solidFill>
                <a:srgbClr val="212121"/>
              </a:solidFill>
              <a:cs typeface="B Nazanin" panose="00000400000000000000" pitchFamily="2" charset="-78"/>
            </a:endParaRPr>
          </a:p>
        </p:txBody>
      </p:sp>
      <p:sp>
        <p:nvSpPr>
          <p:cNvPr id="52" name="TextBox 51">
            <a:extLst>
              <a:ext uri="{FF2B5EF4-FFF2-40B4-BE49-F238E27FC236}">
                <a16:creationId xmlns:a16="http://schemas.microsoft.com/office/drawing/2014/main" id="{16FA5DA3-6CDC-45E7-AF15-33AD42E3BB96}"/>
              </a:ext>
            </a:extLst>
          </p:cNvPr>
          <p:cNvSpPr txBox="1"/>
          <p:nvPr/>
        </p:nvSpPr>
        <p:spPr>
          <a:xfrm>
            <a:off x="9610493" y="6007686"/>
            <a:ext cx="857314" cy="523220"/>
          </a:xfrm>
          <a:prstGeom prst="rect">
            <a:avLst/>
          </a:prstGeom>
          <a:noFill/>
        </p:spPr>
        <p:txBody>
          <a:bodyPr wrap="square" rtlCol="1">
            <a:spAutoFit/>
          </a:bodyPr>
          <a:lstStyle/>
          <a:p>
            <a:pPr algn="ctr" rtl="1"/>
            <a:r>
              <a:rPr lang="fa-IR" sz="1400" dirty="0">
                <a:solidFill>
                  <a:srgbClr val="212121"/>
                </a:solidFill>
                <a:cs typeface="B Nazanin" panose="00000400000000000000" pitchFamily="2" charset="-78"/>
              </a:rPr>
              <a:t>روش‌ها و الگوریتم‌ها</a:t>
            </a:r>
            <a:endParaRPr lang="en-US" sz="1400" dirty="0">
              <a:solidFill>
                <a:srgbClr val="212121"/>
              </a:solidFill>
              <a:cs typeface="B Nazanin" panose="00000400000000000000" pitchFamily="2" charset="-78"/>
            </a:endParaRPr>
          </a:p>
        </p:txBody>
      </p:sp>
      <p:sp>
        <p:nvSpPr>
          <p:cNvPr id="53" name="TextBox 52">
            <a:extLst>
              <a:ext uri="{FF2B5EF4-FFF2-40B4-BE49-F238E27FC236}">
                <a16:creationId xmlns:a16="http://schemas.microsoft.com/office/drawing/2014/main" id="{3B4EA013-3270-4986-A8D6-C3877EFDCC32}"/>
              </a:ext>
            </a:extLst>
          </p:cNvPr>
          <p:cNvSpPr txBox="1"/>
          <p:nvPr/>
        </p:nvSpPr>
        <p:spPr>
          <a:xfrm>
            <a:off x="7359747" y="5998216"/>
            <a:ext cx="768157" cy="523220"/>
          </a:xfrm>
          <a:prstGeom prst="rect">
            <a:avLst/>
          </a:prstGeom>
          <a:noFill/>
        </p:spPr>
        <p:txBody>
          <a:bodyPr wrap="square" rtlCol="1">
            <a:spAutoFit/>
          </a:bodyPr>
          <a:lstStyle/>
          <a:p>
            <a:pPr algn="ctr" rtl="1"/>
            <a:r>
              <a:rPr lang="fa-IR" sz="1400" dirty="0">
                <a:solidFill>
                  <a:srgbClr val="212121"/>
                </a:solidFill>
                <a:cs typeface="B Nazanin" panose="00000400000000000000" pitchFamily="2" charset="-78"/>
              </a:rPr>
              <a:t>مدل شبکه عصبی</a:t>
            </a:r>
            <a:endParaRPr lang="en-US" sz="1400" dirty="0">
              <a:solidFill>
                <a:srgbClr val="212121"/>
              </a:solidFill>
              <a:cs typeface="B Nazanin" panose="00000400000000000000" pitchFamily="2" charset="-78"/>
            </a:endParaRPr>
          </a:p>
        </p:txBody>
      </p:sp>
      <p:sp>
        <p:nvSpPr>
          <p:cNvPr id="54" name="TextBox 53">
            <a:extLst>
              <a:ext uri="{FF2B5EF4-FFF2-40B4-BE49-F238E27FC236}">
                <a16:creationId xmlns:a16="http://schemas.microsoft.com/office/drawing/2014/main" id="{E14C0CD7-D138-44FE-8963-661847BD7CB8}"/>
              </a:ext>
            </a:extLst>
          </p:cNvPr>
          <p:cNvSpPr txBox="1"/>
          <p:nvPr/>
        </p:nvSpPr>
        <p:spPr>
          <a:xfrm>
            <a:off x="6081090" y="5895160"/>
            <a:ext cx="1052410" cy="738664"/>
          </a:xfrm>
          <a:prstGeom prst="rect">
            <a:avLst/>
          </a:prstGeom>
          <a:noFill/>
        </p:spPr>
        <p:txBody>
          <a:bodyPr wrap="square" rtlCol="1">
            <a:spAutoFit/>
          </a:bodyPr>
          <a:lstStyle/>
          <a:p>
            <a:pPr algn="ctr" rtl="1"/>
            <a:r>
              <a:rPr lang="fa-IR" sz="1400" dirty="0">
                <a:solidFill>
                  <a:srgbClr val="212121"/>
                </a:solidFill>
                <a:cs typeface="B Nazanin" panose="00000400000000000000" pitchFamily="2" charset="-78"/>
              </a:rPr>
              <a:t>سیستم تشخیص خواب‌آلودگی</a:t>
            </a:r>
            <a:endParaRPr lang="en-US" sz="1400" dirty="0">
              <a:solidFill>
                <a:srgbClr val="212121"/>
              </a:solidFill>
              <a:cs typeface="B Nazanin" panose="00000400000000000000" pitchFamily="2" charset="-78"/>
            </a:endParaRPr>
          </a:p>
        </p:txBody>
      </p:sp>
      <p:sp>
        <p:nvSpPr>
          <p:cNvPr id="55" name="TextBox 54">
            <a:extLst>
              <a:ext uri="{FF2B5EF4-FFF2-40B4-BE49-F238E27FC236}">
                <a16:creationId xmlns:a16="http://schemas.microsoft.com/office/drawing/2014/main" id="{986A0E03-7382-4EC0-B6A3-08290D97057B}"/>
              </a:ext>
            </a:extLst>
          </p:cNvPr>
          <p:cNvSpPr txBox="1"/>
          <p:nvPr/>
        </p:nvSpPr>
        <p:spPr>
          <a:xfrm>
            <a:off x="5070079" y="5890494"/>
            <a:ext cx="800328" cy="738664"/>
          </a:xfrm>
          <a:prstGeom prst="rect">
            <a:avLst/>
          </a:prstGeom>
          <a:noFill/>
        </p:spPr>
        <p:txBody>
          <a:bodyPr wrap="square" rtlCol="1">
            <a:spAutoFit/>
          </a:bodyPr>
          <a:lstStyle/>
          <a:p>
            <a:pPr algn="ctr"/>
            <a:r>
              <a:rPr lang="fa-IR" sz="1400" dirty="0">
                <a:solidFill>
                  <a:srgbClr val="212121"/>
                </a:solidFill>
                <a:cs typeface="B Nazanin" panose="00000400000000000000" pitchFamily="2" charset="-78"/>
              </a:rPr>
              <a:t>نتیجه‌گیری و پیشنهادات</a:t>
            </a:r>
          </a:p>
        </p:txBody>
      </p:sp>
      <p:sp>
        <p:nvSpPr>
          <p:cNvPr id="56" name="TextBox 55">
            <a:extLst>
              <a:ext uri="{FF2B5EF4-FFF2-40B4-BE49-F238E27FC236}">
                <a16:creationId xmlns:a16="http://schemas.microsoft.com/office/drawing/2014/main" id="{DBFD2A90-6797-4E3F-BA19-1AE951B6D7B7}"/>
              </a:ext>
            </a:extLst>
          </p:cNvPr>
          <p:cNvSpPr txBox="1"/>
          <p:nvPr/>
        </p:nvSpPr>
        <p:spPr>
          <a:xfrm>
            <a:off x="8487205" y="5907563"/>
            <a:ext cx="797754" cy="738664"/>
          </a:xfrm>
          <a:prstGeom prst="rect">
            <a:avLst/>
          </a:prstGeom>
          <a:noFill/>
        </p:spPr>
        <p:txBody>
          <a:bodyPr wrap="square" rtlCol="1">
            <a:spAutoFit/>
          </a:bodyPr>
          <a:lstStyle/>
          <a:p>
            <a:pPr algn="ctr" rtl="1"/>
            <a:r>
              <a:rPr lang="fa-IR" sz="1400" dirty="0">
                <a:solidFill>
                  <a:srgbClr val="212121"/>
                </a:solidFill>
                <a:cs typeface="B Nazanin" panose="00000400000000000000" pitchFamily="2" charset="-78"/>
              </a:rPr>
              <a:t>ابزارها و مجموعه داده</a:t>
            </a:r>
          </a:p>
        </p:txBody>
      </p:sp>
      <p:sp>
        <p:nvSpPr>
          <p:cNvPr id="57" name="Flowchart: Connector 56">
            <a:extLst>
              <a:ext uri="{FF2B5EF4-FFF2-40B4-BE49-F238E27FC236}">
                <a16:creationId xmlns:a16="http://schemas.microsoft.com/office/drawing/2014/main" id="{371478A3-B578-4F88-BA5D-3D92DF6FF75B}"/>
              </a:ext>
            </a:extLst>
          </p:cNvPr>
          <p:cNvSpPr/>
          <p:nvPr/>
        </p:nvSpPr>
        <p:spPr>
          <a:xfrm>
            <a:off x="4516063" y="6134406"/>
            <a:ext cx="269946" cy="284979"/>
          </a:xfrm>
          <a:prstGeom prst="flowChartConnector">
            <a:avLst/>
          </a:prstGeom>
          <a:solidFill>
            <a:srgbClr val="828F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cs typeface="B Nazanin" panose="00000400000000000000" pitchFamily="2" charset="-78"/>
            </a:endParaRPr>
          </a:p>
        </p:txBody>
      </p:sp>
      <p:sp>
        <p:nvSpPr>
          <p:cNvPr id="58" name="Flowchart: Connector 57">
            <a:extLst>
              <a:ext uri="{FF2B5EF4-FFF2-40B4-BE49-F238E27FC236}">
                <a16:creationId xmlns:a16="http://schemas.microsoft.com/office/drawing/2014/main" id="{C1844485-3919-49C8-B5A2-F2A3B58DFE6A}"/>
              </a:ext>
            </a:extLst>
          </p:cNvPr>
          <p:cNvSpPr/>
          <p:nvPr/>
        </p:nvSpPr>
        <p:spPr>
          <a:xfrm>
            <a:off x="11762949" y="6126807"/>
            <a:ext cx="269946" cy="284979"/>
          </a:xfrm>
          <a:prstGeom prst="flowChartConnector">
            <a:avLst/>
          </a:prstGeom>
          <a:solidFill>
            <a:srgbClr val="828F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cs typeface="B Nazanin" panose="00000400000000000000" pitchFamily="2" charset="-78"/>
            </a:endParaRPr>
          </a:p>
        </p:txBody>
      </p:sp>
      <p:cxnSp>
        <p:nvCxnSpPr>
          <p:cNvPr id="59" name="Straight Connector 58">
            <a:extLst>
              <a:ext uri="{FF2B5EF4-FFF2-40B4-BE49-F238E27FC236}">
                <a16:creationId xmlns:a16="http://schemas.microsoft.com/office/drawing/2014/main" id="{752B8843-D9FF-4C07-89C2-39CE2E5B55AD}"/>
              </a:ext>
            </a:extLst>
          </p:cNvPr>
          <p:cNvCxnSpPr>
            <a:stCxn id="57" idx="6"/>
            <a:endCxn id="58" idx="2"/>
          </p:cNvCxnSpPr>
          <p:nvPr/>
        </p:nvCxnSpPr>
        <p:spPr>
          <a:xfrm flipV="1">
            <a:off x="4786009" y="6269297"/>
            <a:ext cx="6976940" cy="7599"/>
          </a:xfrm>
          <a:prstGeom prst="line">
            <a:avLst/>
          </a:prstGeom>
          <a:ln w="57150">
            <a:solidFill>
              <a:srgbClr val="828FA6"/>
            </a:solidFill>
          </a:ln>
        </p:spPr>
        <p:style>
          <a:lnRef idx="1">
            <a:schemeClr val="accent1"/>
          </a:lnRef>
          <a:fillRef idx="0">
            <a:schemeClr val="accent1"/>
          </a:fillRef>
          <a:effectRef idx="0">
            <a:schemeClr val="accent1"/>
          </a:effectRef>
          <a:fontRef idx="minor">
            <a:schemeClr val="tx1"/>
          </a:fontRef>
        </p:style>
      </p:cxnSp>
      <p:sp>
        <p:nvSpPr>
          <p:cNvPr id="60" name="Flowchart: Connector 59">
            <a:extLst>
              <a:ext uri="{FF2B5EF4-FFF2-40B4-BE49-F238E27FC236}">
                <a16:creationId xmlns:a16="http://schemas.microsoft.com/office/drawing/2014/main" id="{095E6A03-F71F-4F10-B818-9AE5B08E8928}"/>
              </a:ext>
            </a:extLst>
          </p:cNvPr>
          <p:cNvSpPr/>
          <p:nvPr/>
        </p:nvSpPr>
        <p:spPr>
          <a:xfrm>
            <a:off x="10673994" y="5801852"/>
            <a:ext cx="993916" cy="934890"/>
          </a:xfrm>
          <a:prstGeom prst="flowChartConnector">
            <a:avLst/>
          </a:prstGeom>
          <a:solidFill>
            <a:srgbClr val="FFFFFF"/>
          </a:solidFill>
          <a:ln w="28575">
            <a:solidFill>
              <a:srgbClr val="E8C2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a-IR" sz="1400" dirty="0">
                <a:solidFill>
                  <a:srgbClr val="212121"/>
                </a:solidFill>
                <a:cs typeface="B Nazanin" panose="00000400000000000000" pitchFamily="2" charset="-78"/>
              </a:rPr>
              <a:t>مقدمه</a:t>
            </a:r>
            <a:endParaRPr lang="en-US" sz="1400" dirty="0">
              <a:solidFill>
                <a:srgbClr val="212121"/>
              </a:solidFill>
              <a:cs typeface="B Nazanin" panose="00000400000000000000" pitchFamily="2" charset="-78"/>
            </a:endParaRPr>
          </a:p>
        </p:txBody>
      </p:sp>
      <p:sp>
        <p:nvSpPr>
          <p:cNvPr id="61" name="Flowchart: Connector 60">
            <a:extLst>
              <a:ext uri="{FF2B5EF4-FFF2-40B4-BE49-F238E27FC236}">
                <a16:creationId xmlns:a16="http://schemas.microsoft.com/office/drawing/2014/main" id="{C2C4C4B9-C59B-49C8-B9FA-E15E549028F0}"/>
              </a:ext>
            </a:extLst>
          </p:cNvPr>
          <p:cNvSpPr/>
          <p:nvPr/>
        </p:nvSpPr>
        <p:spPr>
          <a:xfrm>
            <a:off x="9546898" y="5809451"/>
            <a:ext cx="993916" cy="934890"/>
          </a:xfrm>
          <a:prstGeom prst="flowChartConnector">
            <a:avLst/>
          </a:prstGeom>
          <a:solidFill>
            <a:srgbClr val="FFFFFF"/>
          </a:solidFill>
          <a:ln w="28575">
            <a:solidFill>
              <a:srgbClr val="E8C2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212121"/>
              </a:solidFill>
              <a:cs typeface="B Nazanin" panose="00000400000000000000" pitchFamily="2" charset="-78"/>
            </a:endParaRPr>
          </a:p>
        </p:txBody>
      </p:sp>
      <p:sp>
        <p:nvSpPr>
          <p:cNvPr id="62" name="Flowchart: Connector 61">
            <a:extLst>
              <a:ext uri="{FF2B5EF4-FFF2-40B4-BE49-F238E27FC236}">
                <a16:creationId xmlns:a16="http://schemas.microsoft.com/office/drawing/2014/main" id="{70FECB41-B20D-4362-A4E6-EEAC815D7A79}"/>
              </a:ext>
            </a:extLst>
          </p:cNvPr>
          <p:cNvSpPr/>
          <p:nvPr/>
        </p:nvSpPr>
        <p:spPr>
          <a:xfrm>
            <a:off x="8400556" y="5801851"/>
            <a:ext cx="993916" cy="934890"/>
          </a:xfrm>
          <a:prstGeom prst="flowChartConnector">
            <a:avLst/>
          </a:prstGeom>
          <a:solidFill>
            <a:srgbClr val="E8C2CA"/>
          </a:solidFill>
          <a:ln w="28575">
            <a:solidFill>
              <a:srgbClr val="E8C2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a-IR" sz="1200" dirty="0">
              <a:solidFill>
                <a:srgbClr val="212121"/>
              </a:solidFill>
              <a:cs typeface="B Nazanin" panose="00000400000000000000" pitchFamily="2" charset="-78"/>
            </a:endParaRPr>
          </a:p>
        </p:txBody>
      </p:sp>
      <p:sp>
        <p:nvSpPr>
          <p:cNvPr id="63" name="Flowchart: Connector 62">
            <a:extLst>
              <a:ext uri="{FF2B5EF4-FFF2-40B4-BE49-F238E27FC236}">
                <a16:creationId xmlns:a16="http://schemas.microsoft.com/office/drawing/2014/main" id="{0D774C30-C4CE-4ED0-B58D-BDCBD40E5C24}"/>
              </a:ext>
            </a:extLst>
          </p:cNvPr>
          <p:cNvSpPr/>
          <p:nvPr/>
        </p:nvSpPr>
        <p:spPr>
          <a:xfrm>
            <a:off x="7248278" y="5801851"/>
            <a:ext cx="993916" cy="934890"/>
          </a:xfrm>
          <a:prstGeom prst="flowChartConnector">
            <a:avLst/>
          </a:prstGeom>
          <a:solidFill>
            <a:srgbClr val="FFFFFF"/>
          </a:solidFill>
          <a:ln w="28575">
            <a:solidFill>
              <a:srgbClr val="E8C2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endParaRPr lang="en-US" sz="1400" dirty="0">
              <a:solidFill>
                <a:srgbClr val="212121"/>
              </a:solidFill>
              <a:cs typeface="B Nazanin" panose="00000400000000000000" pitchFamily="2" charset="-78"/>
            </a:endParaRPr>
          </a:p>
        </p:txBody>
      </p:sp>
      <p:sp>
        <p:nvSpPr>
          <p:cNvPr id="64" name="Flowchart: Connector 63">
            <a:extLst>
              <a:ext uri="{FF2B5EF4-FFF2-40B4-BE49-F238E27FC236}">
                <a16:creationId xmlns:a16="http://schemas.microsoft.com/office/drawing/2014/main" id="{BC89482D-6535-4A9D-8FD1-B23D349767FF}"/>
              </a:ext>
            </a:extLst>
          </p:cNvPr>
          <p:cNvSpPr/>
          <p:nvPr/>
        </p:nvSpPr>
        <p:spPr>
          <a:xfrm>
            <a:off x="6096000" y="5812314"/>
            <a:ext cx="993916" cy="934890"/>
          </a:xfrm>
          <a:prstGeom prst="flowChartConnector">
            <a:avLst/>
          </a:prstGeom>
          <a:solidFill>
            <a:srgbClr val="FFFFFF"/>
          </a:solidFill>
          <a:ln w="28575">
            <a:solidFill>
              <a:srgbClr val="E8C2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212121"/>
              </a:solidFill>
              <a:cs typeface="B Nazanin" panose="00000400000000000000" pitchFamily="2" charset="-78"/>
            </a:endParaRPr>
          </a:p>
        </p:txBody>
      </p:sp>
      <p:sp>
        <p:nvSpPr>
          <p:cNvPr id="65" name="Flowchart: Connector 64">
            <a:extLst>
              <a:ext uri="{FF2B5EF4-FFF2-40B4-BE49-F238E27FC236}">
                <a16:creationId xmlns:a16="http://schemas.microsoft.com/office/drawing/2014/main" id="{5785F402-3AEB-45DD-AC59-F2F661EC012F}"/>
              </a:ext>
            </a:extLst>
          </p:cNvPr>
          <p:cNvSpPr/>
          <p:nvPr/>
        </p:nvSpPr>
        <p:spPr>
          <a:xfrm>
            <a:off x="4959281" y="5813679"/>
            <a:ext cx="993916" cy="934890"/>
          </a:xfrm>
          <a:prstGeom prst="flowChartConnector">
            <a:avLst/>
          </a:prstGeom>
          <a:solidFill>
            <a:srgbClr val="FFFFFF"/>
          </a:solidFill>
          <a:ln w="28575">
            <a:solidFill>
              <a:srgbClr val="E8C2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a-IR" sz="1400" dirty="0">
              <a:solidFill>
                <a:srgbClr val="212121"/>
              </a:solidFill>
              <a:cs typeface="B Nazanin" panose="00000400000000000000" pitchFamily="2" charset="-78"/>
            </a:endParaRPr>
          </a:p>
        </p:txBody>
      </p:sp>
      <p:sp>
        <p:nvSpPr>
          <p:cNvPr id="66" name="TextBox 65">
            <a:extLst>
              <a:ext uri="{FF2B5EF4-FFF2-40B4-BE49-F238E27FC236}">
                <a16:creationId xmlns:a16="http://schemas.microsoft.com/office/drawing/2014/main" id="{CEBAA078-D1EA-468B-A2F9-30AC957A5C4C}"/>
              </a:ext>
            </a:extLst>
          </p:cNvPr>
          <p:cNvSpPr txBox="1"/>
          <p:nvPr/>
        </p:nvSpPr>
        <p:spPr>
          <a:xfrm>
            <a:off x="9610493" y="6007686"/>
            <a:ext cx="857314" cy="523220"/>
          </a:xfrm>
          <a:prstGeom prst="rect">
            <a:avLst/>
          </a:prstGeom>
          <a:noFill/>
        </p:spPr>
        <p:txBody>
          <a:bodyPr wrap="square" rtlCol="1">
            <a:spAutoFit/>
          </a:bodyPr>
          <a:lstStyle/>
          <a:p>
            <a:pPr algn="ctr" rtl="1"/>
            <a:r>
              <a:rPr lang="fa-IR" sz="1400" dirty="0">
                <a:solidFill>
                  <a:srgbClr val="212121"/>
                </a:solidFill>
                <a:cs typeface="B Nazanin" panose="00000400000000000000" pitchFamily="2" charset="-78"/>
              </a:rPr>
              <a:t>روش‌ها و الگوریتم‌ها</a:t>
            </a:r>
            <a:endParaRPr lang="en-US" sz="1400" dirty="0">
              <a:solidFill>
                <a:srgbClr val="212121"/>
              </a:solidFill>
              <a:cs typeface="B Nazanin" panose="00000400000000000000" pitchFamily="2" charset="-78"/>
            </a:endParaRPr>
          </a:p>
        </p:txBody>
      </p:sp>
      <p:sp>
        <p:nvSpPr>
          <p:cNvPr id="67" name="TextBox 66">
            <a:extLst>
              <a:ext uri="{FF2B5EF4-FFF2-40B4-BE49-F238E27FC236}">
                <a16:creationId xmlns:a16="http://schemas.microsoft.com/office/drawing/2014/main" id="{45C7FE21-F032-4829-A1A2-CC82995704FE}"/>
              </a:ext>
            </a:extLst>
          </p:cNvPr>
          <p:cNvSpPr txBox="1"/>
          <p:nvPr/>
        </p:nvSpPr>
        <p:spPr>
          <a:xfrm>
            <a:off x="7359747" y="5998216"/>
            <a:ext cx="768157" cy="523220"/>
          </a:xfrm>
          <a:prstGeom prst="rect">
            <a:avLst/>
          </a:prstGeom>
          <a:noFill/>
        </p:spPr>
        <p:txBody>
          <a:bodyPr wrap="square" rtlCol="1">
            <a:spAutoFit/>
          </a:bodyPr>
          <a:lstStyle/>
          <a:p>
            <a:pPr algn="ctr" rtl="1"/>
            <a:r>
              <a:rPr lang="fa-IR" sz="1400" dirty="0">
                <a:solidFill>
                  <a:srgbClr val="212121"/>
                </a:solidFill>
                <a:cs typeface="B Nazanin" panose="00000400000000000000" pitchFamily="2" charset="-78"/>
              </a:rPr>
              <a:t>مدل شبکه عصبی</a:t>
            </a:r>
            <a:endParaRPr lang="en-US" sz="1400" dirty="0">
              <a:solidFill>
                <a:srgbClr val="212121"/>
              </a:solidFill>
              <a:cs typeface="B Nazanin" panose="00000400000000000000" pitchFamily="2" charset="-78"/>
            </a:endParaRPr>
          </a:p>
        </p:txBody>
      </p:sp>
      <p:sp>
        <p:nvSpPr>
          <p:cNvPr id="68" name="TextBox 67">
            <a:extLst>
              <a:ext uri="{FF2B5EF4-FFF2-40B4-BE49-F238E27FC236}">
                <a16:creationId xmlns:a16="http://schemas.microsoft.com/office/drawing/2014/main" id="{1A6074EA-F1D9-4ACD-AAED-B2DAAFEF832C}"/>
              </a:ext>
            </a:extLst>
          </p:cNvPr>
          <p:cNvSpPr txBox="1"/>
          <p:nvPr/>
        </p:nvSpPr>
        <p:spPr>
          <a:xfrm>
            <a:off x="6081090" y="5895160"/>
            <a:ext cx="1052410" cy="738664"/>
          </a:xfrm>
          <a:prstGeom prst="rect">
            <a:avLst/>
          </a:prstGeom>
          <a:noFill/>
        </p:spPr>
        <p:txBody>
          <a:bodyPr wrap="square" rtlCol="1">
            <a:spAutoFit/>
          </a:bodyPr>
          <a:lstStyle/>
          <a:p>
            <a:pPr algn="ctr" rtl="1"/>
            <a:r>
              <a:rPr lang="fa-IR" sz="1400" dirty="0">
                <a:solidFill>
                  <a:srgbClr val="212121"/>
                </a:solidFill>
                <a:cs typeface="B Nazanin" panose="00000400000000000000" pitchFamily="2" charset="-78"/>
              </a:rPr>
              <a:t>سیستم تشخیص خواب‌آلودگی</a:t>
            </a:r>
            <a:endParaRPr lang="en-US" sz="1400" dirty="0">
              <a:solidFill>
                <a:srgbClr val="212121"/>
              </a:solidFill>
              <a:cs typeface="B Nazanin" panose="00000400000000000000" pitchFamily="2" charset="-78"/>
            </a:endParaRPr>
          </a:p>
        </p:txBody>
      </p:sp>
      <p:sp>
        <p:nvSpPr>
          <p:cNvPr id="73" name="TextBox 72">
            <a:extLst>
              <a:ext uri="{FF2B5EF4-FFF2-40B4-BE49-F238E27FC236}">
                <a16:creationId xmlns:a16="http://schemas.microsoft.com/office/drawing/2014/main" id="{75A765C7-E145-48B1-A240-743EE52E606F}"/>
              </a:ext>
            </a:extLst>
          </p:cNvPr>
          <p:cNvSpPr txBox="1"/>
          <p:nvPr/>
        </p:nvSpPr>
        <p:spPr>
          <a:xfrm>
            <a:off x="5070079" y="5890494"/>
            <a:ext cx="800328" cy="738664"/>
          </a:xfrm>
          <a:prstGeom prst="rect">
            <a:avLst/>
          </a:prstGeom>
          <a:noFill/>
        </p:spPr>
        <p:txBody>
          <a:bodyPr wrap="square" rtlCol="1">
            <a:spAutoFit/>
          </a:bodyPr>
          <a:lstStyle/>
          <a:p>
            <a:pPr algn="ctr"/>
            <a:r>
              <a:rPr lang="fa-IR" sz="1400" dirty="0">
                <a:solidFill>
                  <a:srgbClr val="212121"/>
                </a:solidFill>
                <a:cs typeface="B Nazanin" panose="00000400000000000000" pitchFamily="2" charset="-78"/>
              </a:rPr>
              <a:t>نتیجه‌گیری و پیشنهادات</a:t>
            </a:r>
          </a:p>
        </p:txBody>
      </p:sp>
      <p:sp>
        <p:nvSpPr>
          <p:cNvPr id="74" name="TextBox 73">
            <a:extLst>
              <a:ext uri="{FF2B5EF4-FFF2-40B4-BE49-F238E27FC236}">
                <a16:creationId xmlns:a16="http://schemas.microsoft.com/office/drawing/2014/main" id="{3BE931BC-D1AE-432F-8143-5DB65DC1C047}"/>
              </a:ext>
            </a:extLst>
          </p:cNvPr>
          <p:cNvSpPr txBox="1"/>
          <p:nvPr/>
        </p:nvSpPr>
        <p:spPr>
          <a:xfrm>
            <a:off x="8384997" y="5964105"/>
            <a:ext cx="975315" cy="523220"/>
          </a:xfrm>
          <a:prstGeom prst="rect">
            <a:avLst/>
          </a:prstGeom>
          <a:noFill/>
        </p:spPr>
        <p:txBody>
          <a:bodyPr wrap="square" rtlCol="1">
            <a:spAutoFit/>
          </a:bodyPr>
          <a:lstStyle/>
          <a:p>
            <a:pPr algn="ctr" rtl="1"/>
            <a:r>
              <a:rPr lang="fa-IR" sz="1400" dirty="0">
                <a:solidFill>
                  <a:srgbClr val="212121"/>
                </a:solidFill>
                <a:cs typeface="B Nazanin" panose="00000400000000000000" pitchFamily="2" charset="-78"/>
              </a:rPr>
              <a:t>ابزارها و مجموعه داده</a:t>
            </a:r>
          </a:p>
        </p:txBody>
      </p:sp>
      <p:cxnSp>
        <p:nvCxnSpPr>
          <p:cNvPr id="94" name="Google Shape;907;p30">
            <a:extLst>
              <a:ext uri="{FF2B5EF4-FFF2-40B4-BE49-F238E27FC236}">
                <a16:creationId xmlns:a16="http://schemas.microsoft.com/office/drawing/2014/main" id="{0DF0B99C-2EBE-4A04-919A-0261B2ACAFFD}"/>
              </a:ext>
            </a:extLst>
          </p:cNvPr>
          <p:cNvCxnSpPr>
            <a:cxnSpLocks/>
          </p:cNvCxnSpPr>
          <p:nvPr/>
        </p:nvCxnSpPr>
        <p:spPr>
          <a:xfrm>
            <a:off x="2411283" y="3255282"/>
            <a:ext cx="892483" cy="3827"/>
          </a:xfrm>
          <a:prstGeom prst="straightConnector1">
            <a:avLst/>
          </a:prstGeom>
          <a:noFill/>
          <a:ln w="28575" cap="flat" cmpd="sng">
            <a:solidFill>
              <a:srgbClr val="B48687"/>
            </a:solidFill>
            <a:prstDash val="solid"/>
            <a:round/>
            <a:headEnd type="none" w="med" len="med"/>
            <a:tailEnd type="none" w="med" len="med"/>
          </a:ln>
          <a:effectLst>
            <a:outerShdw blurRad="57150" dist="19050" dir="5400000" algn="bl" rotWithShape="0">
              <a:srgbClr val="000000">
                <a:alpha val="50000"/>
              </a:srgbClr>
            </a:outerShdw>
          </a:effectLst>
        </p:spPr>
      </p:cxnSp>
      <p:cxnSp>
        <p:nvCxnSpPr>
          <p:cNvPr id="95" name="Google Shape;908;p30">
            <a:extLst>
              <a:ext uri="{FF2B5EF4-FFF2-40B4-BE49-F238E27FC236}">
                <a16:creationId xmlns:a16="http://schemas.microsoft.com/office/drawing/2014/main" id="{812BC0E3-C681-4536-AAAB-D84A6F054168}"/>
              </a:ext>
            </a:extLst>
          </p:cNvPr>
          <p:cNvCxnSpPr>
            <a:cxnSpLocks/>
          </p:cNvCxnSpPr>
          <p:nvPr/>
        </p:nvCxnSpPr>
        <p:spPr>
          <a:xfrm flipV="1">
            <a:off x="4016866" y="3251455"/>
            <a:ext cx="842885" cy="7654"/>
          </a:xfrm>
          <a:prstGeom prst="straightConnector1">
            <a:avLst/>
          </a:prstGeom>
          <a:noFill/>
          <a:ln w="28575" cap="flat" cmpd="sng">
            <a:solidFill>
              <a:srgbClr val="B48687"/>
            </a:solidFill>
            <a:prstDash val="solid"/>
            <a:round/>
            <a:headEnd type="none" w="med" len="med"/>
            <a:tailEnd type="none" w="med" len="med"/>
          </a:ln>
          <a:effectLst>
            <a:outerShdw blurRad="57150" dist="19050" dir="5400000" algn="bl" rotWithShape="0">
              <a:srgbClr val="000000">
                <a:alpha val="50000"/>
              </a:srgbClr>
            </a:outerShdw>
          </a:effectLst>
        </p:spPr>
      </p:cxnSp>
      <p:cxnSp>
        <p:nvCxnSpPr>
          <p:cNvPr id="96" name="Google Shape;907;p30">
            <a:extLst>
              <a:ext uri="{FF2B5EF4-FFF2-40B4-BE49-F238E27FC236}">
                <a16:creationId xmlns:a16="http://schemas.microsoft.com/office/drawing/2014/main" id="{1BDFC55A-09F6-4F16-B04D-C0CFBB740C7F}"/>
              </a:ext>
            </a:extLst>
          </p:cNvPr>
          <p:cNvCxnSpPr>
            <a:endCxn id="121" idx="1"/>
          </p:cNvCxnSpPr>
          <p:nvPr/>
        </p:nvCxnSpPr>
        <p:spPr>
          <a:xfrm>
            <a:off x="5613745" y="3259109"/>
            <a:ext cx="892500" cy="0"/>
          </a:xfrm>
          <a:prstGeom prst="straightConnector1">
            <a:avLst/>
          </a:prstGeom>
          <a:noFill/>
          <a:ln w="28575" cap="flat" cmpd="sng">
            <a:solidFill>
              <a:srgbClr val="B48687"/>
            </a:solidFill>
            <a:prstDash val="solid"/>
            <a:round/>
            <a:headEnd type="none" w="med" len="med"/>
            <a:tailEnd type="none" w="med" len="med"/>
          </a:ln>
          <a:effectLst>
            <a:outerShdw blurRad="57150" dist="19050" dir="5400000" algn="bl" rotWithShape="0">
              <a:srgbClr val="000000">
                <a:alpha val="50000"/>
              </a:srgbClr>
            </a:outerShdw>
          </a:effectLst>
        </p:spPr>
      </p:cxnSp>
      <p:cxnSp>
        <p:nvCxnSpPr>
          <p:cNvPr id="101" name="Google Shape;886;p30">
            <a:extLst>
              <a:ext uri="{FF2B5EF4-FFF2-40B4-BE49-F238E27FC236}">
                <a16:creationId xmlns:a16="http://schemas.microsoft.com/office/drawing/2014/main" id="{EEFE5A08-6AF5-40F3-B793-C0E2862448B8}"/>
              </a:ext>
            </a:extLst>
          </p:cNvPr>
          <p:cNvCxnSpPr>
            <a:cxnSpLocks/>
            <a:stCxn id="102" idx="4"/>
            <a:endCxn id="116" idx="0"/>
          </p:cNvCxnSpPr>
          <p:nvPr/>
        </p:nvCxnSpPr>
        <p:spPr>
          <a:xfrm>
            <a:off x="2054574" y="3832179"/>
            <a:ext cx="1057" cy="383483"/>
          </a:xfrm>
          <a:prstGeom prst="straightConnector1">
            <a:avLst/>
          </a:prstGeom>
          <a:noFill/>
          <a:ln w="19050" cap="flat" cmpd="sng">
            <a:solidFill>
              <a:srgbClr val="B48687"/>
            </a:solidFill>
            <a:prstDash val="solid"/>
            <a:round/>
            <a:headEnd type="none" w="med" len="med"/>
            <a:tailEnd type="oval" w="med" len="med"/>
          </a:ln>
          <a:effectLst>
            <a:outerShdw blurRad="57150" dist="19050" dir="5400000" algn="bl" rotWithShape="0">
              <a:srgbClr val="000000">
                <a:alpha val="50000"/>
              </a:srgbClr>
            </a:outerShdw>
          </a:effectLst>
        </p:spPr>
      </p:cxnSp>
      <p:sp>
        <p:nvSpPr>
          <p:cNvPr id="102" name="Google Shape;888;p30">
            <a:extLst>
              <a:ext uri="{FF2B5EF4-FFF2-40B4-BE49-F238E27FC236}">
                <a16:creationId xmlns:a16="http://schemas.microsoft.com/office/drawing/2014/main" id="{70633E3A-6E86-4BC9-8D65-013FFA3B17D2}"/>
              </a:ext>
            </a:extLst>
          </p:cNvPr>
          <p:cNvSpPr/>
          <p:nvPr/>
        </p:nvSpPr>
        <p:spPr>
          <a:xfrm>
            <a:off x="1478574" y="2680179"/>
            <a:ext cx="1152000" cy="1152000"/>
          </a:xfrm>
          <a:prstGeom prst="ellipse">
            <a:avLst/>
          </a:prstGeom>
          <a:solidFill>
            <a:srgbClr val="FFE8D6"/>
          </a:solidFill>
          <a:ln>
            <a:noFill/>
          </a:ln>
          <a:effectLst>
            <a:outerShdw blurRad="57150" dist="19050" dir="5400000" algn="bl" rotWithShape="0">
              <a:srgbClr val="0C2E3A">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Times New Roman" panose="02020603050405020304" pitchFamily="18" charset="0"/>
              <a:cs typeface="Times New Roman" panose="02020603050405020304" pitchFamily="18" charset="0"/>
            </a:endParaRPr>
          </a:p>
        </p:txBody>
      </p:sp>
      <p:sp>
        <p:nvSpPr>
          <p:cNvPr id="103" name="Google Shape;887;p30">
            <a:extLst>
              <a:ext uri="{FF2B5EF4-FFF2-40B4-BE49-F238E27FC236}">
                <a16:creationId xmlns:a16="http://schemas.microsoft.com/office/drawing/2014/main" id="{26FA53F1-0B2B-4060-AF7B-C8EC78425D48}"/>
              </a:ext>
            </a:extLst>
          </p:cNvPr>
          <p:cNvSpPr/>
          <p:nvPr/>
        </p:nvSpPr>
        <p:spPr>
          <a:xfrm>
            <a:off x="1649789" y="2850954"/>
            <a:ext cx="792000" cy="792000"/>
          </a:xfrm>
          <a:prstGeom prst="ellipse">
            <a:avLst/>
          </a:prstGeom>
          <a:solidFill>
            <a:srgbClr val="D88C9A"/>
          </a:solidFill>
          <a:ln>
            <a:noFill/>
          </a:ln>
          <a:effectLst>
            <a:outerShdw blurRad="57150" dist="19050" dir="5400000" algn="bl" rotWithShape="0">
              <a:srgbClr val="0C2E3A">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Times New Roman" panose="02020603050405020304" pitchFamily="18" charset="0"/>
              <a:cs typeface="Times New Roman" panose="02020603050405020304" pitchFamily="18" charset="0"/>
            </a:endParaRPr>
          </a:p>
        </p:txBody>
      </p:sp>
      <p:cxnSp>
        <p:nvCxnSpPr>
          <p:cNvPr id="104" name="Google Shape;889;p30">
            <a:extLst>
              <a:ext uri="{FF2B5EF4-FFF2-40B4-BE49-F238E27FC236}">
                <a16:creationId xmlns:a16="http://schemas.microsoft.com/office/drawing/2014/main" id="{57FFCB17-B135-46ED-A46D-5B0591968195}"/>
              </a:ext>
            </a:extLst>
          </p:cNvPr>
          <p:cNvCxnSpPr>
            <a:cxnSpLocks/>
            <a:stCxn id="105" idx="0"/>
            <a:endCxn id="115" idx="2"/>
          </p:cNvCxnSpPr>
          <p:nvPr/>
        </p:nvCxnSpPr>
        <p:spPr>
          <a:xfrm flipV="1">
            <a:off x="3660105" y="2301729"/>
            <a:ext cx="0" cy="378450"/>
          </a:xfrm>
          <a:prstGeom prst="straightConnector1">
            <a:avLst/>
          </a:prstGeom>
          <a:noFill/>
          <a:ln w="19050" cap="flat" cmpd="sng">
            <a:solidFill>
              <a:srgbClr val="B48687"/>
            </a:solidFill>
            <a:prstDash val="solid"/>
            <a:round/>
            <a:headEnd type="none" w="med" len="med"/>
            <a:tailEnd type="oval" w="med" len="med"/>
          </a:ln>
          <a:effectLst>
            <a:outerShdw blurRad="57150" dist="19050" dir="5400000" algn="bl" rotWithShape="0">
              <a:srgbClr val="000000">
                <a:alpha val="50000"/>
              </a:srgbClr>
            </a:outerShdw>
          </a:effectLst>
        </p:spPr>
      </p:cxnSp>
      <p:sp>
        <p:nvSpPr>
          <p:cNvPr id="105" name="Google Shape;891;p30">
            <a:extLst>
              <a:ext uri="{FF2B5EF4-FFF2-40B4-BE49-F238E27FC236}">
                <a16:creationId xmlns:a16="http://schemas.microsoft.com/office/drawing/2014/main" id="{0F08E72F-8641-4377-B8E8-53B5BE5E4C24}"/>
              </a:ext>
            </a:extLst>
          </p:cNvPr>
          <p:cNvSpPr/>
          <p:nvPr/>
        </p:nvSpPr>
        <p:spPr>
          <a:xfrm>
            <a:off x="3084105" y="2680179"/>
            <a:ext cx="1152000" cy="1152000"/>
          </a:xfrm>
          <a:prstGeom prst="ellipse">
            <a:avLst/>
          </a:prstGeom>
          <a:solidFill>
            <a:srgbClr val="FFE8D6"/>
          </a:solidFill>
          <a:ln>
            <a:noFill/>
          </a:ln>
          <a:effectLst>
            <a:outerShdw blurRad="57150" dist="19050" dir="5400000" algn="bl" rotWithShape="0">
              <a:srgbClr val="0C2E3A">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Times New Roman" panose="02020603050405020304" pitchFamily="18" charset="0"/>
              <a:cs typeface="Times New Roman" panose="02020603050405020304" pitchFamily="18" charset="0"/>
            </a:endParaRPr>
          </a:p>
        </p:txBody>
      </p:sp>
      <p:sp>
        <p:nvSpPr>
          <p:cNvPr id="106" name="Google Shape;890;p30">
            <a:extLst>
              <a:ext uri="{FF2B5EF4-FFF2-40B4-BE49-F238E27FC236}">
                <a16:creationId xmlns:a16="http://schemas.microsoft.com/office/drawing/2014/main" id="{A3D204C8-6E7B-4A35-802B-BBD301701CC7}"/>
              </a:ext>
            </a:extLst>
          </p:cNvPr>
          <p:cNvSpPr/>
          <p:nvPr/>
        </p:nvSpPr>
        <p:spPr>
          <a:xfrm>
            <a:off x="3274871" y="2860179"/>
            <a:ext cx="792000" cy="792000"/>
          </a:xfrm>
          <a:prstGeom prst="ellipse">
            <a:avLst/>
          </a:prstGeom>
          <a:solidFill>
            <a:srgbClr val="D88C9A"/>
          </a:solidFill>
          <a:ln>
            <a:noFill/>
          </a:ln>
          <a:effectLst>
            <a:outerShdw blurRad="57150" dist="19050" dir="5400000" algn="bl" rotWithShape="0">
              <a:srgbClr val="0C2E3A">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Times New Roman" panose="02020603050405020304" pitchFamily="18" charset="0"/>
              <a:cs typeface="Times New Roman" panose="02020603050405020304" pitchFamily="18" charset="0"/>
            </a:endParaRPr>
          </a:p>
        </p:txBody>
      </p:sp>
      <p:cxnSp>
        <p:nvCxnSpPr>
          <p:cNvPr id="107" name="Google Shape;892;p30">
            <a:extLst>
              <a:ext uri="{FF2B5EF4-FFF2-40B4-BE49-F238E27FC236}">
                <a16:creationId xmlns:a16="http://schemas.microsoft.com/office/drawing/2014/main" id="{35275AEC-ADAA-4207-B50E-D3ADA2DE3CDB}"/>
              </a:ext>
            </a:extLst>
          </p:cNvPr>
          <p:cNvCxnSpPr>
            <a:cxnSpLocks/>
            <a:stCxn id="108" idx="4"/>
            <a:endCxn id="117" idx="0"/>
          </p:cNvCxnSpPr>
          <p:nvPr/>
        </p:nvCxnSpPr>
        <p:spPr>
          <a:xfrm>
            <a:off x="5265635" y="3832179"/>
            <a:ext cx="0" cy="372236"/>
          </a:xfrm>
          <a:prstGeom prst="straightConnector1">
            <a:avLst/>
          </a:prstGeom>
          <a:noFill/>
          <a:ln w="19050" cap="flat" cmpd="sng">
            <a:solidFill>
              <a:srgbClr val="B48687"/>
            </a:solidFill>
            <a:prstDash val="solid"/>
            <a:round/>
            <a:headEnd type="none" w="med" len="med"/>
            <a:tailEnd type="oval" w="med" len="med"/>
          </a:ln>
          <a:effectLst>
            <a:outerShdw blurRad="57150" dist="19050" dir="5400000" algn="bl" rotWithShape="0">
              <a:srgbClr val="000000">
                <a:alpha val="50000"/>
              </a:srgbClr>
            </a:outerShdw>
          </a:effectLst>
        </p:spPr>
      </p:cxnSp>
      <p:sp>
        <p:nvSpPr>
          <p:cNvPr id="108" name="Google Shape;894;p30">
            <a:extLst>
              <a:ext uri="{FF2B5EF4-FFF2-40B4-BE49-F238E27FC236}">
                <a16:creationId xmlns:a16="http://schemas.microsoft.com/office/drawing/2014/main" id="{3D6FDCBE-43EF-4826-9FCF-9CE9E0B41798}"/>
              </a:ext>
            </a:extLst>
          </p:cNvPr>
          <p:cNvSpPr/>
          <p:nvPr/>
        </p:nvSpPr>
        <p:spPr>
          <a:xfrm>
            <a:off x="4689635" y="2680179"/>
            <a:ext cx="1152000" cy="1152000"/>
          </a:xfrm>
          <a:prstGeom prst="ellipse">
            <a:avLst/>
          </a:prstGeom>
          <a:solidFill>
            <a:srgbClr val="FFE8D6"/>
          </a:solidFill>
          <a:ln>
            <a:noFill/>
          </a:ln>
          <a:effectLst>
            <a:outerShdw blurRad="57150" dist="19050" dir="5400000" algn="bl" rotWithShape="0">
              <a:srgbClr val="0C2E3A">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Times New Roman" panose="02020603050405020304" pitchFamily="18" charset="0"/>
              <a:cs typeface="Times New Roman" panose="02020603050405020304" pitchFamily="18" charset="0"/>
            </a:endParaRPr>
          </a:p>
        </p:txBody>
      </p:sp>
      <p:sp>
        <p:nvSpPr>
          <p:cNvPr id="109" name="Google Shape;893;p30">
            <a:extLst>
              <a:ext uri="{FF2B5EF4-FFF2-40B4-BE49-F238E27FC236}">
                <a16:creationId xmlns:a16="http://schemas.microsoft.com/office/drawing/2014/main" id="{4F7C213D-FA25-4148-B529-C8B77DA24739}"/>
              </a:ext>
            </a:extLst>
          </p:cNvPr>
          <p:cNvSpPr/>
          <p:nvPr/>
        </p:nvSpPr>
        <p:spPr>
          <a:xfrm>
            <a:off x="4851705" y="2860179"/>
            <a:ext cx="792000" cy="792000"/>
          </a:xfrm>
          <a:prstGeom prst="ellipse">
            <a:avLst/>
          </a:prstGeom>
          <a:solidFill>
            <a:srgbClr val="D88C9A"/>
          </a:solidFill>
          <a:ln>
            <a:noFill/>
          </a:ln>
          <a:effectLst>
            <a:outerShdw blurRad="57150" dist="19050" dir="5400000" algn="bl" rotWithShape="0">
              <a:srgbClr val="0C2E3A">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b="1" dirty="0">
              <a:latin typeface="Times New Roman" panose="02020603050405020304" pitchFamily="18" charset="0"/>
              <a:cs typeface="Times New Roman" panose="02020603050405020304" pitchFamily="18" charset="0"/>
            </a:endParaRPr>
          </a:p>
        </p:txBody>
      </p:sp>
      <p:sp>
        <p:nvSpPr>
          <p:cNvPr id="115" name="Google Shape;900;p30">
            <a:extLst>
              <a:ext uri="{FF2B5EF4-FFF2-40B4-BE49-F238E27FC236}">
                <a16:creationId xmlns:a16="http://schemas.microsoft.com/office/drawing/2014/main" id="{6C455D16-3F54-49C6-962F-4296A1E3873D}"/>
              </a:ext>
            </a:extLst>
          </p:cNvPr>
          <p:cNvSpPr txBox="1"/>
          <p:nvPr/>
        </p:nvSpPr>
        <p:spPr>
          <a:xfrm>
            <a:off x="2468505" y="1770729"/>
            <a:ext cx="2383200" cy="531000"/>
          </a:xfrm>
          <a:prstGeom prst="rect">
            <a:avLst/>
          </a:prstGeom>
          <a:noFill/>
          <a:ln>
            <a:noFill/>
          </a:ln>
        </p:spPr>
        <p:txBody>
          <a:bodyPr spcFirstLastPara="1" wrap="square" lIns="91425" tIns="91425" rIns="91425" bIns="91425" anchor="t" anchorCtr="0">
            <a:noAutofit/>
          </a:bodyPr>
          <a:lstStyle/>
          <a:p>
            <a:pPr algn="ctr" rtl="1"/>
            <a:r>
              <a:rPr lang="en-US" sz="1600" dirty="0" err="1">
                <a:cs typeface="+mj-cs"/>
              </a:rPr>
              <a:t>Tkinter</a:t>
            </a:r>
            <a:endParaRPr lang="en-US" sz="1600" dirty="0">
              <a:cs typeface="+mj-cs"/>
            </a:endParaRPr>
          </a:p>
        </p:txBody>
      </p:sp>
      <p:sp>
        <p:nvSpPr>
          <p:cNvPr id="116" name="Google Shape;902;p30">
            <a:extLst>
              <a:ext uri="{FF2B5EF4-FFF2-40B4-BE49-F238E27FC236}">
                <a16:creationId xmlns:a16="http://schemas.microsoft.com/office/drawing/2014/main" id="{D4E2D947-8A27-4757-A2C1-46378379227B}"/>
              </a:ext>
            </a:extLst>
          </p:cNvPr>
          <p:cNvSpPr txBox="1"/>
          <p:nvPr/>
        </p:nvSpPr>
        <p:spPr>
          <a:xfrm>
            <a:off x="864031" y="4215662"/>
            <a:ext cx="2383200" cy="531000"/>
          </a:xfrm>
          <a:prstGeom prst="rect">
            <a:avLst/>
          </a:prstGeom>
          <a:noFill/>
          <a:ln>
            <a:noFill/>
          </a:ln>
        </p:spPr>
        <p:txBody>
          <a:bodyPr spcFirstLastPara="1" wrap="square" lIns="91425" tIns="91425" rIns="91425" bIns="91425" anchor="t" anchorCtr="0">
            <a:noAutofit/>
          </a:bodyPr>
          <a:lstStyle/>
          <a:p>
            <a:pPr lvl="0" algn="ctr" rtl="1"/>
            <a:r>
              <a:rPr lang="en-US" sz="1600" dirty="0" err="1">
                <a:solidFill>
                  <a:schemeClr val="dk1"/>
                </a:solidFill>
                <a:latin typeface="Calibri" panose="020F0502020204030204" pitchFamily="34" charset="0"/>
                <a:ea typeface="Arvo"/>
                <a:cs typeface="+mj-cs"/>
                <a:sym typeface="Arvo"/>
              </a:rPr>
              <a:t>PlaySound</a:t>
            </a:r>
            <a:endParaRPr lang="fa-IR" sz="1600" dirty="0">
              <a:solidFill>
                <a:schemeClr val="dk1"/>
              </a:solidFill>
              <a:latin typeface="Calibri" panose="020F0502020204030204" pitchFamily="34" charset="0"/>
              <a:ea typeface="Arvo"/>
              <a:cs typeface="+mj-cs"/>
              <a:sym typeface="Arvo"/>
            </a:endParaRPr>
          </a:p>
        </p:txBody>
      </p:sp>
      <p:sp>
        <p:nvSpPr>
          <p:cNvPr id="117" name="Google Shape;905;p30">
            <a:extLst>
              <a:ext uri="{FF2B5EF4-FFF2-40B4-BE49-F238E27FC236}">
                <a16:creationId xmlns:a16="http://schemas.microsoft.com/office/drawing/2014/main" id="{805D5060-E751-4A0E-BAC8-A299B86F4E8B}"/>
              </a:ext>
            </a:extLst>
          </p:cNvPr>
          <p:cNvSpPr txBox="1"/>
          <p:nvPr/>
        </p:nvSpPr>
        <p:spPr>
          <a:xfrm>
            <a:off x="4636831" y="4204415"/>
            <a:ext cx="1257608" cy="432283"/>
          </a:xfrm>
          <a:prstGeom prst="rect">
            <a:avLst/>
          </a:prstGeom>
          <a:noFill/>
          <a:ln>
            <a:noFill/>
          </a:ln>
        </p:spPr>
        <p:txBody>
          <a:bodyPr spcFirstLastPara="1" wrap="square" lIns="91425" tIns="91425" rIns="91425" bIns="91425" anchor="t" anchorCtr="0">
            <a:noAutofit/>
          </a:bodyPr>
          <a:lstStyle/>
          <a:p>
            <a:pPr lvl="0" algn="ctr" rtl="1"/>
            <a:r>
              <a:rPr lang="en-US" sz="1600" dirty="0" err="1">
                <a:solidFill>
                  <a:schemeClr val="dk1"/>
                </a:solidFill>
                <a:latin typeface="Calibri" panose="020F0502020204030204" pitchFamily="34" charset="0"/>
                <a:ea typeface="Arvo"/>
                <a:cs typeface="+mj-cs"/>
                <a:sym typeface="Arvo"/>
              </a:rPr>
              <a:t>Numpy</a:t>
            </a:r>
            <a:endParaRPr lang="fa-IR" sz="1600" dirty="0">
              <a:solidFill>
                <a:schemeClr val="dk1"/>
              </a:solidFill>
              <a:latin typeface="Calibri" panose="020F0502020204030204" pitchFamily="34" charset="0"/>
              <a:ea typeface="Arvo"/>
              <a:cs typeface="+mj-cs"/>
              <a:sym typeface="Arvo"/>
            </a:endParaRPr>
          </a:p>
        </p:txBody>
      </p:sp>
      <p:cxnSp>
        <p:nvCxnSpPr>
          <p:cNvPr id="118" name="Google Shape;889;p30">
            <a:extLst>
              <a:ext uri="{FF2B5EF4-FFF2-40B4-BE49-F238E27FC236}">
                <a16:creationId xmlns:a16="http://schemas.microsoft.com/office/drawing/2014/main" id="{C9DDEFD1-E645-4B94-A0FA-F41396974401}"/>
              </a:ext>
            </a:extLst>
          </p:cNvPr>
          <p:cNvCxnSpPr>
            <a:cxnSpLocks/>
            <a:stCxn id="119" idx="0"/>
            <a:endCxn id="1060" idx="0"/>
          </p:cNvCxnSpPr>
          <p:nvPr/>
        </p:nvCxnSpPr>
        <p:spPr>
          <a:xfrm>
            <a:off x="8748609" y="2762008"/>
            <a:ext cx="17551" cy="1558053"/>
          </a:xfrm>
          <a:prstGeom prst="straightConnector1">
            <a:avLst/>
          </a:prstGeom>
          <a:noFill/>
          <a:ln w="19050" cap="flat" cmpd="sng">
            <a:solidFill>
              <a:srgbClr val="B48687"/>
            </a:solidFill>
            <a:prstDash val="solid"/>
            <a:round/>
            <a:headEnd type="none" w="med" len="med"/>
            <a:tailEnd type="oval" w="med" len="med"/>
          </a:ln>
          <a:effectLst>
            <a:outerShdw blurRad="57150" dist="19050" dir="5400000" algn="bl" rotWithShape="0">
              <a:srgbClr val="000000">
                <a:alpha val="50000"/>
              </a:srgbClr>
            </a:outerShdw>
          </a:effectLst>
        </p:spPr>
      </p:cxnSp>
      <p:sp>
        <p:nvSpPr>
          <p:cNvPr id="119" name="Google Shape;891;p30">
            <a:extLst>
              <a:ext uri="{FF2B5EF4-FFF2-40B4-BE49-F238E27FC236}">
                <a16:creationId xmlns:a16="http://schemas.microsoft.com/office/drawing/2014/main" id="{EA94674D-5140-4126-B6E6-A74E8D2912E1}"/>
              </a:ext>
            </a:extLst>
          </p:cNvPr>
          <p:cNvSpPr/>
          <p:nvPr/>
        </p:nvSpPr>
        <p:spPr>
          <a:xfrm>
            <a:off x="8172609" y="2762008"/>
            <a:ext cx="1152000" cy="1152000"/>
          </a:xfrm>
          <a:prstGeom prst="ellipse">
            <a:avLst/>
          </a:prstGeom>
          <a:solidFill>
            <a:srgbClr val="FFE8D6"/>
          </a:solidFill>
          <a:ln>
            <a:noFill/>
          </a:ln>
          <a:effectLst>
            <a:outerShdw blurRad="57150" dist="19050" dir="5400000" algn="bl" rotWithShape="0">
              <a:srgbClr val="0C2E3A">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Times New Roman" panose="02020603050405020304" pitchFamily="18" charset="0"/>
              <a:cs typeface="Times New Roman" panose="02020603050405020304" pitchFamily="18" charset="0"/>
            </a:endParaRPr>
          </a:p>
        </p:txBody>
      </p:sp>
      <p:sp>
        <p:nvSpPr>
          <p:cNvPr id="121" name="Google Shape;895;p30">
            <a:extLst>
              <a:ext uri="{FF2B5EF4-FFF2-40B4-BE49-F238E27FC236}">
                <a16:creationId xmlns:a16="http://schemas.microsoft.com/office/drawing/2014/main" id="{1D2B8741-A829-48F3-A096-CAF7CB4DF2CD}"/>
              </a:ext>
            </a:extLst>
          </p:cNvPr>
          <p:cNvSpPr txBox="1"/>
          <p:nvPr/>
        </p:nvSpPr>
        <p:spPr>
          <a:xfrm>
            <a:off x="6506249" y="3033209"/>
            <a:ext cx="713100" cy="45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rgbClr val="FFFFFF"/>
                </a:solidFill>
                <a:latin typeface="Times New Roman" panose="02020603050405020304" pitchFamily="18" charset="0"/>
                <a:ea typeface="Barlow Condensed SemiBold"/>
                <a:cs typeface="Times New Roman" panose="02020603050405020304" pitchFamily="18" charset="0"/>
                <a:sym typeface="Barlow Condensed SemiBold"/>
              </a:rPr>
              <a:t>LR</a:t>
            </a:r>
            <a:endParaRPr sz="1800" b="1" dirty="0">
              <a:solidFill>
                <a:srgbClr val="FFFFFF"/>
              </a:solidFill>
              <a:latin typeface="Times New Roman" panose="02020603050405020304" pitchFamily="18" charset="0"/>
              <a:ea typeface="Barlow Condensed SemiBold"/>
              <a:cs typeface="Times New Roman" panose="02020603050405020304" pitchFamily="18" charset="0"/>
              <a:sym typeface="Barlow Condensed SemiBold"/>
            </a:endParaRPr>
          </a:p>
        </p:txBody>
      </p:sp>
      <p:cxnSp>
        <p:nvCxnSpPr>
          <p:cNvPr id="129" name="Google Shape;907;p30">
            <a:extLst>
              <a:ext uri="{FF2B5EF4-FFF2-40B4-BE49-F238E27FC236}">
                <a16:creationId xmlns:a16="http://schemas.microsoft.com/office/drawing/2014/main" id="{A9D30AA6-AE4D-46B5-ADDC-3DB98C240CA6}"/>
              </a:ext>
            </a:extLst>
          </p:cNvPr>
          <p:cNvCxnSpPr>
            <a:cxnSpLocks/>
          </p:cNvCxnSpPr>
          <p:nvPr/>
        </p:nvCxnSpPr>
        <p:spPr>
          <a:xfrm>
            <a:off x="7280109" y="3338008"/>
            <a:ext cx="892500" cy="0"/>
          </a:xfrm>
          <a:prstGeom prst="straightConnector1">
            <a:avLst/>
          </a:prstGeom>
          <a:noFill/>
          <a:ln w="28575" cap="flat" cmpd="sng">
            <a:solidFill>
              <a:srgbClr val="B48687"/>
            </a:solidFill>
            <a:prstDash val="solid"/>
            <a:round/>
            <a:headEnd type="none" w="med" len="med"/>
            <a:tailEnd type="none" w="med" len="med"/>
          </a:ln>
          <a:effectLst>
            <a:outerShdw blurRad="57150" dist="19050" dir="5400000" algn="bl" rotWithShape="0">
              <a:srgbClr val="000000">
                <a:alpha val="50000"/>
              </a:srgbClr>
            </a:outerShdw>
          </a:effectLst>
        </p:spPr>
      </p:cxnSp>
      <p:cxnSp>
        <p:nvCxnSpPr>
          <p:cNvPr id="130" name="Google Shape;889;p30">
            <a:extLst>
              <a:ext uri="{FF2B5EF4-FFF2-40B4-BE49-F238E27FC236}">
                <a16:creationId xmlns:a16="http://schemas.microsoft.com/office/drawing/2014/main" id="{67C5FEF9-520F-43D2-A9D2-BE5F3990C4AF}"/>
              </a:ext>
            </a:extLst>
          </p:cNvPr>
          <p:cNvCxnSpPr>
            <a:stCxn id="131" idx="0"/>
          </p:cNvCxnSpPr>
          <p:nvPr/>
        </p:nvCxnSpPr>
        <p:spPr>
          <a:xfrm flipV="1">
            <a:off x="7017225" y="2383558"/>
            <a:ext cx="0" cy="378450"/>
          </a:xfrm>
          <a:prstGeom prst="straightConnector1">
            <a:avLst/>
          </a:prstGeom>
          <a:noFill/>
          <a:ln w="19050" cap="flat" cmpd="sng">
            <a:solidFill>
              <a:srgbClr val="B48687"/>
            </a:solidFill>
            <a:prstDash val="solid"/>
            <a:round/>
            <a:headEnd type="none" w="med" len="med"/>
            <a:tailEnd type="oval" w="med" len="med"/>
          </a:ln>
          <a:effectLst>
            <a:outerShdw blurRad="57150" dist="19050" dir="5400000" algn="bl" rotWithShape="0">
              <a:srgbClr val="000000">
                <a:alpha val="50000"/>
              </a:srgbClr>
            </a:outerShdw>
          </a:effectLst>
        </p:spPr>
      </p:cxnSp>
      <p:sp>
        <p:nvSpPr>
          <p:cNvPr id="131" name="Google Shape;891;p30">
            <a:extLst>
              <a:ext uri="{FF2B5EF4-FFF2-40B4-BE49-F238E27FC236}">
                <a16:creationId xmlns:a16="http://schemas.microsoft.com/office/drawing/2014/main" id="{EEF22DB5-2148-4CB4-A6E3-C0F146239A97}"/>
              </a:ext>
            </a:extLst>
          </p:cNvPr>
          <p:cNvSpPr/>
          <p:nvPr/>
        </p:nvSpPr>
        <p:spPr>
          <a:xfrm>
            <a:off x="6441225" y="2762008"/>
            <a:ext cx="1152000" cy="1152000"/>
          </a:xfrm>
          <a:prstGeom prst="ellipse">
            <a:avLst/>
          </a:prstGeom>
          <a:solidFill>
            <a:srgbClr val="FFE8D6"/>
          </a:solidFill>
          <a:ln>
            <a:noFill/>
          </a:ln>
          <a:effectLst>
            <a:outerShdw blurRad="57150" dist="19050" dir="5400000" algn="bl" rotWithShape="0">
              <a:srgbClr val="0C2E3A">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Times New Roman" panose="02020603050405020304" pitchFamily="18" charset="0"/>
              <a:cs typeface="Times New Roman" panose="02020603050405020304" pitchFamily="18" charset="0"/>
            </a:endParaRPr>
          </a:p>
        </p:txBody>
      </p:sp>
      <p:sp>
        <p:nvSpPr>
          <p:cNvPr id="132" name="Google Shape;890;p30">
            <a:extLst>
              <a:ext uri="{FF2B5EF4-FFF2-40B4-BE49-F238E27FC236}">
                <a16:creationId xmlns:a16="http://schemas.microsoft.com/office/drawing/2014/main" id="{581DBEAA-53B3-479B-991C-4ED2665D4559}"/>
              </a:ext>
            </a:extLst>
          </p:cNvPr>
          <p:cNvSpPr/>
          <p:nvPr/>
        </p:nvSpPr>
        <p:spPr>
          <a:xfrm>
            <a:off x="6597127" y="2924614"/>
            <a:ext cx="792000" cy="792000"/>
          </a:xfrm>
          <a:prstGeom prst="ellipse">
            <a:avLst/>
          </a:prstGeom>
          <a:solidFill>
            <a:srgbClr val="D88C9A"/>
          </a:solidFill>
          <a:ln>
            <a:noFill/>
          </a:ln>
          <a:effectLst>
            <a:outerShdw blurRad="57150" dist="19050" dir="5400000" algn="bl" rotWithShape="0">
              <a:srgbClr val="0C2E3A">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Times New Roman" panose="02020603050405020304" pitchFamily="18" charset="0"/>
              <a:cs typeface="Times New Roman" panose="02020603050405020304" pitchFamily="18" charset="0"/>
            </a:endParaRPr>
          </a:p>
        </p:txBody>
      </p:sp>
      <p:sp>
        <p:nvSpPr>
          <p:cNvPr id="144" name="Google Shape;890;p30">
            <a:extLst>
              <a:ext uri="{FF2B5EF4-FFF2-40B4-BE49-F238E27FC236}">
                <a16:creationId xmlns:a16="http://schemas.microsoft.com/office/drawing/2014/main" id="{F21D8017-4BC5-4043-B63E-17E8F2EA98C9}"/>
              </a:ext>
            </a:extLst>
          </p:cNvPr>
          <p:cNvSpPr/>
          <p:nvPr/>
        </p:nvSpPr>
        <p:spPr>
          <a:xfrm>
            <a:off x="8352608" y="2904472"/>
            <a:ext cx="792000" cy="792000"/>
          </a:xfrm>
          <a:prstGeom prst="ellipse">
            <a:avLst/>
          </a:prstGeom>
          <a:solidFill>
            <a:srgbClr val="D88C9A"/>
          </a:solidFill>
          <a:ln>
            <a:noFill/>
          </a:ln>
          <a:effectLst>
            <a:outerShdw blurRad="57150" dist="19050" dir="5400000" algn="bl" rotWithShape="0">
              <a:srgbClr val="0C2E3A">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b="1" dirty="0">
              <a:latin typeface="Times New Roman" panose="02020603050405020304" pitchFamily="18" charset="0"/>
              <a:cs typeface="Times New Roman" panose="02020603050405020304" pitchFamily="18" charset="0"/>
            </a:endParaRPr>
          </a:p>
        </p:txBody>
      </p:sp>
      <p:pic>
        <p:nvPicPr>
          <p:cNvPr id="150" name="Picture 6" descr="اوپن‌سی‌وی - ویکی‌پدیا، دانشنامهٔ آزاد">
            <a:extLst>
              <a:ext uri="{FF2B5EF4-FFF2-40B4-BE49-F238E27FC236}">
                <a16:creationId xmlns:a16="http://schemas.microsoft.com/office/drawing/2014/main" id="{0309CFBC-C8B4-4D76-A2A6-57EF072D7B9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517491" y="2980746"/>
            <a:ext cx="511553" cy="630142"/>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0">
            <a:extLst>
              <a:ext uri="{FF2B5EF4-FFF2-40B4-BE49-F238E27FC236}">
                <a16:creationId xmlns:a16="http://schemas.microsoft.com/office/drawing/2014/main" id="{81F8D7D2-E730-41A6-B31F-6E262A2DC1E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34551" y="3089220"/>
            <a:ext cx="700319" cy="377005"/>
          </a:xfrm>
          <a:prstGeom prst="rect">
            <a:avLst/>
          </a:prstGeom>
          <a:noFill/>
          <a:extLst>
            <a:ext uri="{909E8E84-426E-40DD-AFC4-6F175D3DCCD1}">
              <a14:hiddenFill xmlns:a14="http://schemas.microsoft.com/office/drawing/2010/main">
                <a:solidFill>
                  <a:srgbClr val="FFFFFF"/>
                </a:solidFill>
              </a14:hiddenFill>
            </a:ext>
          </a:extLst>
        </p:spPr>
      </p:pic>
      <p:pic>
        <p:nvPicPr>
          <p:cNvPr id="1043" name="Picture 12" descr="add NumPy logo · Issue #428 · gilbarbara/logos · GitHub">
            <a:extLst>
              <a:ext uri="{FF2B5EF4-FFF2-40B4-BE49-F238E27FC236}">
                <a16:creationId xmlns:a16="http://schemas.microsoft.com/office/drawing/2014/main" id="{2CE6E546-C2F5-4142-8321-94D72F540B01}"/>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2927" t="5325" r="16227" b="36852"/>
          <a:stretch/>
        </p:blipFill>
        <p:spPr bwMode="auto">
          <a:xfrm>
            <a:off x="4869023" y="2914063"/>
            <a:ext cx="753618" cy="615072"/>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Python Tkinter Tutorial, Tkinter widgets,Python Tkinter  Geometry,Prerequisite,Audience,Problem, - W3cschoool.COM">
            <a:extLst>
              <a:ext uri="{FF2B5EF4-FFF2-40B4-BE49-F238E27FC236}">
                <a16:creationId xmlns:a16="http://schemas.microsoft.com/office/drawing/2014/main" id="{8DCE954C-4995-4ED6-8431-4B3823F09482}"/>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324703" y="2860179"/>
            <a:ext cx="692161" cy="692161"/>
          </a:xfrm>
          <a:prstGeom prst="rect">
            <a:avLst/>
          </a:prstGeom>
          <a:noFill/>
          <a:extLst>
            <a:ext uri="{909E8E84-426E-40DD-AFC4-6F175D3DCCD1}">
              <a14:hiddenFill xmlns:a14="http://schemas.microsoft.com/office/drawing/2010/main">
                <a:solidFill>
                  <a:srgbClr val="FFFFFF"/>
                </a:solidFill>
              </a14:hiddenFill>
            </a:ext>
          </a:extLst>
        </p:spPr>
      </p:pic>
      <p:sp>
        <p:nvSpPr>
          <p:cNvPr id="1060" name="TextBox 1059">
            <a:extLst>
              <a:ext uri="{FF2B5EF4-FFF2-40B4-BE49-F238E27FC236}">
                <a16:creationId xmlns:a16="http://schemas.microsoft.com/office/drawing/2014/main" id="{4B8A233F-55D4-4A87-BC71-238AFE0B37C4}"/>
              </a:ext>
            </a:extLst>
          </p:cNvPr>
          <p:cNvSpPr txBox="1"/>
          <p:nvPr/>
        </p:nvSpPr>
        <p:spPr>
          <a:xfrm>
            <a:off x="7896450" y="4320062"/>
            <a:ext cx="1739420" cy="338554"/>
          </a:xfrm>
          <a:prstGeom prst="rect">
            <a:avLst/>
          </a:prstGeom>
          <a:noFill/>
        </p:spPr>
        <p:txBody>
          <a:bodyPr wrap="square" rtlCol="1">
            <a:spAutoFit/>
          </a:bodyPr>
          <a:lstStyle/>
          <a:p>
            <a:pPr lvl="0" algn="ctr" rtl="1">
              <a:spcBef>
                <a:spcPts val="300"/>
              </a:spcBef>
              <a:spcAft>
                <a:spcPts val="300"/>
              </a:spcAft>
            </a:pPr>
            <a:r>
              <a:rPr lang="en-US" sz="1600" dirty="0">
                <a:solidFill>
                  <a:schemeClr val="dk1"/>
                </a:solidFill>
                <a:latin typeface="Calibri" panose="020F0502020204030204" pitchFamily="34" charset="0"/>
                <a:ea typeface="Arvo"/>
                <a:cs typeface="+mj-cs"/>
                <a:sym typeface="Arvo"/>
              </a:rPr>
              <a:t>Python-OpenCV</a:t>
            </a:r>
            <a:endParaRPr lang="fa-IR" sz="1600" dirty="0">
              <a:solidFill>
                <a:schemeClr val="dk1"/>
              </a:solidFill>
              <a:latin typeface="Calibri" panose="020F0502020204030204" pitchFamily="34" charset="0"/>
              <a:ea typeface="Arvo"/>
              <a:cs typeface="+mj-cs"/>
              <a:sym typeface="Arvo"/>
            </a:endParaRPr>
          </a:p>
        </p:txBody>
      </p:sp>
      <p:sp>
        <p:nvSpPr>
          <p:cNvPr id="180" name="TextBox 179">
            <a:extLst>
              <a:ext uri="{FF2B5EF4-FFF2-40B4-BE49-F238E27FC236}">
                <a16:creationId xmlns:a16="http://schemas.microsoft.com/office/drawing/2014/main" id="{DF93B6BF-44F4-439F-9113-4A702F2CDECD}"/>
              </a:ext>
            </a:extLst>
          </p:cNvPr>
          <p:cNvSpPr txBox="1"/>
          <p:nvPr/>
        </p:nvSpPr>
        <p:spPr>
          <a:xfrm>
            <a:off x="5965349" y="1895396"/>
            <a:ext cx="1931101" cy="338554"/>
          </a:xfrm>
          <a:prstGeom prst="rect">
            <a:avLst/>
          </a:prstGeom>
          <a:noFill/>
        </p:spPr>
        <p:txBody>
          <a:bodyPr wrap="square">
            <a:spAutoFit/>
          </a:bodyPr>
          <a:lstStyle/>
          <a:p>
            <a:pPr lvl="0" algn="ctr"/>
            <a:r>
              <a:rPr lang="en-US" sz="1600" dirty="0">
                <a:cs typeface="+mj-cs"/>
              </a:rPr>
              <a:t>Scikit-learn</a:t>
            </a:r>
            <a:endParaRPr lang="fa-IR" sz="1600" dirty="0">
              <a:solidFill>
                <a:schemeClr val="dk1"/>
              </a:solidFill>
              <a:latin typeface="Calibri" panose="020F0502020204030204" pitchFamily="34" charset="0"/>
              <a:ea typeface="Arvo"/>
              <a:cs typeface="+mj-cs"/>
              <a:sym typeface="Arvo"/>
            </a:endParaRPr>
          </a:p>
        </p:txBody>
      </p:sp>
      <p:cxnSp>
        <p:nvCxnSpPr>
          <p:cNvPr id="188" name="Google Shape;889;p30">
            <a:extLst>
              <a:ext uri="{FF2B5EF4-FFF2-40B4-BE49-F238E27FC236}">
                <a16:creationId xmlns:a16="http://schemas.microsoft.com/office/drawing/2014/main" id="{E29C4B27-C8D9-4847-88BF-EC9744545D69}"/>
              </a:ext>
            </a:extLst>
          </p:cNvPr>
          <p:cNvCxnSpPr>
            <a:cxnSpLocks/>
            <a:stCxn id="189" idx="0"/>
          </p:cNvCxnSpPr>
          <p:nvPr/>
        </p:nvCxnSpPr>
        <p:spPr>
          <a:xfrm flipH="1" flipV="1">
            <a:off x="10350247" y="2312532"/>
            <a:ext cx="1" cy="412771"/>
          </a:xfrm>
          <a:prstGeom prst="straightConnector1">
            <a:avLst/>
          </a:prstGeom>
          <a:noFill/>
          <a:ln w="19050" cap="flat" cmpd="sng">
            <a:solidFill>
              <a:srgbClr val="B48687"/>
            </a:solidFill>
            <a:prstDash val="solid"/>
            <a:round/>
            <a:headEnd type="none" w="med" len="med"/>
            <a:tailEnd type="oval" w="med" len="med"/>
          </a:ln>
          <a:effectLst>
            <a:outerShdw blurRad="57150" dist="19050" dir="5400000" algn="bl" rotWithShape="0">
              <a:srgbClr val="000000">
                <a:alpha val="50000"/>
              </a:srgbClr>
            </a:outerShdw>
          </a:effectLst>
        </p:spPr>
      </p:cxnSp>
      <p:sp>
        <p:nvSpPr>
          <p:cNvPr id="189" name="Google Shape;891;p30">
            <a:extLst>
              <a:ext uri="{FF2B5EF4-FFF2-40B4-BE49-F238E27FC236}">
                <a16:creationId xmlns:a16="http://schemas.microsoft.com/office/drawing/2014/main" id="{2CABDBFF-4139-460D-9D05-4E956C74992D}"/>
              </a:ext>
            </a:extLst>
          </p:cNvPr>
          <p:cNvSpPr/>
          <p:nvPr/>
        </p:nvSpPr>
        <p:spPr>
          <a:xfrm>
            <a:off x="9774248" y="2725303"/>
            <a:ext cx="1152000" cy="1152000"/>
          </a:xfrm>
          <a:prstGeom prst="ellipse">
            <a:avLst/>
          </a:prstGeom>
          <a:solidFill>
            <a:srgbClr val="FFE8D6"/>
          </a:solidFill>
          <a:ln>
            <a:noFill/>
          </a:ln>
          <a:effectLst>
            <a:outerShdw blurRad="57150" dist="19050" dir="5400000" algn="bl" rotWithShape="0">
              <a:srgbClr val="0C2E3A">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Times New Roman" panose="02020603050405020304" pitchFamily="18" charset="0"/>
              <a:cs typeface="Times New Roman" panose="02020603050405020304" pitchFamily="18" charset="0"/>
            </a:endParaRPr>
          </a:p>
        </p:txBody>
      </p:sp>
      <p:sp>
        <p:nvSpPr>
          <p:cNvPr id="191" name="Google Shape;890;p30">
            <a:extLst>
              <a:ext uri="{FF2B5EF4-FFF2-40B4-BE49-F238E27FC236}">
                <a16:creationId xmlns:a16="http://schemas.microsoft.com/office/drawing/2014/main" id="{D986C9CE-53C2-4146-8F1D-576820376BDA}"/>
              </a:ext>
            </a:extLst>
          </p:cNvPr>
          <p:cNvSpPr/>
          <p:nvPr/>
        </p:nvSpPr>
        <p:spPr>
          <a:xfrm>
            <a:off x="9954247" y="2867767"/>
            <a:ext cx="792000" cy="792000"/>
          </a:xfrm>
          <a:prstGeom prst="ellipse">
            <a:avLst/>
          </a:prstGeom>
          <a:solidFill>
            <a:srgbClr val="D88C9A"/>
          </a:solidFill>
          <a:ln>
            <a:noFill/>
          </a:ln>
          <a:effectLst>
            <a:outerShdw blurRad="57150" dist="19050" dir="5400000" algn="bl" rotWithShape="0">
              <a:srgbClr val="0C2E3A">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b="1" dirty="0">
              <a:latin typeface="Times New Roman" panose="02020603050405020304" pitchFamily="18" charset="0"/>
              <a:cs typeface="Times New Roman" panose="02020603050405020304" pitchFamily="18" charset="0"/>
            </a:endParaRPr>
          </a:p>
        </p:txBody>
      </p:sp>
      <p:sp>
        <p:nvSpPr>
          <p:cNvPr id="192" name="TextBox 191">
            <a:extLst>
              <a:ext uri="{FF2B5EF4-FFF2-40B4-BE49-F238E27FC236}">
                <a16:creationId xmlns:a16="http://schemas.microsoft.com/office/drawing/2014/main" id="{16CCFAD3-0EC4-425F-B59B-E17A43B6FFAE}"/>
              </a:ext>
            </a:extLst>
          </p:cNvPr>
          <p:cNvSpPr txBox="1"/>
          <p:nvPr/>
        </p:nvSpPr>
        <p:spPr>
          <a:xfrm>
            <a:off x="9805145" y="1840859"/>
            <a:ext cx="1152000" cy="338554"/>
          </a:xfrm>
          <a:prstGeom prst="rect">
            <a:avLst/>
          </a:prstGeom>
          <a:noFill/>
        </p:spPr>
        <p:txBody>
          <a:bodyPr wrap="square" rtlCol="1">
            <a:spAutoFit/>
          </a:bodyPr>
          <a:lstStyle/>
          <a:p>
            <a:pPr algn="r" rtl="1"/>
            <a:r>
              <a:rPr lang="en-US" sz="1600" dirty="0" err="1">
                <a:cs typeface="+mj-cs"/>
              </a:rPr>
              <a:t>Tensorflow</a:t>
            </a:r>
            <a:endParaRPr lang="fa-IR" sz="1600" dirty="0">
              <a:cs typeface="+mj-cs"/>
            </a:endParaRPr>
          </a:p>
        </p:txBody>
      </p:sp>
      <p:pic>
        <p:nvPicPr>
          <p:cNvPr id="145" name="Picture 4">
            <a:extLst>
              <a:ext uri="{FF2B5EF4-FFF2-40B4-BE49-F238E27FC236}">
                <a16:creationId xmlns:a16="http://schemas.microsoft.com/office/drawing/2014/main" id="{E04FC245-6F18-48B9-874A-2F6DC6A2ADA5}"/>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038470" y="2906998"/>
            <a:ext cx="685350" cy="733031"/>
          </a:xfrm>
          <a:prstGeom prst="rect">
            <a:avLst/>
          </a:prstGeom>
          <a:noFill/>
          <a:extLst>
            <a:ext uri="{909E8E84-426E-40DD-AFC4-6F175D3DCCD1}">
              <a14:hiddenFill xmlns:a14="http://schemas.microsoft.com/office/drawing/2010/main">
                <a:solidFill>
                  <a:srgbClr val="FFFFFF"/>
                </a:solidFill>
              </a14:hiddenFill>
            </a:ext>
          </a:extLst>
        </p:spPr>
      </p:pic>
      <p:pic>
        <p:nvPicPr>
          <p:cNvPr id="1081" name="Picture 18" descr="Audio Processing Basics in Python - It-Jim">
            <a:extLst>
              <a:ext uri="{FF2B5EF4-FFF2-40B4-BE49-F238E27FC236}">
                <a16:creationId xmlns:a16="http://schemas.microsoft.com/office/drawing/2014/main" id="{8D46E4F3-F89D-4912-AF59-BAB53A2596B0}"/>
              </a:ext>
            </a:extLst>
          </p:cNvPr>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36175" t="32513" r="34346" b="19019"/>
          <a:stretch/>
        </p:blipFill>
        <p:spPr bwMode="auto">
          <a:xfrm>
            <a:off x="1761910" y="2979977"/>
            <a:ext cx="571319" cy="52569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1447645"/>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ight Triangle 7"/>
          <p:cNvSpPr/>
          <p:nvPr/>
        </p:nvSpPr>
        <p:spPr>
          <a:xfrm>
            <a:off x="2407918" y="190245"/>
            <a:ext cx="721362" cy="869451"/>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cs typeface="B Nazanin" panose="00000400000000000000" pitchFamily="2" charset="-78"/>
            </a:endParaRPr>
          </a:p>
        </p:txBody>
      </p:sp>
      <p:sp>
        <p:nvSpPr>
          <p:cNvPr id="78" name="Parallelogram 77"/>
          <p:cNvSpPr/>
          <p:nvPr/>
        </p:nvSpPr>
        <p:spPr>
          <a:xfrm>
            <a:off x="-345440" y="6350000"/>
            <a:ext cx="1432560" cy="508000"/>
          </a:xfrm>
          <a:prstGeom prst="parallelogram">
            <a:avLst>
              <a:gd name="adj" fmla="val 47000"/>
            </a:avLst>
          </a:prstGeom>
          <a:solidFill>
            <a:srgbClr val="FFEDE1"/>
          </a:solidFill>
          <a:ln>
            <a:solidFill>
              <a:srgbClr val="FFED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B Nazanin" panose="00000400000000000000" pitchFamily="2" charset="-78"/>
            </a:endParaRPr>
          </a:p>
        </p:txBody>
      </p:sp>
      <p:sp>
        <p:nvSpPr>
          <p:cNvPr id="79" name="Parallelogram 78"/>
          <p:cNvSpPr/>
          <p:nvPr/>
        </p:nvSpPr>
        <p:spPr>
          <a:xfrm>
            <a:off x="-254000" y="6451600"/>
            <a:ext cx="1539240" cy="264160"/>
          </a:xfrm>
          <a:prstGeom prst="parallelogram">
            <a:avLst/>
          </a:prstGeom>
          <a:solidFill>
            <a:srgbClr val="B5838D"/>
          </a:solidFill>
          <a:ln>
            <a:solidFill>
              <a:srgbClr val="B583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a-IR" dirty="0">
                <a:solidFill>
                  <a:schemeClr val="tx1"/>
                </a:solidFill>
                <a:cs typeface="B Nazanin" panose="00000400000000000000" pitchFamily="2" charset="-78"/>
              </a:rPr>
              <a:t>9/31</a:t>
            </a:r>
            <a:endParaRPr lang="en-US" dirty="0">
              <a:solidFill>
                <a:schemeClr val="tx1"/>
              </a:solidFill>
              <a:cs typeface="B Nazanin" panose="00000400000000000000" pitchFamily="2" charset="-78"/>
            </a:endParaRPr>
          </a:p>
        </p:txBody>
      </p:sp>
      <p:sp>
        <p:nvSpPr>
          <p:cNvPr id="34" name="Flowchart: Manual Input 33"/>
          <p:cNvSpPr/>
          <p:nvPr/>
        </p:nvSpPr>
        <p:spPr>
          <a:xfrm rot="16200000">
            <a:off x="7097565" y="-4065142"/>
            <a:ext cx="1055033" cy="9133841"/>
          </a:xfrm>
          <a:prstGeom prst="flowChartManualInput">
            <a:avLst/>
          </a:prstGeom>
          <a:solidFill>
            <a:srgbClr val="828F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B Nazanin" panose="00000400000000000000" pitchFamily="2" charset="-78"/>
            </a:endParaRPr>
          </a:p>
        </p:txBody>
      </p:sp>
      <p:sp>
        <p:nvSpPr>
          <p:cNvPr id="38" name="Rectangle 37"/>
          <p:cNvSpPr/>
          <p:nvPr/>
        </p:nvSpPr>
        <p:spPr>
          <a:xfrm>
            <a:off x="2407920" y="154662"/>
            <a:ext cx="9784080" cy="685643"/>
          </a:xfrm>
          <a:prstGeom prst="rect">
            <a:avLst/>
          </a:prstGeom>
          <a:solidFill>
            <a:srgbClr val="FFED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rtl="1"/>
            <a:r>
              <a:rPr lang="fa-IR" sz="4000" dirty="0">
                <a:solidFill>
                  <a:schemeClr val="tx1"/>
                </a:solidFill>
                <a:cs typeface="B Nazanin" panose="00000400000000000000" pitchFamily="2" charset="-78"/>
              </a:rPr>
              <a:t>	مجموعه‌داده</a:t>
            </a:r>
            <a:endParaRPr lang="en-US" sz="4000" dirty="0">
              <a:solidFill>
                <a:schemeClr val="tx1"/>
              </a:solidFill>
              <a:cs typeface="B Nazanin" panose="00000400000000000000" pitchFamily="2" charset="-78"/>
            </a:endParaRPr>
          </a:p>
        </p:txBody>
      </p:sp>
      <p:sp>
        <p:nvSpPr>
          <p:cNvPr id="24" name="Rectangle 23">
            <a:extLst>
              <a:ext uri="{FF2B5EF4-FFF2-40B4-BE49-F238E27FC236}">
                <a16:creationId xmlns:a16="http://schemas.microsoft.com/office/drawing/2014/main" id="{4F305509-5297-4B39-91A8-F1B8AEB1CE79}"/>
              </a:ext>
            </a:extLst>
          </p:cNvPr>
          <p:cNvSpPr/>
          <p:nvPr/>
        </p:nvSpPr>
        <p:spPr>
          <a:xfrm>
            <a:off x="4230479" y="1529993"/>
            <a:ext cx="3514757" cy="530176"/>
          </a:xfrm>
          <a:prstGeom prst="rect">
            <a:avLst/>
          </a:prstGeom>
          <a:noFill/>
          <a:ln w="38100">
            <a:solidFill>
              <a:srgbClr val="CBC0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r>
              <a:rPr lang="fa-IR" sz="2000" dirty="0">
                <a:solidFill>
                  <a:schemeClr val="tx1"/>
                </a:solidFill>
                <a:cs typeface="B Nazanin" panose="00000400000000000000" pitchFamily="2" charset="-78"/>
              </a:rPr>
              <a:t>مجموعه داده </a:t>
            </a:r>
            <a:r>
              <a:rPr lang="en-US" dirty="0">
                <a:solidFill>
                  <a:schemeClr val="tx1"/>
                </a:solidFill>
              </a:rPr>
              <a:t>MRL</a:t>
            </a:r>
            <a:r>
              <a:rPr lang="fa-IR" sz="2000" dirty="0">
                <a:solidFill>
                  <a:schemeClr val="tx1"/>
                </a:solidFill>
                <a:cs typeface="B Nazanin" panose="00000400000000000000" pitchFamily="2" charset="-78"/>
              </a:rPr>
              <a:t> </a:t>
            </a:r>
          </a:p>
        </p:txBody>
      </p:sp>
      <p:pic>
        <p:nvPicPr>
          <p:cNvPr id="28" name="Picture 27">
            <a:extLst>
              <a:ext uri="{FF2B5EF4-FFF2-40B4-BE49-F238E27FC236}">
                <a16:creationId xmlns:a16="http://schemas.microsoft.com/office/drawing/2014/main" id="{FBB5E3F5-2CED-4E21-BDF8-1750AE455CEA}"/>
              </a:ext>
            </a:extLst>
          </p:cNvPr>
          <p:cNvPicPr>
            <a:picLocks noChangeAspect="1"/>
          </p:cNvPicPr>
          <p:nvPr/>
        </p:nvPicPr>
        <p:blipFill rotWithShape="1">
          <a:blip r:embed="rId3"/>
          <a:srcRect r="50000"/>
          <a:stretch/>
        </p:blipFill>
        <p:spPr>
          <a:xfrm>
            <a:off x="8400556" y="1970292"/>
            <a:ext cx="3227350" cy="1554615"/>
          </a:xfrm>
          <a:prstGeom prst="rect">
            <a:avLst/>
          </a:prstGeom>
        </p:spPr>
      </p:pic>
      <p:pic>
        <p:nvPicPr>
          <p:cNvPr id="29" name="Picture 28">
            <a:extLst>
              <a:ext uri="{FF2B5EF4-FFF2-40B4-BE49-F238E27FC236}">
                <a16:creationId xmlns:a16="http://schemas.microsoft.com/office/drawing/2014/main" id="{0B5E7FC2-48D3-49A8-9F21-F67894C81229}"/>
              </a:ext>
            </a:extLst>
          </p:cNvPr>
          <p:cNvPicPr>
            <a:picLocks noChangeAspect="1"/>
          </p:cNvPicPr>
          <p:nvPr/>
        </p:nvPicPr>
        <p:blipFill rotWithShape="1">
          <a:blip r:embed="rId4"/>
          <a:srcRect r="50000"/>
          <a:stretch/>
        </p:blipFill>
        <p:spPr>
          <a:xfrm>
            <a:off x="8442468" y="3524907"/>
            <a:ext cx="3185437" cy="1585097"/>
          </a:xfrm>
          <a:prstGeom prst="rect">
            <a:avLst/>
          </a:prstGeom>
        </p:spPr>
      </p:pic>
      <p:pic>
        <p:nvPicPr>
          <p:cNvPr id="30" name="Picture 29">
            <a:extLst>
              <a:ext uri="{FF2B5EF4-FFF2-40B4-BE49-F238E27FC236}">
                <a16:creationId xmlns:a16="http://schemas.microsoft.com/office/drawing/2014/main" id="{A165468D-FDC2-47B9-A345-5BB5961BF737}"/>
              </a:ext>
            </a:extLst>
          </p:cNvPr>
          <p:cNvPicPr>
            <a:picLocks noChangeAspect="1"/>
          </p:cNvPicPr>
          <p:nvPr/>
        </p:nvPicPr>
        <p:blipFill rotWithShape="1">
          <a:blip r:embed="rId5"/>
          <a:srcRect t="37508" r="6525" b="1"/>
          <a:stretch/>
        </p:blipFill>
        <p:spPr>
          <a:xfrm>
            <a:off x="199169" y="2619773"/>
            <a:ext cx="4417497" cy="2594112"/>
          </a:xfrm>
          <a:prstGeom prst="rect">
            <a:avLst/>
          </a:prstGeom>
        </p:spPr>
      </p:pic>
      <p:sp>
        <p:nvSpPr>
          <p:cNvPr id="35" name="Rectangle 34">
            <a:extLst>
              <a:ext uri="{FF2B5EF4-FFF2-40B4-BE49-F238E27FC236}">
                <a16:creationId xmlns:a16="http://schemas.microsoft.com/office/drawing/2014/main" id="{EC27ADDC-DBEE-4602-B24E-3D94B2D8F1ED}"/>
              </a:ext>
            </a:extLst>
          </p:cNvPr>
          <p:cNvSpPr/>
          <p:nvPr/>
        </p:nvSpPr>
        <p:spPr>
          <a:xfrm>
            <a:off x="3477944" y="2607888"/>
            <a:ext cx="1180634" cy="151053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dirty="0"/>
          </a:p>
        </p:txBody>
      </p:sp>
      <p:sp>
        <p:nvSpPr>
          <p:cNvPr id="23" name="Rectangle 22">
            <a:extLst>
              <a:ext uri="{FF2B5EF4-FFF2-40B4-BE49-F238E27FC236}">
                <a16:creationId xmlns:a16="http://schemas.microsoft.com/office/drawing/2014/main" id="{A5EC5BEC-CE05-4CE4-9C8B-17CA1D5962B4}"/>
              </a:ext>
            </a:extLst>
          </p:cNvPr>
          <p:cNvSpPr/>
          <p:nvPr/>
        </p:nvSpPr>
        <p:spPr>
          <a:xfrm>
            <a:off x="4242174" y="2251006"/>
            <a:ext cx="3514757" cy="1509028"/>
          </a:xfrm>
          <a:prstGeom prst="rect">
            <a:avLst/>
          </a:prstGeom>
          <a:noFill/>
          <a:ln w="38100">
            <a:solidFill>
              <a:srgbClr val="CBC0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rtl="1"/>
            <a:r>
              <a:rPr lang="fa-IR" sz="2000" dirty="0">
                <a:solidFill>
                  <a:schemeClr val="tx1"/>
                </a:solidFill>
                <a:cs typeface="B Nazanin" panose="00000400000000000000" pitchFamily="2" charset="-78"/>
              </a:rPr>
              <a:t>شامل تصاویر با وضوح متفاوت است که همگی در شرایط مختلف از نظر روشنایی و توسط دستگاه‌های مختلف گرفته شده‌اند. </a:t>
            </a:r>
          </a:p>
        </p:txBody>
      </p:sp>
      <p:sp>
        <p:nvSpPr>
          <p:cNvPr id="54" name="Flowchart: Connector 53">
            <a:extLst>
              <a:ext uri="{FF2B5EF4-FFF2-40B4-BE49-F238E27FC236}">
                <a16:creationId xmlns:a16="http://schemas.microsoft.com/office/drawing/2014/main" id="{3B048D29-D07E-4377-AF2B-2752562EC6B4}"/>
              </a:ext>
            </a:extLst>
          </p:cNvPr>
          <p:cNvSpPr/>
          <p:nvPr/>
        </p:nvSpPr>
        <p:spPr>
          <a:xfrm>
            <a:off x="4516063" y="6134406"/>
            <a:ext cx="269946" cy="284979"/>
          </a:xfrm>
          <a:prstGeom prst="flowChartConnector">
            <a:avLst/>
          </a:prstGeom>
          <a:solidFill>
            <a:srgbClr val="828F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cs typeface="B Nazanin" panose="00000400000000000000" pitchFamily="2" charset="-78"/>
            </a:endParaRPr>
          </a:p>
        </p:txBody>
      </p:sp>
      <p:sp>
        <p:nvSpPr>
          <p:cNvPr id="55" name="Flowchart: Connector 54">
            <a:extLst>
              <a:ext uri="{FF2B5EF4-FFF2-40B4-BE49-F238E27FC236}">
                <a16:creationId xmlns:a16="http://schemas.microsoft.com/office/drawing/2014/main" id="{CD85DB92-8BC2-4271-9BA7-9DBEF30E3A84}"/>
              </a:ext>
            </a:extLst>
          </p:cNvPr>
          <p:cNvSpPr/>
          <p:nvPr/>
        </p:nvSpPr>
        <p:spPr>
          <a:xfrm>
            <a:off x="11762949" y="6126807"/>
            <a:ext cx="269946" cy="284979"/>
          </a:xfrm>
          <a:prstGeom prst="flowChartConnector">
            <a:avLst/>
          </a:prstGeom>
          <a:solidFill>
            <a:srgbClr val="828F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cs typeface="B Nazanin" panose="00000400000000000000" pitchFamily="2" charset="-78"/>
            </a:endParaRPr>
          </a:p>
        </p:txBody>
      </p:sp>
      <p:cxnSp>
        <p:nvCxnSpPr>
          <p:cNvPr id="56" name="Straight Connector 55">
            <a:extLst>
              <a:ext uri="{FF2B5EF4-FFF2-40B4-BE49-F238E27FC236}">
                <a16:creationId xmlns:a16="http://schemas.microsoft.com/office/drawing/2014/main" id="{59067910-03E3-48B4-8415-91504B3E1430}"/>
              </a:ext>
            </a:extLst>
          </p:cNvPr>
          <p:cNvCxnSpPr>
            <a:stCxn id="54" idx="6"/>
            <a:endCxn id="55" idx="2"/>
          </p:cNvCxnSpPr>
          <p:nvPr/>
        </p:nvCxnSpPr>
        <p:spPr>
          <a:xfrm flipV="1">
            <a:off x="4786009" y="6269297"/>
            <a:ext cx="6976940" cy="7599"/>
          </a:xfrm>
          <a:prstGeom prst="line">
            <a:avLst/>
          </a:prstGeom>
          <a:ln w="57150">
            <a:solidFill>
              <a:srgbClr val="828FA6"/>
            </a:solidFill>
          </a:ln>
        </p:spPr>
        <p:style>
          <a:lnRef idx="1">
            <a:schemeClr val="accent1"/>
          </a:lnRef>
          <a:fillRef idx="0">
            <a:schemeClr val="accent1"/>
          </a:fillRef>
          <a:effectRef idx="0">
            <a:schemeClr val="accent1"/>
          </a:effectRef>
          <a:fontRef idx="minor">
            <a:schemeClr val="tx1"/>
          </a:fontRef>
        </p:style>
      </p:cxnSp>
      <p:sp>
        <p:nvSpPr>
          <p:cNvPr id="57" name="Flowchart: Connector 56">
            <a:extLst>
              <a:ext uri="{FF2B5EF4-FFF2-40B4-BE49-F238E27FC236}">
                <a16:creationId xmlns:a16="http://schemas.microsoft.com/office/drawing/2014/main" id="{C710D54B-04E1-4C82-9324-AF8DEE4730EE}"/>
              </a:ext>
            </a:extLst>
          </p:cNvPr>
          <p:cNvSpPr/>
          <p:nvPr/>
        </p:nvSpPr>
        <p:spPr>
          <a:xfrm>
            <a:off x="10673994" y="5801852"/>
            <a:ext cx="993916" cy="934890"/>
          </a:xfrm>
          <a:prstGeom prst="flowChartConnector">
            <a:avLst/>
          </a:prstGeom>
          <a:solidFill>
            <a:srgbClr val="FFFFFF"/>
          </a:solidFill>
          <a:ln w="28575">
            <a:solidFill>
              <a:srgbClr val="E8C2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a-IR" sz="1400" dirty="0">
                <a:solidFill>
                  <a:srgbClr val="212121"/>
                </a:solidFill>
                <a:cs typeface="B Nazanin" panose="00000400000000000000" pitchFamily="2" charset="-78"/>
              </a:rPr>
              <a:t>مقدمه</a:t>
            </a:r>
            <a:endParaRPr lang="en-US" sz="1400" dirty="0">
              <a:solidFill>
                <a:srgbClr val="212121"/>
              </a:solidFill>
              <a:cs typeface="B Nazanin" panose="00000400000000000000" pitchFamily="2" charset="-78"/>
            </a:endParaRPr>
          </a:p>
        </p:txBody>
      </p:sp>
      <p:sp>
        <p:nvSpPr>
          <p:cNvPr id="58" name="Flowchart: Connector 57">
            <a:extLst>
              <a:ext uri="{FF2B5EF4-FFF2-40B4-BE49-F238E27FC236}">
                <a16:creationId xmlns:a16="http://schemas.microsoft.com/office/drawing/2014/main" id="{605A9779-11A5-4F9F-ACCB-AEE46AE9BAF7}"/>
              </a:ext>
            </a:extLst>
          </p:cNvPr>
          <p:cNvSpPr/>
          <p:nvPr/>
        </p:nvSpPr>
        <p:spPr>
          <a:xfrm>
            <a:off x="9546898" y="5809451"/>
            <a:ext cx="993916" cy="934890"/>
          </a:xfrm>
          <a:prstGeom prst="flowChartConnector">
            <a:avLst/>
          </a:prstGeom>
          <a:solidFill>
            <a:srgbClr val="FFFFFF"/>
          </a:solidFill>
          <a:ln w="28575">
            <a:solidFill>
              <a:srgbClr val="E8C2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212121"/>
              </a:solidFill>
              <a:cs typeface="B Nazanin" panose="00000400000000000000" pitchFamily="2" charset="-78"/>
            </a:endParaRPr>
          </a:p>
        </p:txBody>
      </p:sp>
      <p:sp>
        <p:nvSpPr>
          <p:cNvPr id="59" name="Flowchart: Connector 58">
            <a:extLst>
              <a:ext uri="{FF2B5EF4-FFF2-40B4-BE49-F238E27FC236}">
                <a16:creationId xmlns:a16="http://schemas.microsoft.com/office/drawing/2014/main" id="{698F8C42-C52F-41D1-9306-30420182BFF1}"/>
              </a:ext>
            </a:extLst>
          </p:cNvPr>
          <p:cNvSpPr/>
          <p:nvPr/>
        </p:nvSpPr>
        <p:spPr>
          <a:xfrm>
            <a:off x="8400556" y="5801851"/>
            <a:ext cx="993916" cy="934890"/>
          </a:xfrm>
          <a:prstGeom prst="flowChartConnector">
            <a:avLst/>
          </a:prstGeom>
          <a:solidFill>
            <a:srgbClr val="FFFFFF"/>
          </a:solidFill>
          <a:ln w="28575">
            <a:solidFill>
              <a:srgbClr val="E8C2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a-IR" sz="1200" dirty="0">
              <a:solidFill>
                <a:srgbClr val="212121"/>
              </a:solidFill>
              <a:cs typeface="B Nazanin" panose="00000400000000000000" pitchFamily="2" charset="-78"/>
            </a:endParaRPr>
          </a:p>
        </p:txBody>
      </p:sp>
      <p:sp>
        <p:nvSpPr>
          <p:cNvPr id="60" name="Flowchart: Connector 59">
            <a:extLst>
              <a:ext uri="{FF2B5EF4-FFF2-40B4-BE49-F238E27FC236}">
                <a16:creationId xmlns:a16="http://schemas.microsoft.com/office/drawing/2014/main" id="{59CF8786-D8F6-4EEA-8DEB-4BE6BFBBB571}"/>
              </a:ext>
            </a:extLst>
          </p:cNvPr>
          <p:cNvSpPr/>
          <p:nvPr/>
        </p:nvSpPr>
        <p:spPr>
          <a:xfrm>
            <a:off x="7248278" y="5801851"/>
            <a:ext cx="993916" cy="934890"/>
          </a:xfrm>
          <a:prstGeom prst="flowChartConnector">
            <a:avLst/>
          </a:prstGeom>
          <a:solidFill>
            <a:srgbClr val="FFFFFF"/>
          </a:solidFill>
          <a:ln w="28575">
            <a:solidFill>
              <a:srgbClr val="E8C2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endParaRPr lang="en-US" sz="1400" dirty="0">
              <a:solidFill>
                <a:srgbClr val="212121"/>
              </a:solidFill>
              <a:cs typeface="B Nazanin" panose="00000400000000000000" pitchFamily="2" charset="-78"/>
            </a:endParaRPr>
          </a:p>
        </p:txBody>
      </p:sp>
      <p:sp>
        <p:nvSpPr>
          <p:cNvPr id="61" name="Flowchart: Connector 60">
            <a:extLst>
              <a:ext uri="{FF2B5EF4-FFF2-40B4-BE49-F238E27FC236}">
                <a16:creationId xmlns:a16="http://schemas.microsoft.com/office/drawing/2014/main" id="{53AA1A91-3EEC-4348-8DBE-A2BB7E880B7A}"/>
              </a:ext>
            </a:extLst>
          </p:cNvPr>
          <p:cNvSpPr/>
          <p:nvPr/>
        </p:nvSpPr>
        <p:spPr>
          <a:xfrm>
            <a:off x="6096000" y="5812314"/>
            <a:ext cx="993916" cy="934890"/>
          </a:xfrm>
          <a:prstGeom prst="flowChartConnector">
            <a:avLst/>
          </a:prstGeom>
          <a:solidFill>
            <a:srgbClr val="FFFFFF"/>
          </a:solidFill>
          <a:ln w="28575">
            <a:solidFill>
              <a:srgbClr val="E8C2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212121"/>
              </a:solidFill>
              <a:cs typeface="B Nazanin" panose="00000400000000000000" pitchFamily="2" charset="-78"/>
            </a:endParaRPr>
          </a:p>
        </p:txBody>
      </p:sp>
      <p:sp>
        <p:nvSpPr>
          <p:cNvPr id="62" name="Flowchart: Connector 61">
            <a:extLst>
              <a:ext uri="{FF2B5EF4-FFF2-40B4-BE49-F238E27FC236}">
                <a16:creationId xmlns:a16="http://schemas.microsoft.com/office/drawing/2014/main" id="{46783FF3-3C76-40BF-A07B-F447C92CD5C6}"/>
              </a:ext>
            </a:extLst>
          </p:cNvPr>
          <p:cNvSpPr/>
          <p:nvPr/>
        </p:nvSpPr>
        <p:spPr>
          <a:xfrm>
            <a:off x="4959281" y="5813679"/>
            <a:ext cx="993916" cy="934890"/>
          </a:xfrm>
          <a:prstGeom prst="flowChartConnector">
            <a:avLst/>
          </a:prstGeom>
          <a:solidFill>
            <a:srgbClr val="FFFFFF"/>
          </a:solidFill>
          <a:ln w="28575">
            <a:solidFill>
              <a:srgbClr val="E8C2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a-IR" sz="1400" dirty="0">
              <a:solidFill>
                <a:srgbClr val="212121"/>
              </a:solidFill>
              <a:cs typeface="B Nazanin" panose="00000400000000000000" pitchFamily="2" charset="-78"/>
            </a:endParaRPr>
          </a:p>
        </p:txBody>
      </p:sp>
      <p:sp>
        <p:nvSpPr>
          <p:cNvPr id="63" name="TextBox 62">
            <a:extLst>
              <a:ext uri="{FF2B5EF4-FFF2-40B4-BE49-F238E27FC236}">
                <a16:creationId xmlns:a16="http://schemas.microsoft.com/office/drawing/2014/main" id="{0761316B-14F9-45AA-B8CA-CA013F6996FB}"/>
              </a:ext>
            </a:extLst>
          </p:cNvPr>
          <p:cNvSpPr txBox="1"/>
          <p:nvPr/>
        </p:nvSpPr>
        <p:spPr>
          <a:xfrm>
            <a:off x="9610493" y="6007686"/>
            <a:ext cx="857314" cy="523220"/>
          </a:xfrm>
          <a:prstGeom prst="rect">
            <a:avLst/>
          </a:prstGeom>
          <a:noFill/>
        </p:spPr>
        <p:txBody>
          <a:bodyPr wrap="square" rtlCol="1">
            <a:spAutoFit/>
          </a:bodyPr>
          <a:lstStyle/>
          <a:p>
            <a:pPr algn="ctr" rtl="1"/>
            <a:r>
              <a:rPr lang="fa-IR" sz="1400" dirty="0">
                <a:solidFill>
                  <a:srgbClr val="212121"/>
                </a:solidFill>
                <a:cs typeface="B Nazanin" panose="00000400000000000000" pitchFamily="2" charset="-78"/>
              </a:rPr>
              <a:t>روش‌ها و الگوریتم‌ها</a:t>
            </a:r>
            <a:endParaRPr lang="en-US" sz="1400" dirty="0">
              <a:solidFill>
                <a:srgbClr val="212121"/>
              </a:solidFill>
              <a:cs typeface="B Nazanin" panose="00000400000000000000" pitchFamily="2" charset="-78"/>
            </a:endParaRPr>
          </a:p>
        </p:txBody>
      </p:sp>
      <p:sp>
        <p:nvSpPr>
          <p:cNvPr id="64" name="TextBox 63">
            <a:extLst>
              <a:ext uri="{FF2B5EF4-FFF2-40B4-BE49-F238E27FC236}">
                <a16:creationId xmlns:a16="http://schemas.microsoft.com/office/drawing/2014/main" id="{E11EAF5F-0919-4D36-8859-C7EB02300C17}"/>
              </a:ext>
            </a:extLst>
          </p:cNvPr>
          <p:cNvSpPr txBox="1"/>
          <p:nvPr/>
        </p:nvSpPr>
        <p:spPr>
          <a:xfrm>
            <a:off x="7359747" y="5998216"/>
            <a:ext cx="768157" cy="523220"/>
          </a:xfrm>
          <a:prstGeom prst="rect">
            <a:avLst/>
          </a:prstGeom>
          <a:noFill/>
        </p:spPr>
        <p:txBody>
          <a:bodyPr wrap="square" rtlCol="1">
            <a:spAutoFit/>
          </a:bodyPr>
          <a:lstStyle/>
          <a:p>
            <a:pPr algn="ctr" rtl="1"/>
            <a:r>
              <a:rPr lang="fa-IR" sz="1400" dirty="0">
                <a:solidFill>
                  <a:srgbClr val="212121"/>
                </a:solidFill>
                <a:cs typeface="B Nazanin" panose="00000400000000000000" pitchFamily="2" charset="-78"/>
              </a:rPr>
              <a:t>مدل شبکه عصبی</a:t>
            </a:r>
            <a:endParaRPr lang="en-US" sz="1400" dirty="0">
              <a:solidFill>
                <a:srgbClr val="212121"/>
              </a:solidFill>
              <a:cs typeface="B Nazanin" panose="00000400000000000000" pitchFamily="2" charset="-78"/>
            </a:endParaRPr>
          </a:p>
        </p:txBody>
      </p:sp>
      <p:sp>
        <p:nvSpPr>
          <p:cNvPr id="65" name="TextBox 64">
            <a:extLst>
              <a:ext uri="{FF2B5EF4-FFF2-40B4-BE49-F238E27FC236}">
                <a16:creationId xmlns:a16="http://schemas.microsoft.com/office/drawing/2014/main" id="{AC22EB03-1E7E-4E86-A81E-D5FB40546502}"/>
              </a:ext>
            </a:extLst>
          </p:cNvPr>
          <p:cNvSpPr txBox="1"/>
          <p:nvPr/>
        </p:nvSpPr>
        <p:spPr>
          <a:xfrm>
            <a:off x="6081090" y="5895160"/>
            <a:ext cx="1052410" cy="738664"/>
          </a:xfrm>
          <a:prstGeom prst="rect">
            <a:avLst/>
          </a:prstGeom>
          <a:noFill/>
        </p:spPr>
        <p:txBody>
          <a:bodyPr wrap="square" rtlCol="1">
            <a:spAutoFit/>
          </a:bodyPr>
          <a:lstStyle/>
          <a:p>
            <a:pPr algn="ctr" rtl="1"/>
            <a:r>
              <a:rPr lang="fa-IR" sz="1400" dirty="0">
                <a:solidFill>
                  <a:srgbClr val="212121"/>
                </a:solidFill>
                <a:cs typeface="B Nazanin" panose="00000400000000000000" pitchFamily="2" charset="-78"/>
              </a:rPr>
              <a:t>سیستم تشخیص خواب‌آلودگی</a:t>
            </a:r>
            <a:endParaRPr lang="en-US" sz="1400" dirty="0">
              <a:solidFill>
                <a:srgbClr val="212121"/>
              </a:solidFill>
              <a:cs typeface="B Nazanin" panose="00000400000000000000" pitchFamily="2" charset="-78"/>
            </a:endParaRPr>
          </a:p>
        </p:txBody>
      </p:sp>
      <p:sp>
        <p:nvSpPr>
          <p:cNvPr id="66" name="TextBox 65">
            <a:extLst>
              <a:ext uri="{FF2B5EF4-FFF2-40B4-BE49-F238E27FC236}">
                <a16:creationId xmlns:a16="http://schemas.microsoft.com/office/drawing/2014/main" id="{DA000F32-4758-4311-8228-AB53CC5EF7F8}"/>
              </a:ext>
            </a:extLst>
          </p:cNvPr>
          <p:cNvSpPr txBox="1"/>
          <p:nvPr/>
        </p:nvSpPr>
        <p:spPr>
          <a:xfrm>
            <a:off x="5070079" y="5890494"/>
            <a:ext cx="800328" cy="738664"/>
          </a:xfrm>
          <a:prstGeom prst="rect">
            <a:avLst/>
          </a:prstGeom>
          <a:noFill/>
        </p:spPr>
        <p:txBody>
          <a:bodyPr wrap="square" rtlCol="1">
            <a:spAutoFit/>
          </a:bodyPr>
          <a:lstStyle/>
          <a:p>
            <a:pPr algn="ctr"/>
            <a:r>
              <a:rPr lang="fa-IR" sz="1400" dirty="0">
                <a:solidFill>
                  <a:srgbClr val="212121"/>
                </a:solidFill>
                <a:cs typeface="B Nazanin" panose="00000400000000000000" pitchFamily="2" charset="-78"/>
              </a:rPr>
              <a:t>نتیجه‌گیری و پیشنهادات</a:t>
            </a:r>
          </a:p>
        </p:txBody>
      </p:sp>
      <p:sp>
        <p:nvSpPr>
          <p:cNvPr id="67" name="TextBox 66">
            <a:extLst>
              <a:ext uri="{FF2B5EF4-FFF2-40B4-BE49-F238E27FC236}">
                <a16:creationId xmlns:a16="http://schemas.microsoft.com/office/drawing/2014/main" id="{88CFD4E5-6853-4747-A4B3-8C54D418F259}"/>
              </a:ext>
            </a:extLst>
          </p:cNvPr>
          <p:cNvSpPr txBox="1"/>
          <p:nvPr/>
        </p:nvSpPr>
        <p:spPr>
          <a:xfrm>
            <a:off x="8487205" y="5907563"/>
            <a:ext cx="797754" cy="738664"/>
          </a:xfrm>
          <a:prstGeom prst="rect">
            <a:avLst/>
          </a:prstGeom>
          <a:noFill/>
        </p:spPr>
        <p:txBody>
          <a:bodyPr wrap="square" rtlCol="1">
            <a:spAutoFit/>
          </a:bodyPr>
          <a:lstStyle/>
          <a:p>
            <a:pPr algn="ctr" rtl="1"/>
            <a:r>
              <a:rPr lang="fa-IR" sz="1400" dirty="0">
                <a:solidFill>
                  <a:srgbClr val="212121"/>
                </a:solidFill>
                <a:cs typeface="B Nazanin" panose="00000400000000000000" pitchFamily="2" charset="-78"/>
              </a:rPr>
              <a:t>ابزارها و مجموعه داده</a:t>
            </a:r>
          </a:p>
        </p:txBody>
      </p:sp>
      <p:sp>
        <p:nvSpPr>
          <p:cNvPr id="68" name="Flowchart: Connector 67">
            <a:extLst>
              <a:ext uri="{FF2B5EF4-FFF2-40B4-BE49-F238E27FC236}">
                <a16:creationId xmlns:a16="http://schemas.microsoft.com/office/drawing/2014/main" id="{1BE7DF81-8BEF-40ED-91EE-CF6ABFE57A1E}"/>
              </a:ext>
            </a:extLst>
          </p:cNvPr>
          <p:cNvSpPr/>
          <p:nvPr/>
        </p:nvSpPr>
        <p:spPr>
          <a:xfrm>
            <a:off x="4516063" y="6134406"/>
            <a:ext cx="269946" cy="284979"/>
          </a:xfrm>
          <a:prstGeom prst="flowChartConnector">
            <a:avLst/>
          </a:prstGeom>
          <a:solidFill>
            <a:srgbClr val="828F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cs typeface="B Nazanin" panose="00000400000000000000" pitchFamily="2" charset="-78"/>
            </a:endParaRPr>
          </a:p>
        </p:txBody>
      </p:sp>
      <p:sp>
        <p:nvSpPr>
          <p:cNvPr id="73" name="Flowchart: Connector 72">
            <a:extLst>
              <a:ext uri="{FF2B5EF4-FFF2-40B4-BE49-F238E27FC236}">
                <a16:creationId xmlns:a16="http://schemas.microsoft.com/office/drawing/2014/main" id="{EF01D7B4-0077-4876-BFF0-76A67825848E}"/>
              </a:ext>
            </a:extLst>
          </p:cNvPr>
          <p:cNvSpPr/>
          <p:nvPr/>
        </p:nvSpPr>
        <p:spPr>
          <a:xfrm>
            <a:off x="11762949" y="6126807"/>
            <a:ext cx="269946" cy="284979"/>
          </a:xfrm>
          <a:prstGeom prst="flowChartConnector">
            <a:avLst/>
          </a:prstGeom>
          <a:solidFill>
            <a:srgbClr val="828F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cs typeface="B Nazanin" panose="00000400000000000000" pitchFamily="2" charset="-78"/>
            </a:endParaRPr>
          </a:p>
        </p:txBody>
      </p:sp>
      <p:cxnSp>
        <p:nvCxnSpPr>
          <p:cNvPr id="74" name="Straight Connector 73">
            <a:extLst>
              <a:ext uri="{FF2B5EF4-FFF2-40B4-BE49-F238E27FC236}">
                <a16:creationId xmlns:a16="http://schemas.microsoft.com/office/drawing/2014/main" id="{81DA0DC9-B8FE-4D3A-9BB0-BA4823B03343}"/>
              </a:ext>
            </a:extLst>
          </p:cNvPr>
          <p:cNvCxnSpPr>
            <a:stCxn id="68" idx="6"/>
            <a:endCxn id="73" idx="2"/>
          </p:cNvCxnSpPr>
          <p:nvPr/>
        </p:nvCxnSpPr>
        <p:spPr>
          <a:xfrm flipV="1">
            <a:off x="4786009" y="6269297"/>
            <a:ext cx="6976940" cy="7599"/>
          </a:xfrm>
          <a:prstGeom prst="line">
            <a:avLst/>
          </a:prstGeom>
          <a:ln w="57150">
            <a:solidFill>
              <a:srgbClr val="828FA6"/>
            </a:solidFill>
          </a:ln>
        </p:spPr>
        <p:style>
          <a:lnRef idx="1">
            <a:schemeClr val="accent1"/>
          </a:lnRef>
          <a:fillRef idx="0">
            <a:schemeClr val="accent1"/>
          </a:fillRef>
          <a:effectRef idx="0">
            <a:schemeClr val="accent1"/>
          </a:effectRef>
          <a:fontRef idx="minor">
            <a:schemeClr val="tx1"/>
          </a:fontRef>
        </p:style>
      </p:cxnSp>
      <p:sp>
        <p:nvSpPr>
          <p:cNvPr id="75" name="Flowchart: Connector 74">
            <a:extLst>
              <a:ext uri="{FF2B5EF4-FFF2-40B4-BE49-F238E27FC236}">
                <a16:creationId xmlns:a16="http://schemas.microsoft.com/office/drawing/2014/main" id="{89BDBB10-E3C2-42A5-83F6-0C3AE2166FAF}"/>
              </a:ext>
            </a:extLst>
          </p:cNvPr>
          <p:cNvSpPr/>
          <p:nvPr/>
        </p:nvSpPr>
        <p:spPr>
          <a:xfrm>
            <a:off x="10673994" y="5801852"/>
            <a:ext cx="993916" cy="934890"/>
          </a:xfrm>
          <a:prstGeom prst="flowChartConnector">
            <a:avLst/>
          </a:prstGeom>
          <a:solidFill>
            <a:srgbClr val="FFFFFF"/>
          </a:solidFill>
          <a:ln w="28575">
            <a:solidFill>
              <a:srgbClr val="E8C2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a-IR" sz="1400" dirty="0">
                <a:solidFill>
                  <a:srgbClr val="212121"/>
                </a:solidFill>
                <a:cs typeface="B Nazanin" panose="00000400000000000000" pitchFamily="2" charset="-78"/>
              </a:rPr>
              <a:t>مقدمه</a:t>
            </a:r>
            <a:endParaRPr lang="en-US" sz="1400" dirty="0">
              <a:solidFill>
                <a:srgbClr val="212121"/>
              </a:solidFill>
              <a:cs typeface="B Nazanin" panose="00000400000000000000" pitchFamily="2" charset="-78"/>
            </a:endParaRPr>
          </a:p>
        </p:txBody>
      </p:sp>
      <p:sp>
        <p:nvSpPr>
          <p:cNvPr id="76" name="Flowchart: Connector 75">
            <a:extLst>
              <a:ext uri="{FF2B5EF4-FFF2-40B4-BE49-F238E27FC236}">
                <a16:creationId xmlns:a16="http://schemas.microsoft.com/office/drawing/2014/main" id="{C235E524-E416-4416-9D2C-18D18BBFC4E4}"/>
              </a:ext>
            </a:extLst>
          </p:cNvPr>
          <p:cNvSpPr/>
          <p:nvPr/>
        </p:nvSpPr>
        <p:spPr>
          <a:xfrm>
            <a:off x="9546898" y="5809451"/>
            <a:ext cx="993916" cy="934890"/>
          </a:xfrm>
          <a:prstGeom prst="flowChartConnector">
            <a:avLst/>
          </a:prstGeom>
          <a:solidFill>
            <a:srgbClr val="FFFFFF"/>
          </a:solidFill>
          <a:ln w="28575">
            <a:solidFill>
              <a:srgbClr val="E8C2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212121"/>
              </a:solidFill>
              <a:cs typeface="B Nazanin" panose="00000400000000000000" pitchFamily="2" charset="-78"/>
            </a:endParaRPr>
          </a:p>
        </p:txBody>
      </p:sp>
      <p:sp>
        <p:nvSpPr>
          <p:cNvPr id="77" name="Flowchart: Connector 76">
            <a:extLst>
              <a:ext uri="{FF2B5EF4-FFF2-40B4-BE49-F238E27FC236}">
                <a16:creationId xmlns:a16="http://schemas.microsoft.com/office/drawing/2014/main" id="{66E91D58-6B72-479D-A8D7-33FDD1CB2EB8}"/>
              </a:ext>
            </a:extLst>
          </p:cNvPr>
          <p:cNvSpPr/>
          <p:nvPr/>
        </p:nvSpPr>
        <p:spPr>
          <a:xfrm>
            <a:off x="8400556" y="5801851"/>
            <a:ext cx="993916" cy="934890"/>
          </a:xfrm>
          <a:prstGeom prst="flowChartConnector">
            <a:avLst/>
          </a:prstGeom>
          <a:solidFill>
            <a:srgbClr val="E8C2CA"/>
          </a:solidFill>
          <a:ln w="28575">
            <a:solidFill>
              <a:srgbClr val="E8C2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a-IR" sz="1200" dirty="0">
              <a:solidFill>
                <a:srgbClr val="212121"/>
              </a:solidFill>
              <a:cs typeface="B Nazanin" panose="00000400000000000000" pitchFamily="2" charset="-78"/>
            </a:endParaRPr>
          </a:p>
        </p:txBody>
      </p:sp>
      <p:sp>
        <p:nvSpPr>
          <p:cNvPr id="80" name="Flowchart: Connector 79">
            <a:extLst>
              <a:ext uri="{FF2B5EF4-FFF2-40B4-BE49-F238E27FC236}">
                <a16:creationId xmlns:a16="http://schemas.microsoft.com/office/drawing/2014/main" id="{EF45EB47-FC65-499A-9959-03B97D1D154D}"/>
              </a:ext>
            </a:extLst>
          </p:cNvPr>
          <p:cNvSpPr/>
          <p:nvPr/>
        </p:nvSpPr>
        <p:spPr>
          <a:xfrm>
            <a:off x="7248278" y="5801851"/>
            <a:ext cx="993916" cy="934890"/>
          </a:xfrm>
          <a:prstGeom prst="flowChartConnector">
            <a:avLst/>
          </a:prstGeom>
          <a:solidFill>
            <a:srgbClr val="FFFFFF"/>
          </a:solidFill>
          <a:ln w="28575">
            <a:solidFill>
              <a:srgbClr val="E8C2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endParaRPr lang="en-US" sz="1400" dirty="0">
              <a:solidFill>
                <a:srgbClr val="212121"/>
              </a:solidFill>
              <a:cs typeface="B Nazanin" panose="00000400000000000000" pitchFamily="2" charset="-78"/>
            </a:endParaRPr>
          </a:p>
        </p:txBody>
      </p:sp>
      <p:sp>
        <p:nvSpPr>
          <p:cNvPr id="81" name="Flowchart: Connector 80">
            <a:extLst>
              <a:ext uri="{FF2B5EF4-FFF2-40B4-BE49-F238E27FC236}">
                <a16:creationId xmlns:a16="http://schemas.microsoft.com/office/drawing/2014/main" id="{8BA8EA07-BBA4-4C3D-953D-01BDAC319E5C}"/>
              </a:ext>
            </a:extLst>
          </p:cNvPr>
          <p:cNvSpPr/>
          <p:nvPr/>
        </p:nvSpPr>
        <p:spPr>
          <a:xfrm>
            <a:off x="6096000" y="5812314"/>
            <a:ext cx="993916" cy="934890"/>
          </a:xfrm>
          <a:prstGeom prst="flowChartConnector">
            <a:avLst/>
          </a:prstGeom>
          <a:solidFill>
            <a:srgbClr val="FFFFFF"/>
          </a:solidFill>
          <a:ln w="28575">
            <a:solidFill>
              <a:srgbClr val="E8C2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212121"/>
              </a:solidFill>
              <a:cs typeface="B Nazanin" panose="00000400000000000000" pitchFamily="2" charset="-78"/>
            </a:endParaRPr>
          </a:p>
        </p:txBody>
      </p:sp>
      <p:sp>
        <p:nvSpPr>
          <p:cNvPr id="82" name="Flowchart: Connector 81">
            <a:extLst>
              <a:ext uri="{FF2B5EF4-FFF2-40B4-BE49-F238E27FC236}">
                <a16:creationId xmlns:a16="http://schemas.microsoft.com/office/drawing/2014/main" id="{028B650D-39D4-4012-90CF-F57BE01B9139}"/>
              </a:ext>
            </a:extLst>
          </p:cNvPr>
          <p:cNvSpPr/>
          <p:nvPr/>
        </p:nvSpPr>
        <p:spPr>
          <a:xfrm>
            <a:off x="4959281" y="5813679"/>
            <a:ext cx="993916" cy="934890"/>
          </a:xfrm>
          <a:prstGeom prst="flowChartConnector">
            <a:avLst/>
          </a:prstGeom>
          <a:solidFill>
            <a:srgbClr val="FFFFFF"/>
          </a:solidFill>
          <a:ln w="28575">
            <a:solidFill>
              <a:srgbClr val="E8C2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a-IR" sz="1400" dirty="0">
              <a:solidFill>
                <a:srgbClr val="212121"/>
              </a:solidFill>
              <a:cs typeface="B Nazanin" panose="00000400000000000000" pitchFamily="2" charset="-78"/>
            </a:endParaRPr>
          </a:p>
        </p:txBody>
      </p:sp>
      <p:sp>
        <p:nvSpPr>
          <p:cNvPr id="83" name="TextBox 82">
            <a:extLst>
              <a:ext uri="{FF2B5EF4-FFF2-40B4-BE49-F238E27FC236}">
                <a16:creationId xmlns:a16="http://schemas.microsoft.com/office/drawing/2014/main" id="{EF8D852E-E646-432A-AE46-77A59F13409E}"/>
              </a:ext>
            </a:extLst>
          </p:cNvPr>
          <p:cNvSpPr txBox="1"/>
          <p:nvPr/>
        </p:nvSpPr>
        <p:spPr>
          <a:xfrm>
            <a:off x="9610493" y="6007686"/>
            <a:ext cx="857314" cy="523220"/>
          </a:xfrm>
          <a:prstGeom prst="rect">
            <a:avLst/>
          </a:prstGeom>
          <a:noFill/>
        </p:spPr>
        <p:txBody>
          <a:bodyPr wrap="square" rtlCol="1">
            <a:spAutoFit/>
          </a:bodyPr>
          <a:lstStyle/>
          <a:p>
            <a:pPr algn="ctr" rtl="1"/>
            <a:r>
              <a:rPr lang="fa-IR" sz="1400" dirty="0">
                <a:solidFill>
                  <a:srgbClr val="212121"/>
                </a:solidFill>
                <a:cs typeface="B Nazanin" panose="00000400000000000000" pitchFamily="2" charset="-78"/>
              </a:rPr>
              <a:t>روش‌ها و الگوریتم‌ها</a:t>
            </a:r>
            <a:endParaRPr lang="en-US" sz="1400" dirty="0">
              <a:solidFill>
                <a:srgbClr val="212121"/>
              </a:solidFill>
              <a:cs typeface="B Nazanin" panose="00000400000000000000" pitchFamily="2" charset="-78"/>
            </a:endParaRPr>
          </a:p>
        </p:txBody>
      </p:sp>
      <p:sp>
        <p:nvSpPr>
          <p:cNvPr id="84" name="TextBox 83">
            <a:extLst>
              <a:ext uri="{FF2B5EF4-FFF2-40B4-BE49-F238E27FC236}">
                <a16:creationId xmlns:a16="http://schemas.microsoft.com/office/drawing/2014/main" id="{CDA587ED-1829-4125-8792-6DDB4D7E861A}"/>
              </a:ext>
            </a:extLst>
          </p:cNvPr>
          <p:cNvSpPr txBox="1"/>
          <p:nvPr/>
        </p:nvSpPr>
        <p:spPr>
          <a:xfrm>
            <a:off x="7359747" y="5998216"/>
            <a:ext cx="768157" cy="523220"/>
          </a:xfrm>
          <a:prstGeom prst="rect">
            <a:avLst/>
          </a:prstGeom>
          <a:noFill/>
        </p:spPr>
        <p:txBody>
          <a:bodyPr wrap="square" rtlCol="1">
            <a:spAutoFit/>
          </a:bodyPr>
          <a:lstStyle/>
          <a:p>
            <a:pPr algn="ctr" rtl="1"/>
            <a:r>
              <a:rPr lang="fa-IR" sz="1400" dirty="0">
                <a:solidFill>
                  <a:srgbClr val="212121"/>
                </a:solidFill>
                <a:cs typeface="B Nazanin" panose="00000400000000000000" pitchFamily="2" charset="-78"/>
              </a:rPr>
              <a:t>مدل شبکه عصبی</a:t>
            </a:r>
            <a:endParaRPr lang="en-US" sz="1400" dirty="0">
              <a:solidFill>
                <a:srgbClr val="212121"/>
              </a:solidFill>
              <a:cs typeface="B Nazanin" panose="00000400000000000000" pitchFamily="2" charset="-78"/>
            </a:endParaRPr>
          </a:p>
        </p:txBody>
      </p:sp>
      <p:sp>
        <p:nvSpPr>
          <p:cNvPr id="85" name="TextBox 84">
            <a:extLst>
              <a:ext uri="{FF2B5EF4-FFF2-40B4-BE49-F238E27FC236}">
                <a16:creationId xmlns:a16="http://schemas.microsoft.com/office/drawing/2014/main" id="{7A86BB72-9726-410A-AFAC-F1D79410F866}"/>
              </a:ext>
            </a:extLst>
          </p:cNvPr>
          <p:cNvSpPr txBox="1"/>
          <p:nvPr/>
        </p:nvSpPr>
        <p:spPr>
          <a:xfrm>
            <a:off x="6081090" y="5895160"/>
            <a:ext cx="1052410" cy="738664"/>
          </a:xfrm>
          <a:prstGeom prst="rect">
            <a:avLst/>
          </a:prstGeom>
          <a:noFill/>
        </p:spPr>
        <p:txBody>
          <a:bodyPr wrap="square" rtlCol="1">
            <a:spAutoFit/>
          </a:bodyPr>
          <a:lstStyle/>
          <a:p>
            <a:pPr algn="ctr" rtl="1"/>
            <a:r>
              <a:rPr lang="fa-IR" sz="1400" dirty="0">
                <a:solidFill>
                  <a:srgbClr val="212121"/>
                </a:solidFill>
                <a:cs typeface="B Nazanin" panose="00000400000000000000" pitchFamily="2" charset="-78"/>
              </a:rPr>
              <a:t>سیستم تشخیص خواب‌آلودگی</a:t>
            </a:r>
            <a:endParaRPr lang="en-US" sz="1400" dirty="0">
              <a:solidFill>
                <a:srgbClr val="212121"/>
              </a:solidFill>
              <a:cs typeface="B Nazanin" panose="00000400000000000000" pitchFamily="2" charset="-78"/>
            </a:endParaRPr>
          </a:p>
        </p:txBody>
      </p:sp>
      <p:sp>
        <p:nvSpPr>
          <p:cNvPr id="86" name="TextBox 85">
            <a:extLst>
              <a:ext uri="{FF2B5EF4-FFF2-40B4-BE49-F238E27FC236}">
                <a16:creationId xmlns:a16="http://schemas.microsoft.com/office/drawing/2014/main" id="{F13A61F5-14A1-4CF9-94AF-45BD9A40C4B7}"/>
              </a:ext>
            </a:extLst>
          </p:cNvPr>
          <p:cNvSpPr txBox="1"/>
          <p:nvPr/>
        </p:nvSpPr>
        <p:spPr>
          <a:xfrm>
            <a:off x="5070079" y="5890494"/>
            <a:ext cx="800328" cy="738664"/>
          </a:xfrm>
          <a:prstGeom prst="rect">
            <a:avLst/>
          </a:prstGeom>
          <a:noFill/>
        </p:spPr>
        <p:txBody>
          <a:bodyPr wrap="square" rtlCol="1">
            <a:spAutoFit/>
          </a:bodyPr>
          <a:lstStyle/>
          <a:p>
            <a:pPr algn="ctr"/>
            <a:r>
              <a:rPr lang="fa-IR" sz="1400" dirty="0">
                <a:solidFill>
                  <a:srgbClr val="212121"/>
                </a:solidFill>
                <a:cs typeface="B Nazanin" panose="00000400000000000000" pitchFamily="2" charset="-78"/>
              </a:rPr>
              <a:t>نتیجه‌گیری و پیشنهادات</a:t>
            </a:r>
          </a:p>
        </p:txBody>
      </p:sp>
      <p:sp>
        <p:nvSpPr>
          <p:cNvPr id="87" name="TextBox 86">
            <a:extLst>
              <a:ext uri="{FF2B5EF4-FFF2-40B4-BE49-F238E27FC236}">
                <a16:creationId xmlns:a16="http://schemas.microsoft.com/office/drawing/2014/main" id="{E7771BE8-903F-4430-87DE-796C3A003164}"/>
              </a:ext>
            </a:extLst>
          </p:cNvPr>
          <p:cNvSpPr txBox="1"/>
          <p:nvPr/>
        </p:nvSpPr>
        <p:spPr>
          <a:xfrm>
            <a:off x="8384997" y="5964105"/>
            <a:ext cx="975315" cy="523220"/>
          </a:xfrm>
          <a:prstGeom prst="rect">
            <a:avLst/>
          </a:prstGeom>
          <a:noFill/>
        </p:spPr>
        <p:txBody>
          <a:bodyPr wrap="square" rtlCol="1">
            <a:spAutoFit/>
          </a:bodyPr>
          <a:lstStyle/>
          <a:p>
            <a:pPr algn="ctr" rtl="1"/>
            <a:r>
              <a:rPr lang="fa-IR" sz="1400" dirty="0">
                <a:solidFill>
                  <a:srgbClr val="212121"/>
                </a:solidFill>
                <a:cs typeface="B Nazanin" panose="00000400000000000000" pitchFamily="2" charset="-78"/>
              </a:rPr>
              <a:t>ابزارها و مجموعه داده</a:t>
            </a:r>
          </a:p>
        </p:txBody>
      </p:sp>
    </p:spTree>
    <p:extLst>
      <p:ext uri="{BB962C8B-B14F-4D97-AF65-F5344CB8AC3E}">
        <p14:creationId xmlns:p14="http://schemas.microsoft.com/office/powerpoint/2010/main" val="169312901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par>
                                <p:cTn id="8" presetID="10" presetClass="entr" presetSubtype="0" fill="hold"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fade">
                                      <p:cBhvr>
                                        <p:cTn id="10" dur="500"/>
                                        <p:tgtEl>
                                          <p:spTgt spid="2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fade">
                                      <p:cBhvr>
                                        <p:cTn id="15"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2597</TotalTime>
  <Words>2855</Words>
  <Application>Microsoft Office PowerPoint</Application>
  <PresentationFormat>Widescreen</PresentationFormat>
  <Paragraphs>800</Paragraphs>
  <Slides>40</Slides>
  <Notes>40</Notes>
  <HiddenSlides>9</HiddenSlides>
  <MMClips>1</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40</vt:i4>
      </vt:variant>
    </vt:vector>
  </HeadingPairs>
  <TitlesOfParts>
    <vt:vector size="54" baseType="lpstr">
      <vt:lpstr>Arial</vt:lpstr>
      <vt:lpstr>B Nazanin</vt:lpstr>
      <vt:lpstr>B Nazanin,Bold</vt:lpstr>
      <vt:lpstr>Calibri</vt:lpstr>
      <vt:lpstr>Calibri Light</vt:lpstr>
      <vt:lpstr>Century Gothic</vt:lpstr>
      <vt:lpstr>Courier New</vt:lpstr>
      <vt:lpstr>IranNastaliq</vt:lpstr>
      <vt:lpstr>Mistral</vt:lpstr>
      <vt:lpstr>notosans-regular</vt:lpstr>
      <vt:lpstr>Symbol</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vcc</dc:creator>
  <cp:lastModifiedBy>yasaman haghbin</cp:lastModifiedBy>
  <cp:revision>204</cp:revision>
  <dcterms:created xsi:type="dcterms:W3CDTF">2021-05-13T13:57:32Z</dcterms:created>
  <dcterms:modified xsi:type="dcterms:W3CDTF">2022-09-30T08:13:16Z</dcterms:modified>
</cp:coreProperties>
</file>